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9" r:id="rId2"/>
    <p:sldId id="372" r:id="rId3"/>
    <p:sldId id="367" r:id="rId4"/>
    <p:sldId id="283" r:id="rId5"/>
    <p:sldId id="281" r:id="rId6"/>
    <p:sldId id="259" r:id="rId7"/>
    <p:sldId id="264" r:id="rId8"/>
    <p:sldId id="368" r:id="rId9"/>
    <p:sldId id="369" r:id="rId10"/>
    <p:sldId id="285" r:id="rId11"/>
    <p:sldId id="284" r:id="rId12"/>
    <p:sldId id="286" r:id="rId13"/>
    <p:sldId id="273" r:id="rId14"/>
    <p:sldId id="274" r:id="rId15"/>
    <p:sldId id="370" r:id="rId16"/>
    <p:sldId id="282" r:id="rId17"/>
    <p:sldId id="287" r:id="rId18"/>
    <p:sldId id="293" r:id="rId19"/>
    <p:sldId id="371" r:id="rId20"/>
    <p:sldId id="288" r:id="rId21"/>
    <p:sldId id="290" r:id="rId22"/>
    <p:sldId id="291" r:id="rId23"/>
    <p:sldId id="292" r:id="rId24"/>
    <p:sldId id="297" r:id="rId25"/>
    <p:sldId id="298" r:id="rId26"/>
    <p:sldId id="299" r:id="rId27"/>
    <p:sldId id="300" r:id="rId28"/>
    <p:sldId id="304" r:id="rId29"/>
    <p:sldId id="306" r:id="rId30"/>
    <p:sldId id="307" r:id="rId31"/>
    <p:sldId id="289" r:id="rId32"/>
    <p:sldId id="366"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FA"/>
    <a:srgbClr val="FFFFCC"/>
    <a:srgbClr val="0000FF"/>
    <a:srgbClr val="0000CC"/>
    <a:srgbClr val="099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8" autoAdjust="0"/>
    <p:restoredTop sz="83989"/>
  </p:normalViewPr>
  <p:slideViewPr>
    <p:cSldViewPr>
      <p:cViewPr varScale="1">
        <p:scale>
          <a:sx n="137" d="100"/>
          <a:sy n="137" d="100"/>
        </p:scale>
        <p:origin x="1024" y="192"/>
      </p:cViewPr>
      <p:guideLst>
        <p:guide orient="horz" pos="1620"/>
        <p:guide pos="2880"/>
      </p:guideLst>
    </p:cSldViewPr>
  </p:slideViewPr>
  <p:outlineViewPr>
    <p:cViewPr>
      <p:scale>
        <a:sx n="33" d="100"/>
        <a:sy n="33" d="100"/>
      </p:scale>
      <p:origin x="0" y="-4472"/>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B8B06-D87C-FA45-B3C0-C1B2C1E33157}" type="datetimeFigureOut">
              <a:rPr lang="en-US" smtClean="0"/>
              <a:t>9/7/20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66B02-3724-2E46-8866-3BB19B4980B1}" type="slidenum">
              <a:rPr lang="en-US" smtClean="0"/>
              <a:t>‹#›</a:t>
            </a:fld>
            <a:endParaRPr lang="en-US"/>
          </a:p>
        </p:txBody>
      </p:sp>
    </p:spTree>
    <p:extLst>
      <p:ext uri="{BB962C8B-B14F-4D97-AF65-F5344CB8AC3E}">
        <p14:creationId xmlns:p14="http://schemas.microsoft.com/office/powerpoint/2010/main" val="202412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a:xfrm>
            <a:off x="533400" y="4114800"/>
            <a:ext cx="5943600" cy="3600450"/>
          </a:xfrm>
        </p:spPr>
        <p:txBody>
          <a:bodyPr/>
          <a:lstStyle/>
          <a:p>
            <a:r>
              <a:rPr lang="en-US" sz="1600" i="1" dirty="0">
                <a:solidFill>
                  <a:srgbClr val="FF0000"/>
                </a:solidFill>
              </a:rPr>
              <a:t>You can create a new cover page, or add your name to this one.  If you have a new cover page, note that our message here is distilled from newly updated documents you can look at on the web.  Don’t spend much time on it.</a:t>
            </a:r>
          </a:p>
          <a:p>
            <a:endParaRPr lang="en-US" sz="1600" dirty="0"/>
          </a:p>
          <a:p>
            <a:pPr marL="285750" indent="-285750">
              <a:buFont typeface="Arial" panose="020B0604020202020204" pitchFamily="34" charset="0"/>
              <a:buChar char="•"/>
            </a:pPr>
            <a:r>
              <a:rPr lang="en-US" sz="1800" dirty="0"/>
              <a:t>The EPA Alumni Association Half Century of progress </a:t>
            </a:r>
          </a:p>
          <a:p>
            <a:pPr marL="742950" lvl="1" indent="-285750">
              <a:buFont typeface="Arial" panose="020B0604020202020204" pitchFamily="34" charset="0"/>
              <a:buChar char="•"/>
            </a:pPr>
            <a:r>
              <a:rPr lang="en-US" sz="1800" dirty="0"/>
              <a:t>-</a:t>
            </a:r>
            <a:r>
              <a:rPr lang="en-US" sz="1800" baseline="0" dirty="0"/>
              <a:t> begun late 2014 </a:t>
            </a:r>
          </a:p>
          <a:p>
            <a:pPr marL="742950" lvl="1" indent="-285750">
              <a:buFont typeface="Arial" panose="020B0604020202020204" pitchFamily="34" charset="0"/>
              <a:buChar char="•"/>
            </a:pPr>
            <a:r>
              <a:rPr lang="en-US" sz="1800" baseline="0" dirty="0"/>
              <a:t>to inform students and others about the major environmental issues confronting the US in 1960’s  and progress made since plus and new challenges over the last 50 years  </a:t>
            </a:r>
            <a:endParaRPr lang="en-US" sz="1800" dirty="0"/>
          </a:p>
          <a:p>
            <a:pPr marL="285750" indent="-285750">
              <a:buFontTx/>
              <a:buChar char="-"/>
            </a:pPr>
            <a:r>
              <a:rPr lang="en-US" sz="1800" dirty="0"/>
              <a:t>First reports released 2016 by 21 former EPA experts in 7 specific areas  </a:t>
            </a:r>
          </a:p>
          <a:p>
            <a:pPr marL="285750" indent="-285750">
              <a:buFontTx/>
              <a:buChar char="-"/>
            </a:pPr>
            <a:r>
              <a:rPr lang="en-US" sz="1800" dirty="0"/>
              <a:t>Major updates available soon on EPA alumni HCP Website.</a:t>
            </a:r>
          </a:p>
          <a:p>
            <a:pPr marL="285750" indent="-285750">
              <a:buFontTx/>
              <a:buChar char="-"/>
            </a:pPr>
            <a:r>
              <a:rPr lang="en-US" sz="1800" dirty="0"/>
              <a:t>We also have a teachers guide with Q and A, lesson plans and more (You can let the teacher know beforehand)</a:t>
            </a:r>
          </a:p>
        </p:txBody>
      </p:sp>
      <p:sp>
        <p:nvSpPr>
          <p:cNvPr id="4" name="Slide Number Placeholder 3"/>
          <p:cNvSpPr>
            <a:spLocks noGrp="1"/>
          </p:cNvSpPr>
          <p:nvPr>
            <p:ph type="sldNum" sz="quarter" idx="10"/>
          </p:nvPr>
        </p:nvSpPr>
        <p:spPr/>
        <p:txBody>
          <a:bodyPr/>
          <a:lstStyle/>
          <a:p>
            <a:fld id="{01266B02-3724-2E46-8866-3BB19B4980B1}" type="slidenum">
              <a:rPr lang="en-US" smtClean="0"/>
              <a:t>1</a:t>
            </a:fld>
            <a:endParaRPr lang="en-US"/>
          </a:p>
        </p:txBody>
      </p:sp>
    </p:spTree>
    <p:extLst>
      <p:ext uri="{BB962C8B-B14F-4D97-AF65-F5344CB8AC3E}">
        <p14:creationId xmlns:p14="http://schemas.microsoft.com/office/powerpoint/2010/main" val="154097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73138"/>
            <a:ext cx="5486400" cy="3086100"/>
          </a:xfrm>
        </p:spPr>
      </p:sp>
      <p:sp>
        <p:nvSpPr>
          <p:cNvPr id="3" name="Notes Placeholder 2"/>
          <p:cNvSpPr>
            <a:spLocks noGrp="1"/>
          </p:cNvSpPr>
          <p:nvPr>
            <p:ph type="body" idx="1"/>
          </p:nvPr>
        </p:nvSpPr>
        <p:spPr>
          <a:xfrm>
            <a:off x="304800" y="4267200"/>
            <a:ext cx="6324600" cy="3600450"/>
          </a:xfrm>
        </p:spPr>
        <p:txBody>
          <a:bodyPr/>
          <a:lstStyle/>
          <a:p>
            <a:pPr marL="285750" indent="-285750">
              <a:buFont typeface="Arial" panose="020B0604020202020204" pitchFamily="34" charset="0"/>
              <a:buChar char="•"/>
            </a:pPr>
            <a:r>
              <a:rPr lang="en-US" sz="1800" i="1" dirty="0"/>
              <a:t>Photo</a:t>
            </a:r>
            <a:r>
              <a:rPr lang="en-US" sz="1800" dirty="0"/>
              <a:t>- pollution </a:t>
            </a:r>
            <a:r>
              <a:rPr lang="en-US" sz="1800" b="1" dirty="0"/>
              <a:t>from Cleveland’s Cuyahoga river </a:t>
            </a:r>
            <a:r>
              <a:rPr lang="en-US" sz="1800" dirty="0"/>
              <a:t>(left middle) where it enters </a:t>
            </a:r>
            <a:r>
              <a:rPr lang="en-US" sz="1800" b="1" dirty="0"/>
              <a:t>Lake Erie</a:t>
            </a:r>
          </a:p>
          <a:p>
            <a:pPr marL="285750" indent="-285750">
              <a:buFont typeface="Arial" panose="020B0604020202020204" pitchFamily="34" charset="0"/>
              <a:buChar char="•"/>
            </a:pPr>
            <a:r>
              <a:rPr lang="en-US" sz="1800" dirty="0"/>
              <a:t>Nutrient pollution - algae blooms and </a:t>
            </a:r>
            <a:r>
              <a:rPr lang="en-US" sz="1800" b="1" dirty="0"/>
              <a:t>widespread fish kills </a:t>
            </a:r>
            <a:r>
              <a:rPr lang="en-US" sz="1800" dirty="0"/>
              <a:t>in Lake Erie </a:t>
            </a:r>
          </a:p>
          <a:p>
            <a:pPr marL="285750" indent="-285750">
              <a:buFont typeface="Arial" panose="020B0604020202020204" pitchFamily="34" charset="0"/>
              <a:buChar char="•"/>
            </a:pPr>
            <a:r>
              <a:rPr lang="en-US" sz="1800" b="1" dirty="0"/>
              <a:t>Erie</a:t>
            </a:r>
            <a:r>
              <a:rPr lang="en-US" sz="1800" dirty="0"/>
              <a:t> officially </a:t>
            </a:r>
            <a:r>
              <a:rPr lang="en-US" sz="1800" b="1" dirty="0"/>
              <a:t>declared “dead” </a:t>
            </a:r>
            <a:r>
              <a:rPr lang="en-US" sz="1800" dirty="0"/>
              <a:t>in 1968. </a:t>
            </a:r>
            <a:r>
              <a:rPr lang="en-US" sz="1800" dirty="0">
                <a:solidFill>
                  <a:srgbClr val="FF0000"/>
                </a:solidFill>
              </a:rPr>
              <a:t>Click</a:t>
            </a:r>
          </a:p>
          <a:p>
            <a:pPr marL="285750" indent="-285750">
              <a:buFont typeface="Arial" panose="020B0604020202020204" pitchFamily="34" charset="0"/>
              <a:buChar char="•"/>
            </a:pPr>
            <a:r>
              <a:rPr lang="en-US" sz="1800" dirty="0">
                <a:solidFill>
                  <a:schemeClr val="tx1">
                    <a:lumMod val="85000"/>
                    <a:lumOff val="15000"/>
                  </a:schemeClr>
                </a:solidFill>
              </a:rPr>
              <a:t>Public and press expressed widespread concern (these folks don’t look like most images of 1960s protesters)  </a:t>
            </a:r>
            <a:r>
              <a:rPr lang="en-US" sz="1800" dirty="0">
                <a:solidFill>
                  <a:srgbClr val="FF0000"/>
                </a:solidFill>
              </a:rPr>
              <a:t>Click</a:t>
            </a:r>
          </a:p>
          <a:p>
            <a:pPr marL="285750" indent="-285750">
              <a:buFont typeface="Arial" panose="020B0604020202020204" pitchFamily="34" charset="0"/>
              <a:buChar char="•"/>
            </a:pPr>
            <a:r>
              <a:rPr lang="en-US" sz="1800" dirty="0">
                <a:solidFill>
                  <a:schemeClr val="tx1">
                    <a:lumMod val="85000"/>
                    <a:lumOff val="15000"/>
                  </a:schemeClr>
                </a:solidFill>
              </a:rPr>
              <a:t>In 1969 the </a:t>
            </a:r>
            <a:r>
              <a:rPr lang="en-US" sz="1800" b="1" dirty="0">
                <a:solidFill>
                  <a:schemeClr val="tx1">
                    <a:lumMod val="85000"/>
                    <a:lumOff val="15000"/>
                  </a:schemeClr>
                </a:solidFill>
              </a:rPr>
              <a:t>Cuyahoga river actually caught fire – AGAIN!.. </a:t>
            </a:r>
          </a:p>
          <a:p>
            <a:pPr marL="285750" indent="-285750">
              <a:buFont typeface="Arial" panose="020B0604020202020204" pitchFamily="34" charset="0"/>
              <a:buChar char="•"/>
            </a:pPr>
            <a:r>
              <a:rPr lang="en-US" sz="1800" i="1" dirty="0">
                <a:solidFill>
                  <a:schemeClr val="tx1">
                    <a:lumMod val="85000"/>
                    <a:lumOff val="15000"/>
                  </a:schemeClr>
                </a:solidFill>
              </a:rPr>
              <a:t>Photo</a:t>
            </a:r>
            <a:r>
              <a:rPr lang="en-US" sz="1800" dirty="0">
                <a:solidFill>
                  <a:schemeClr val="tx1">
                    <a:lumMod val="85000"/>
                    <a:lumOff val="15000"/>
                  </a:schemeClr>
                </a:solidFill>
              </a:rPr>
              <a:t> - 1952 river fire, one of 12 from the early 1900s to 1969</a:t>
            </a:r>
          </a:p>
          <a:p>
            <a:pPr marL="285750" indent="-285750">
              <a:buFont typeface="Arial" panose="020B0604020202020204" pitchFamily="34" charset="0"/>
              <a:buChar char="•"/>
            </a:pPr>
            <a:r>
              <a:rPr lang="en-US" sz="1800" dirty="0">
                <a:solidFill>
                  <a:schemeClr val="tx1">
                    <a:lumMod val="85000"/>
                    <a:lumOff val="15000"/>
                  </a:schemeClr>
                </a:solidFill>
              </a:rPr>
              <a:t>Oil refineries, others used the river as a sewer for decades </a:t>
            </a:r>
            <a:r>
              <a:rPr lang="en-US" sz="1800" dirty="0">
                <a:solidFill>
                  <a:srgbClr val="FF0000"/>
                </a:solidFill>
              </a:rPr>
              <a:t>Click</a:t>
            </a:r>
          </a:p>
          <a:p>
            <a:pPr marL="285750" indent="-285750">
              <a:buFont typeface="Arial" panose="020B0604020202020204" pitchFamily="34" charset="0"/>
              <a:buChar char="•"/>
            </a:pPr>
            <a:r>
              <a:rPr lang="en-US" sz="1800" dirty="0">
                <a:solidFill>
                  <a:schemeClr val="tx1">
                    <a:lumMod val="85000"/>
                    <a:lumOff val="15000"/>
                  </a:schemeClr>
                </a:solidFill>
              </a:rPr>
              <a:t>oily slime on the surface. </a:t>
            </a:r>
          </a:p>
          <a:p>
            <a:pPr marL="285750" indent="-285750">
              <a:buFont typeface="Arial" panose="020B0604020202020204" pitchFamily="34" charset="0"/>
              <a:buChar char="•"/>
            </a:pPr>
            <a:r>
              <a:rPr lang="en-US" sz="1800" dirty="0">
                <a:solidFill>
                  <a:schemeClr val="tx1">
                    <a:lumMod val="85000"/>
                    <a:lumOff val="15000"/>
                  </a:schemeClr>
                </a:solidFill>
              </a:rPr>
              <a:t>The </a:t>
            </a:r>
            <a:r>
              <a:rPr lang="en-US" sz="1800" b="1" dirty="0">
                <a:solidFill>
                  <a:schemeClr val="tx1">
                    <a:lumMod val="85000"/>
                    <a:lumOff val="15000"/>
                  </a:schemeClr>
                </a:solidFill>
              </a:rPr>
              <a:t>1969 fire and Erie Death </a:t>
            </a:r>
            <a:r>
              <a:rPr lang="en-US" sz="1800" dirty="0">
                <a:solidFill>
                  <a:schemeClr val="tx1">
                    <a:lumMod val="85000"/>
                    <a:lumOff val="15000"/>
                  </a:schemeClr>
                </a:solidFill>
              </a:rPr>
              <a:t>received </a:t>
            </a:r>
            <a:r>
              <a:rPr lang="en-US" sz="1800" b="1" dirty="0">
                <a:solidFill>
                  <a:schemeClr val="tx1">
                    <a:lumMod val="85000"/>
                    <a:lumOff val="15000"/>
                  </a:schemeClr>
                </a:solidFill>
              </a:rPr>
              <a:t>major national attention.</a:t>
            </a:r>
            <a:endParaRPr lang="en-US" sz="1800" b="1" dirty="0">
              <a:solidFill>
                <a:srgbClr val="FF0000"/>
              </a:solidFill>
            </a:endParaRPr>
          </a:p>
          <a:p>
            <a:endParaRPr lang="en-US" sz="1600" dirty="0">
              <a:solidFill>
                <a:schemeClr val="tx1">
                  <a:lumMod val="85000"/>
                  <a:lumOff val="15000"/>
                </a:schemeClr>
              </a:solidFill>
            </a:endParaRPr>
          </a:p>
          <a:p>
            <a:endParaRPr lang="en-US" sz="1600" dirty="0">
              <a:solidFill>
                <a:schemeClr val="tx1">
                  <a:lumMod val="85000"/>
                  <a:lumOff val="15000"/>
                </a:schemeClr>
              </a:solidFill>
            </a:endParaRPr>
          </a:p>
          <a:p>
            <a:endParaRPr lang="en-US" sz="1600" dirty="0">
              <a:solidFill>
                <a:srgbClr val="FF0000"/>
              </a:solidFill>
            </a:endParaRPr>
          </a:p>
          <a:p>
            <a:endParaRPr lang="en-US" sz="1600" dirty="0"/>
          </a:p>
        </p:txBody>
      </p:sp>
      <p:sp>
        <p:nvSpPr>
          <p:cNvPr id="4" name="Slide Number Placeholder 3"/>
          <p:cNvSpPr>
            <a:spLocks noGrp="1"/>
          </p:cNvSpPr>
          <p:nvPr>
            <p:ph type="sldNum" sz="quarter" idx="10"/>
          </p:nvPr>
        </p:nvSpPr>
        <p:spPr/>
        <p:txBody>
          <a:bodyPr/>
          <a:lstStyle/>
          <a:p>
            <a:fld id="{01266B02-3724-2E46-8866-3BB19B4980B1}" type="slidenum">
              <a:rPr lang="en-US" smtClean="0"/>
              <a:t>11</a:t>
            </a:fld>
            <a:endParaRPr lang="en-US"/>
          </a:p>
        </p:txBody>
      </p:sp>
    </p:spTree>
    <p:extLst>
      <p:ext uri="{BB962C8B-B14F-4D97-AF65-F5344CB8AC3E}">
        <p14:creationId xmlns:p14="http://schemas.microsoft.com/office/powerpoint/2010/main" val="44435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19600"/>
            <a:ext cx="5486400" cy="3600450"/>
          </a:xfrm>
        </p:spPr>
        <p:txBody>
          <a:bodyPr/>
          <a:lstStyle/>
          <a:p>
            <a:pPr marL="285750" indent="-285750">
              <a:buFont typeface="Arial" panose="020B0604020202020204" pitchFamily="34" charset="0"/>
              <a:buChar char="•"/>
            </a:pPr>
            <a:r>
              <a:rPr lang="en-US" sz="1800" dirty="0"/>
              <a:t>The 1969 blowout of an off shore oil well - Santa Barbara, CA, </a:t>
            </a:r>
            <a:r>
              <a:rPr lang="en-US" sz="1800" dirty="0">
                <a:solidFill>
                  <a:srgbClr val="FF0000"/>
                </a:solidFill>
              </a:rPr>
              <a:t>Click</a:t>
            </a:r>
            <a:r>
              <a:rPr lang="en-US" sz="1800" dirty="0"/>
              <a:t> </a:t>
            </a:r>
          </a:p>
          <a:p>
            <a:pPr marL="285750" indent="-285750">
              <a:buFont typeface="Arial" panose="020B0604020202020204" pitchFamily="34" charset="0"/>
              <a:buChar char="•"/>
            </a:pPr>
            <a:r>
              <a:rPr lang="en-US" sz="1800" dirty="0"/>
              <a:t>released </a:t>
            </a:r>
            <a:r>
              <a:rPr lang="en-US" sz="1800" b="1" dirty="0"/>
              <a:t>80–100,000 barrels of crude oil</a:t>
            </a:r>
            <a:r>
              <a:rPr lang="en-US" sz="1800" dirty="0"/>
              <a:t>, </a:t>
            </a:r>
            <a:r>
              <a:rPr lang="en-US" sz="1800" dirty="0">
                <a:solidFill>
                  <a:srgbClr val="FF0000"/>
                </a:solidFill>
              </a:rPr>
              <a:t>Click </a:t>
            </a:r>
          </a:p>
          <a:p>
            <a:pPr marL="285750" indent="-285750">
              <a:buFont typeface="Arial" panose="020B0604020202020204" pitchFamily="34" charset="0"/>
              <a:buChar char="•"/>
            </a:pPr>
            <a:r>
              <a:rPr lang="en-US" sz="1800" dirty="0"/>
              <a:t>The incident </a:t>
            </a:r>
            <a:r>
              <a:rPr lang="en-US" sz="1800" b="1" dirty="0"/>
              <a:t>killed an estimated 3,500 seabirds</a:t>
            </a:r>
            <a:r>
              <a:rPr lang="en-US" sz="1800" dirty="0"/>
              <a:t> as well as </a:t>
            </a:r>
            <a:r>
              <a:rPr lang="en-US" sz="1800" b="1" dirty="0"/>
              <a:t>dolphins, seals, and sea lions</a:t>
            </a:r>
            <a:r>
              <a:rPr lang="en-US" sz="1800" dirty="0"/>
              <a:t>.</a:t>
            </a:r>
          </a:p>
          <a:p>
            <a:pPr marL="285750" indent="-285750">
              <a:buFont typeface="Arial" panose="020B0604020202020204" pitchFamily="34" charset="0"/>
              <a:buChar char="•"/>
            </a:pPr>
            <a:r>
              <a:rPr lang="en-US" sz="1800" dirty="0"/>
              <a:t>The </a:t>
            </a:r>
            <a:r>
              <a:rPr lang="en-US" sz="1800" b="1" i="1" dirty="0"/>
              <a:t>largest oil spill </a:t>
            </a:r>
            <a:r>
              <a:rPr lang="en-US" sz="1800" dirty="0"/>
              <a:t>in US waters </a:t>
            </a:r>
          </a:p>
          <a:p>
            <a:pPr marL="285750" indent="-285750">
              <a:buFont typeface="Arial" panose="020B0604020202020204" pitchFamily="34" charset="0"/>
              <a:buChar char="•"/>
            </a:pPr>
            <a:r>
              <a:rPr lang="en-US" sz="1800" b="1" dirty="0"/>
              <a:t>Received widespread attention </a:t>
            </a:r>
            <a:r>
              <a:rPr lang="en-US" sz="1800" dirty="0"/>
              <a:t>and added to the public concern over environmental pollution.</a:t>
            </a:r>
          </a:p>
          <a:p>
            <a:endParaRPr lang="en-US" sz="1600" dirty="0"/>
          </a:p>
          <a:p>
            <a:r>
              <a:rPr lang="en-US" sz="1600" i="1" dirty="0">
                <a:solidFill>
                  <a:srgbClr val="FF0000"/>
                </a:solidFill>
              </a:rPr>
              <a:t>Back up (FYI, the Santa Barbara Spill is now number 3 third </a:t>
            </a:r>
          </a:p>
          <a:p>
            <a:r>
              <a:rPr lang="en-US" sz="1600" i="1" dirty="0">
                <a:solidFill>
                  <a:srgbClr val="FF0000"/>
                </a:solidFill>
              </a:rPr>
              <a:t>1989 Exxon </a:t>
            </a:r>
            <a:r>
              <a:rPr lang="en-US" sz="1600" i="1" dirty="0" err="1">
                <a:solidFill>
                  <a:srgbClr val="FF0000"/>
                </a:solidFill>
              </a:rPr>
              <a:t>Valedz</a:t>
            </a:r>
            <a:r>
              <a:rPr lang="en-US" sz="1600" i="1" dirty="0">
                <a:solidFill>
                  <a:srgbClr val="FF0000"/>
                </a:solidFill>
              </a:rPr>
              <a:t> tanker spill in Alaska – 260,000 barrels of oil - 2010 Deep Water Horizon oil well release in the Gulf of Mexico. – 4.9 million barrels of oil)</a:t>
            </a:r>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12</a:t>
            </a:fld>
            <a:endParaRPr lang="en-US"/>
          </a:p>
        </p:txBody>
      </p:sp>
    </p:spTree>
    <p:extLst>
      <p:ext uri="{BB962C8B-B14F-4D97-AF65-F5344CB8AC3E}">
        <p14:creationId xmlns:p14="http://schemas.microsoft.com/office/powerpoint/2010/main" val="217412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04800" y="4419600"/>
            <a:ext cx="6400800" cy="3600450"/>
          </a:xfrm>
        </p:spPr>
        <p:txBody>
          <a:bodyPr/>
          <a:lstStyle/>
          <a:p>
            <a:pPr marL="285750" indent="-285750">
              <a:buFont typeface="Arial" panose="020B0604020202020204" pitchFamily="34" charset="0"/>
              <a:buChar char="•"/>
            </a:pPr>
            <a:r>
              <a:rPr lang="en-US" sz="1800" i="1" dirty="0"/>
              <a:t>Left</a:t>
            </a:r>
            <a:r>
              <a:rPr lang="en-US" sz="1800" dirty="0"/>
              <a:t>: This </a:t>
            </a:r>
            <a:r>
              <a:rPr lang="en-US" sz="1800" b="1" dirty="0"/>
              <a:t>iconic picture of earthrise over the moon </a:t>
            </a:r>
            <a:r>
              <a:rPr lang="en-US" sz="1800" dirty="0"/>
              <a:t>taken by Apollo astronauts gave many a </a:t>
            </a:r>
            <a:r>
              <a:rPr lang="en-US" sz="1800" b="1" dirty="0"/>
              <a:t>new perspective of planet Earth</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i="1" dirty="0"/>
              <a:t>Right</a:t>
            </a:r>
            <a:r>
              <a:rPr lang="en-US" sz="1800" dirty="0"/>
              <a:t>: Concern for the environment </a:t>
            </a:r>
            <a:r>
              <a:rPr lang="en-US" sz="1800" b="1" dirty="0"/>
              <a:t>also appeared in popular culture </a:t>
            </a:r>
            <a:r>
              <a:rPr lang="en-US" sz="1800" dirty="0"/>
              <a:t>through songs like Joni Mitchel’s Pave Paradise (Big Yellow Taxi) and this tune from </a:t>
            </a:r>
            <a:r>
              <a:rPr lang="en-US" sz="1800" b="1" dirty="0"/>
              <a:t>Hair. </a:t>
            </a:r>
          </a:p>
        </p:txBody>
      </p:sp>
      <p:sp>
        <p:nvSpPr>
          <p:cNvPr id="4" name="Slide Number Placeholder 3"/>
          <p:cNvSpPr>
            <a:spLocks noGrp="1"/>
          </p:cNvSpPr>
          <p:nvPr>
            <p:ph type="sldNum" sz="quarter" idx="5"/>
          </p:nvPr>
        </p:nvSpPr>
        <p:spPr/>
        <p:txBody>
          <a:bodyPr/>
          <a:lstStyle/>
          <a:p>
            <a:fld id="{01266B02-3724-2E46-8866-3BB19B4980B1}" type="slidenum">
              <a:rPr lang="en-US" smtClean="0"/>
              <a:t>13</a:t>
            </a:fld>
            <a:endParaRPr lang="en-US"/>
          </a:p>
        </p:txBody>
      </p:sp>
    </p:spTree>
    <p:extLst>
      <p:ext uri="{BB962C8B-B14F-4D97-AF65-F5344CB8AC3E}">
        <p14:creationId xmlns:p14="http://schemas.microsoft.com/office/powerpoint/2010/main" val="120931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a:xfrm>
            <a:off x="228600" y="4400550"/>
            <a:ext cx="6477000" cy="2152650"/>
          </a:xfrm>
        </p:spPr>
        <p:txBody>
          <a:bodyPr/>
          <a:lstStyle/>
          <a:p>
            <a:pPr marL="285750" indent="-285750">
              <a:buFont typeface="Arial" panose="020B0604020202020204" pitchFamily="34" charset="0"/>
              <a:buChar char="•"/>
            </a:pPr>
            <a:r>
              <a:rPr lang="en-US" sz="1800" dirty="0"/>
              <a:t>Senator Gaylord Nelson promoted the </a:t>
            </a:r>
            <a:r>
              <a:rPr lang="en-US" sz="1800" b="1" dirty="0"/>
              <a:t>first Earth Day as a national Teach-In</a:t>
            </a:r>
            <a:r>
              <a:rPr lang="en-US" sz="1800" dirty="0"/>
              <a:t> and many new environmental activists responded</a:t>
            </a:r>
          </a:p>
          <a:p>
            <a:endParaRPr lang="en-US" sz="1800" dirty="0"/>
          </a:p>
          <a:p>
            <a:pPr marL="285750" indent="-285750">
              <a:buFont typeface="Arial" panose="020B0604020202020204" pitchFamily="34" charset="0"/>
              <a:buChar char="•"/>
            </a:pPr>
            <a:r>
              <a:rPr lang="en-US" sz="1800" b="1" dirty="0"/>
              <a:t>Time magazine </a:t>
            </a:r>
            <a:r>
              <a:rPr lang="en-US" sz="1800" dirty="0"/>
              <a:t>put an </a:t>
            </a:r>
            <a:r>
              <a:rPr lang="en-US" sz="1800" b="1" dirty="0"/>
              <a:t>ecologist</a:t>
            </a:r>
            <a:r>
              <a:rPr lang="en-US" sz="1800" dirty="0"/>
              <a:t> </a:t>
            </a:r>
            <a:r>
              <a:rPr lang="en-US" sz="1800" b="1" dirty="0"/>
              <a:t>on its cover </a:t>
            </a:r>
          </a:p>
          <a:p>
            <a:endParaRPr lang="en-US" sz="1800" dirty="0"/>
          </a:p>
          <a:p>
            <a:pPr marL="285750" indent="-285750">
              <a:buFont typeface="Arial" panose="020B0604020202020204" pitchFamily="34" charset="0"/>
              <a:buChar char="•"/>
            </a:pPr>
            <a:r>
              <a:rPr lang="en-US" sz="1800" dirty="0"/>
              <a:t>And highlighted the </a:t>
            </a:r>
            <a:r>
              <a:rPr lang="en-US" sz="1800" b="1" dirty="0"/>
              <a:t>expanding political interest </a:t>
            </a:r>
            <a:r>
              <a:rPr lang="en-US" sz="1800" dirty="0"/>
              <a:t>of President Nixon and others in the environment..</a:t>
            </a:r>
          </a:p>
        </p:txBody>
      </p:sp>
      <p:sp>
        <p:nvSpPr>
          <p:cNvPr id="4" name="Slide Number Placeholder 3"/>
          <p:cNvSpPr>
            <a:spLocks noGrp="1"/>
          </p:cNvSpPr>
          <p:nvPr>
            <p:ph type="sldNum" sz="quarter" idx="5"/>
          </p:nvPr>
        </p:nvSpPr>
        <p:spPr/>
        <p:txBody>
          <a:bodyPr/>
          <a:lstStyle/>
          <a:p>
            <a:fld id="{01266B02-3724-2E46-8866-3BB19B4980B1}" type="slidenum">
              <a:rPr lang="en-US" smtClean="0"/>
              <a:t>14</a:t>
            </a:fld>
            <a:endParaRPr lang="en-US"/>
          </a:p>
        </p:txBody>
      </p:sp>
    </p:spTree>
    <p:extLst>
      <p:ext uri="{BB962C8B-B14F-4D97-AF65-F5344CB8AC3E}">
        <p14:creationId xmlns:p14="http://schemas.microsoft.com/office/powerpoint/2010/main" val="1021071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We’ve seen some big marches this year, but nationally and globally, none reached</a:t>
            </a:r>
            <a:r>
              <a:rPr lang="en-US" baseline="0" dirty="0"/>
              <a:t> the participation in the first Earth Day </a:t>
            </a:r>
          </a:p>
          <a:p>
            <a:endParaRPr lang="en-US" baseline="0" dirty="0"/>
          </a:p>
          <a:p>
            <a:r>
              <a:rPr lang="en-US" baseline="0" dirty="0"/>
              <a:t>  Politicians took even more notice!</a:t>
            </a:r>
            <a:endParaRPr lang="en-US" dirty="0"/>
          </a:p>
        </p:txBody>
      </p:sp>
      <p:sp>
        <p:nvSpPr>
          <p:cNvPr id="4" name="Slide Number Placeholder 3"/>
          <p:cNvSpPr>
            <a:spLocks noGrp="1"/>
          </p:cNvSpPr>
          <p:nvPr>
            <p:ph type="sldNum" sz="quarter" idx="10"/>
          </p:nvPr>
        </p:nvSpPr>
        <p:spPr/>
        <p:txBody>
          <a:bodyPr/>
          <a:lstStyle/>
          <a:p>
            <a:fld id="{01266B02-3724-2E46-8866-3BB19B4980B1}" type="slidenum">
              <a:rPr lang="en-US" smtClean="0"/>
              <a:t>15</a:t>
            </a:fld>
            <a:endParaRPr lang="en-US"/>
          </a:p>
        </p:txBody>
      </p:sp>
    </p:spTree>
    <p:extLst>
      <p:ext uri="{BB962C8B-B14F-4D97-AF65-F5344CB8AC3E}">
        <p14:creationId xmlns:p14="http://schemas.microsoft.com/office/powerpoint/2010/main" val="226373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i="1" dirty="0">
                <a:solidFill>
                  <a:srgbClr val="FF0000"/>
                </a:solidFill>
              </a:rPr>
              <a:t>Use the bullets as talking points, clicking to reveal them as needed and once more at the end to show the photo </a:t>
            </a:r>
            <a:r>
              <a:rPr lang="en-US" sz="1800" dirty="0"/>
              <a:t>.  </a:t>
            </a:r>
          </a:p>
          <a:p>
            <a:endParaRPr lang="en-US" sz="1800" dirty="0"/>
          </a:p>
          <a:p>
            <a:r>
              <a:rPr lang="en-US" sz="1800" i="1" dirty="0"/>
              <a:t>Photo</a:t>
            </a:r>
            <a:r>
              <a:rPr lang="en-US" sz="1800" dirty="0"/>
              <a:t>: swearing in of </a:t>
            </a:r>
            <a:r>
              <a:rPr lang="en-US" sz="1800" b="1" dirty="0"/>
              <a:t>William Ruckelshaus </a:t>
            </a:r>
            <a:r>
              <a:rPr lang="en-US" sz="1800" dirty="0"/>
              <a:t>as the first EPA Administrator on December 4</a:t>
            </a:r>
            <a:r>
              <a:rPr lang="en-US" sz="1800" baseline="30000" dirty="0"/>
              <a:t>th</a:t>
            </a:r>
            <a:r>
              <a:rPr lang="en-US" sz="1800" dirty="0"/>
              <a:t>, 1970</a:t>
            </a:r>
            <a:r>
              <a:rPr lang="en-US" sz="1800" i="1" dirty="0"/>
              <a:t>.  </a:t>
            </a:r>
          </a:p>
          <a:p>
            <a:endParaRPr lang="en-US" sz="1600" i="1" dirty="0"/>
          </a:p>
        </p:txBody>
      </p:sp>
      <p:sp>
        <p:nvSpPr>
          <p:cNvPr id="4" name="Slide Number Placeholder 3"/>
          <p:cNvSpPr>
            <a:spLocks noGrp="1"/>
          </p:cNvSpPr>
          <p:nvPr>
            <p:ph type="sldNum" sz="quarter" idx="5"/>
          </p:nvPr>
        </p:nvSpPr>
        <p:spPr/>
        <p:txBody>
          <a:bodyPr/>
          <a:lstStyle/>
          <a:p>
            <a:fld id="{01266B02-3724-2E46-8866-3BB19B4980B1}" type="slidenum">
              <a:rPr lang="en-US" smtClean="0"/>
              <a:t>16</a:t>
            </a:fld>
            <a:endParaRPr lang="en-US"/>
          </a:p>
        </p:txBody>
      </p:sp>
    </p:spTree>
    <p:extLst>
      <p:ext uri="{BB962C8B-B14F-4D97-AF65-F5344CB8AC3E}">
        <p14:creationId xmlns:p14="http://schemas.microsoft.com/office/powerpoint/2010/main" val="326669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228600"/>
            <a:ext cx="5486400" cy="3086100"/>
          </a:xfrm>
        </p:spPr>
      </p:sp>
      <p:sp>
        <p:nvSpPr>
          <p:cNvPr id="3" name="Notes Placeholder 2"/>
          <p:cNvSpPr>
            <a:spLocks noGrp="1"/>
          </p:cNvSpPr>
          <p:nvPr>
            <p:ph type="body" idx="1"/>
          </p:nvPr>
        </p:nvSpPr>
        <p:spPr>
          <a:xfrm>
            <a:off x="304800" y="3352800"/>
            <a:ext cx="6400800" cy="2590800"/>
          </a:xfrm>
        </p:spPr>
        <p:txBody>
          <a:bodyPr/>
          <a:lstStyle/>
          <a:p>
            <a:pPr marL="285750" indent="-285750">
              <a:buFont typeface="Arial" panose="020B0604020202020204" pitchFamily="34" charset="0"/>
              <a:buChar char="•"/>
            </a:pPr>
            <a:r>
              <a:rPr lang="en-US" sz="1800" dirty="0">
                <a:solidFill>
                  <a:srgbClr val="FF0000"/>
                </a:solidFill>
              </a:rPr>
              <a:t>Click to end, don’t name them all </a:t>
            </a:r>
          </a:p>
          <a:p>
            <a:pPr marL="285750" indent="-285750">
              <a:buFont typeface="Arial" panose="020B0604020202020204" pitchFamily="34" charset="0"/>
              <a:buChar char="•"/>
            </a:pPr>
            <a:r>
              <a:rPr lang="en-US" sz="1800" dirty="0"/>
              <a:t>The push to modernize environmental legislation in all areas </a:t>
            </a:r>
            <a:r>
              <a:rPr lang="en-US" sz="1800" b="1" dirty="0"/>
              <a:t>continued through the next decade</a:t>
            </a:r>
            <a:r>
              <a:rPr lang="en-US" sz="1600" dirty="0"/>
              <a:t>.  </a:t>
            </a:r>
          </a:p>
          <a:p>
            <a:pPr marL="285750" indent="-285750">
              <a:buFont typeface="Arial" panose="020B0604020202020204" pitchFamily="34" charset="0"/>
              <a:buChar char="•"/>
            </a:pPr>
            <a:r>
              <a:rPr lang="en-US" sz="1600" dirty="0"/>
              <a:t> </a:t>
            </a:r>
            <a:r>
              <a:rPr lang="en-US" sz="1800" i="1" dirty="0"/>
              <a:t>Italics – </a:t>
            </a:r>
            <a:r>
              <a:rPr lang="en-US" sz="1800" dirty="0"/>
              <a:t>these laws spurred </a:t>
            </a:r>
            <a:r>
              <a:rPr lang="en-US" sz="1800" b="1" dirty="0"/>
              <a:t>enormous changes</a:t>
            </a:r>
            <a:r>
              <a:rPr lang="en-US" sz="1800" dirty="0"/>
              <a:t> in the early 70’s, continuing.  </a:t>
            </a:r>
          </a:p>
          <a:p>
            <a:pPr marL="285750" indent="-285750">
              <a:buFont typeface="Arial" panose="020B0604020202020204" pitchFamily="34" charset="0"/>
              <a:buChar char="•"/>
            </a:pPr>
            <a:r>
              <a:rPr lang="en-US" sz="1800" dirty="0"/>
              <a:t>e.g. at the beginning of the </a:t>
            </a:r>
            <a:r>
              <a:rPr lang="en-US" sz="1800" b="1" dirty="0"/>
              <a:t>1960s, only 6 states </a:t>
            </a:r>
            <a:r>
              <a:rPr lang="en-US" sz="1800" dirty="0"/>
              <a:t>had air pollution programs – by  the end of </a:t>
            </a:r>
            <a:r>
              <a:rPr lang="en-US" sz="1800" b="1" dirty="0"/>
              <a:t>1970, all 50 </a:t>
            </a:r>
            <a:r>
              <a:rPr lang="en-US" sz="1800" dirty="0"/>
              <a:t>did.</a:t>
            </a:r>
          </a:p>
          <a:p>
            <a:pPr marL="285750" indent="-285750">
              <a:buFont typeface="Arial" panose="020B0604020202020204" pitchFamily="34" charset="0"/>
              <a:buChar char="•"/>
            </a:pPr>
            <a:r>
              <a:rPr lang="en-US" sz="1800" dirty="0"/>
              <a:t>In sum, an </a:t>
            </a:r>
            <a:r>
              <a:rPr lang="en-US" sz="1800" b="1" dirty="0"/>
              <a:t>amazing and large transformation</a:t>
            </a:r>
            <a:r>
              <a:rPr lang="en-US" sz="1800" dirty="0"/>
              <a:t> took place in that decade.  And scientific research and monitoring found new problems like acid rain and stratospheric ozone depletion during this period.</a:t>
            </a:r>
          </a:p>
          <a:p>
            <a:endParaRPr lang="en-US" sz="1600" dirty="0"/>
          </a:p>
          <a:p>
            <a:endParaRPr lang="en-US" i="1" dirty="0">
              <a:solidFill>
                <a:srgbClr val="FF0000"/>
              </a:solidFill>
            </a:endParaRPr>
          </a:p>
          <a:p>
            <a:endParaRPr lang="en-US" i="1" dirty="0">
              <a:solidFill>
                <a:srgbClr val="FF0000"/>
              </a:solidFill>
            </a:endParaRPr>
          </a:p>
          <a:p>
            <a:endParaRPr lang="en-US" i="1" dirty="0">
              <a:solidFill>
                <a:srgbClr val="FF0000"/>
              </a:solidFill>
            </a:endParaRPr>
          </a:p>
          <a:p>
            <a:endParaRPr lang="en-US" i="1" dirty="0">
              <a:solidFill>
                <a:srgbClr val="FF0000"/>
              </a:solidFill>
            </a:endParaRPr>
          </a:p>
          <a:p>
            <a:endParaRPr lang="en-US" i="1" dirty="0">
              <a:solidFill>
                <a:srgbClr val="FF0000"/>
              </a:solidFill>
            </a:endParaRPr>
          </a:p>
          <a:p>
            <a:endParaRPr lang="en-US" i="1" dirty="0">
              <a:solidFill>
                <a:srgbClr val="FF0000"/>
              </a:solidFill>
            </a:endParaRPr>
          </a:p>
          <a:p>
            <a:r>
              <a:rPr lang="en-US" i="1" dirty="0">
                <a:solidFill>
                  <a:srgbClr val="FF0000"/>
                </a:solidFill>
              </a:rPr>
              <a:t>Background - </a:t>
            </a:r>
            <a:r>
              <a:rPr lang="en-US" dirty="0"/>
              <a:t>The laws required major reorganization and new hires in policy, engineering, science, and law to create EPA, who had to start issuing clean air act rules  two months after the Agency was created.</a:t>
            </a:r>
          </a:p>
          <a:p>
            <a:r>
              <a:rPr lang="en-US" dirty="0"/>
              <a:t>States had to play catch up with new hires and programs to address their role in administering these new laws (see next slide), e.g. at the beginning of the 1960s, only 6 states had air pollution programs – by  the end of 1970, all 50 did.</a:t>
            </a:r>
          </a:p>
          <a:p>
            <a:r>
              <a:rPr lang="en-US" dirty="0"/>
              <a:t>Industry also had to hire new engineers, scientists (and lawyers) and, in the case of automobiles, develop new technologies and to address new requirements for all media programs.</a:t>
            </a:r>
          </a:p>
          <a:p>
            <a:r>
              <a:rPr lang="en-US" dirty="0"/>
              <a:t>Each law created more requirements for implementation as well as monitoring, and enforcement. As a result, many new people came into the business of environmental protection and old hands had to adapt.   Air, water resources, drinking water, pesticide assessment and regulation, waste, and addressing  pesticides and 10’s of thousands of other potentially toxic chemicals in commerce.  </a:t>
            </a:r>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17</a:t>
            </a:fld>
            <a:endParaRPr lang="en-US"/>
          </a:p>
        </p:txBody>
      </p:sp>
    </p:spTree>
    <p:extLst>
      <p:ext uri="{BB962C8B-B14F-4D97-AF65-F5344CB8AC3E}">
        <p14:creationId xmlns:p14="http://schemas.microsoft.com/office/powerpoint/2010/main" val="1930762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3563" y="381000"/>
            <a:ext cx="5486400" cy="3086100"/>
          </a:xfrm>
        </p:spPr>
      </p:sp>
      <p:sp>
        <p:nvSpPr>
          <p:cNvPr id="3" name="Notes Placeholder 2"/>
          <p:cNvSpPr>
            <a:spLocks noGrp="1"/>
          </p:cNvSpPr>
          <p:nvPr>
            <p:ph type="body" idx="1"/>
          </p:nvPr>
        </p:nvSpPr>
        <p:spPr>
          <a:xfrm>
            <a:off x="533400" y="3581400"/>
            <a:ext cx="5638800" cy="3600450"/>
          </a:xfrm>
        </p:spPr>
        <p:txBody>
          <a:bodyPr/>
          <a:lstStyle/>
          <a:p>
            <a:r>
              <a:rPr lang="en-US" sz="1600" i="1" dirty="0"/>
              <a:t>Use the main bullets  -not the second level</a:t>
            </a:r>
          </a:p>
          <a:p>
            <a:endParaRPr lang="en-US" sz="1600" i="1" dirty="0"/>
          </a:p>
          <a:p>
            <a:pPr marL="171450" indent="-171450">
              <a:buFont typeface="Arial" panose="020B0604020202020204" pitchFamily="34" charset="0"/>
              <a:buChar char="•"/>
            </a:pPr>
            <a:r>
              <a:rPr lang="en-US" sz="1600" i="1" dirty="0"/>
              <a:t> </a:t>
            </a:r>
            <a:r>
              <a:rPr lang="en-US" sz="1800" dirty="0"/>
              <a:t>EPA has a central role, but not just EPA</a:t>
            </a:r>
          </a:p>
          <a:p>
            <a:pPr marL="171450" indent="-171450">
              <a:buFont typeface="Arial" panose="020B0604020202020204" pitchFamily="34" charset="0"/>
              <a:buChar char="•"/>
            </a:pPr>
            <a:r>
              <a:rPr lang="en-US" sz="1800" dirty="0"/>
              <a:t>States, Local county/city agencies, Tribes, regulated sources, and the public all have a role in in improving air, water, drinking water, waste</a:t>
            </a:r>
          </a:p>
          <a:p>
            <a:pPr marL="171450" indent="-171450">
              <a:buFont typeface="Arial" panose="020B0604020202020204" pitchFamily="34" charset="0"/>
              <a:buChar char="•"/>
            </a:pPr>
            <a:r>
              <a:rPr lang="en-US" sz="1800" dirty="0"/>
              <a:t>EPA does Pesticides and toxic chemicals, but industry has responsibilities as well</a:t>
            </a:r>
          </a:p>
          <a:p>
            <a:endParaRPr lang="en-US" i="1" dirty="0"/>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18</a:t>
            </a:fld>
            <a:endParaRPr lang="en-US"/>
          </a:p>
        </p:txBody>
      </p:sp>
    </p:spTree>
    <p:extLst>
      <p:ext uri="{BB962C8B-B14F-4D97-AF65-F5344CB8AC3E}">
        <p14:creationId xmlns:p14="http://schemas.microsoft.com/office/powerpoint/2010/main" val="142223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4BB1B060-1962-3D4D-90AF-64C36B3BEF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37967AE9-2948-6D45-9825-F4F873AD35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Concept of AQM</a:t>
            </a:r>
          </a:p>
          <a:p>
            <a:endParaRPr lang="en-US" altLang="en-US" dirty="0"/>
          </a:p>
          <a:p>
            <a:r>
              <a:rPr lang="en-US" altLang="en-US" dirty="0"/>
              <a:t>Let's take a look at how it worked - and didn't</a:t>
            </a:r>
          </a:p>
          <a:p>
            <a:r>
              <a:rPr lang="en-US" altLang="en-US" dirty="0"/>
              <a:t>i.e. monitoring is key</a:t>
            </a:r>
          </a:p>
          <a:p>
            <a:endParaRPr lang="en-US" altLang="en-US" dirty="0"/>
          </a:p>
          <a:p>
            <a:r>
              <a:rPr lang="en-US" altLang="en-US" dirty="0"/>
              <a:t>You may want to dump this one in anything but an air oriented presentation.  Or eliminate all of the animations that use it as an example one way the law is implemented including risk based approaches</a:t>
            </a:r>
          </a:p>
          <a:p>
            <a:r>
              <a:rPr lang="en-US" altLang="en-US" dirty="0"/>
              <a:t>e.g. the NAAQS AND technology based approaches, e.g. vehicle and new source emissions standards.</a:t>
            </a:r>
          </a:p>
        </p:txBody>
      </p:sp>
      <p:sp>
        <p:nvSpPr>
          <p:cNvPr id="23555" name="Slide Number Placeholder 3">
            <a:extLst>
              <a:ext uri="{FF2B5EF4-FFF2-40B4-BE49-F238E27FC236}">
                <a16:creationId xmlns:a16="http://schemas.microsoft.com/office/drawing/2014/main" id="{A9F78D92-03E5-4D45-AC4F-AE3FE0AFB2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099984-97A0-CD4A-AFA5-9B4894E0AB4D}" type="slidenum">
              <a:rPr lang="en-US" altLang="en-US">
                <a:latin typeface="Arial" panose="020B0604020202020204" pitchFamily="34" charset="0"/>
              </a:rPr>
              <a:pPr>
                <a:spcBef>
                  <a:spcPct val="0"/>
                </a:spcBef>
              </a:pPr>
              <a:t>19</a:t>
            </a:fld>
            <a:endParaRPr lang="en-US" altLang="en-US">
              <a:latin typeface="Arial" panose="020B0604020202020204" pitchFamily="34" charset="0"/>
            </a:endParaRPr>
          </a:p>
        </p:txBody>
      </p:sp>
    </p:spTree>
    <p:extLst>
      <p:ext uri="{BB962C8B-B14F-4D97-AF65-F5344CB8AC3E}">
        <p14:creationId xmlns:p14="http://schemas.microsoft.com/office/powerpoint/2010/main" val="861533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086100"/>
          </a:xfrm>
        </p:spPr>
      </p:sp>
      <p:sp>
        <p:nvSpPr>
          <p:cNvPr id="3" name="Notes Placeholder 2"/>
          <p:cNvSpPr>
            <a:spLocks noGrp="1"/>
          </p:cNvSpPr>
          <p:nvPr>
            <p:ph type="body" idx="1"/>
          </p:nvPr>
        </p:nvSpPr>
        <p:spPr>
          <a:xfrm>
            <a:off x="762000" y="4191000"/>
            <a:ext cx="5486400" cy="3600450"/>
          </a:xfrm>
        </p:spPr>
        <p:txBody>
          <a:bodyPr/>
          <a:lstStyle/>
          <a:p>
            <a:endParaRPr lang="en-US" sz="2000" dirty="0"/>
          </a:p>
          <a:p>
            <a:r>
              <a:rPr lang="en-US" sz="1800" dirty="0"/>
              <a:t>Paraphrase the text above and</a:t>
            </a:r>
            <a:r>
              <a:rPr lang="en-US" sz="1800" b="1" dirty="0">
                <a:solidFill>
                  <a:srgbClr val="FF0000"/>
                </a:solidFill>
              </a:rPr>
              <a:t> click </a:t>
            </a:r>
          </a:p>
          <a:p>
            <a:endParaRPr lang="en-US" sz="1800" dirty="0">
              <a:solidFill>
                <a:srgbClr val="FF0000"/>
              </a:solidFill>
            </a:endParaRPr>
          </a:p>
          <a:p>
            <a:pPr marL="285750" indent="-285750">
              <a:buFont typeface="Arial" panose="020B0604020202020204" pitchFamily="34" charset="0"/>
              <a:buChar char="•"/>
            </a:pPr>
            <a:r>
              <a:rPr lang="en-US" sz="1800" b="0" dirty="0"/>
              <a:t>Let’s </a:t>
            </a:r>
            <a:r>
              <a:rPr lang="en-US" sz="1800" b="1" dirty="0"/>
              <a:t>look at some of these improvements</a:t>
            </a:r>
            <a:r>
              <a:rPr lang="en-US" sz="1800" b="0" dirty="0"/>
              <a:t>, starting with the Air programs under the Clean Air Act – </a:t>
            </a:r>
            <a:endParaRPr lang="en-US" sz="1800" i="1" dirty="0">
              <a:solidFill>
                <a:srgbClr val="FF0000"/>
              </a:solidFill>
            </a:endParaRPr>
          </a:p>
          <a:p>
            <a:endParaRPr lang="en-US" sz="1600" i="1" dirty="0">
              <a:solidFill>
                <a:srgbClr val="FF0000"/>
              </a:solidFill>
            </a:endParaRPr>
          </a:p>
          <a:p>
            <a:r>
              <a:rPr lang="en-US" sz="1600" i="1" dirty="0">
                <a:solidFill>
                  <a:srgbClr val="FF0000"/>
                </a:solidFill>
              </a:rPr>
              <a:t> </a:t>
            </a:r>
            <a:endParaRPr lang="en-US" sz="1600" b="0" baseline="0" dirty="0">
              <a:latin typeface="+mn-lt"/>
            </a:endParaRPr>
          </a:p>
        </p:txBody>
      </p:sp>
      <p:sp>
        <p:nvSpPr>
          <p:cNvPr id="4" name="Slide Number Placeholder 3"/>
          <p:cNvSpPr>
            <a:spLocks noGrp="1"/>
          </p:cNvSpPr>
          <p:nvPr>
            <p:ph type="sldNum" sz="quarter" idx="10"/>
          </p:nvPr>
        </p:nvSpPr>
        <p:spPr/>
        <p:txBody>
          <a:bodyPr/>
          <a:lstStyle/>
          <a:p>
            <a:fld id="{01266B02-3724-2E46-8866-3BB19B4980B1}" type="slidenum">
              <a:rPr lang="en-US" smtClean="0"/>
              <a:t>20</a:t>
            </a:fld>
            <a:endParaRPr lang="en-US"/>
          </a:p>
        </p:txBody>
      </p:sp>
    </p:spTree>
    <p:extLst>
      <p:ext uri="{BB962C8B-B14F-4D97-AF65-F5344CB8AC3E}">
        <p14:creationId xmlns:p14="http://schemas.microsoft.com/office/powerpoint/2010/main" val="169379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0000"/>
                </a:solidFill>
              </a:rPr>
              <a:t>This  placeholder slide should be omitted or replaced with an illustration of your personal story on why you chose to work at EPA and/or something about your career – again, with or without a slide.  If you have an earth day story, you could move that later in the presentation when we bring up earth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0000"/>
                </a:solidFill>
              </a:rPr>
              <a:t>You should give a short bio to the teacher ahead of time so they can give students a sense of who’s coming to speak and what you’re going cover.  This, before she asks them to each write a question or two to give you in advance for the Q and A.</a:t>
            </a:r>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3</a:t>
            </a:fld>
            <a:endParaRPr lang="en-US"/>
          </a:p>
        </p:txBody>
      </p:sp>
    </p:spTree>
    <p:extLst>
      <p:ext uri="{BB962C8B-B14F-4D97-AF65-F5344CB8AC3E}">
        <p14:creationId xmlns:p14="http://schemas.microsoft.com/office/powerpoint/2010/main" val="1180171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533400" y="4724400"/>
            <a:ext cx="5638800" cy="3600450"/>
          </a:xfrm>
        </p:spPr>
        <p:txBody>
          <a:bodyPr/>
          <a:lstStyle/>
          <a:p>
            <a:pPr marL="285750" indent="-285750">
              <a:buFont typeface="Arial" panose="020B0604020202020204" pitchFamily="34" charset="0"/>
              <a:buChar char="•"/>
            </a:pPr>
            <a:r>
              <a:rPr lang="en-US" sz="1800" b="1" dirty="0">
                <a:solidFill>
                  <a:srgbClr val="FF0000"/>
                </a:solidFill>
              </a:rPr>
              <a:t>Note - </a:t>
            </a:r>
            <a:r>
              <a:rPr lang="en-US" sz="1800" b="1" dirty="0"/>
              <a:t>most exposed </a:t>
            </a:r>
            <a:r>
              <a:rPr lang="en-US" sz="1800" b="1" dirty="0">
                <a:solidFill>
                  <a:srgbClr val="FF0000"/>
                </a:solidFill>
              </a:rPr>
              <a:t>(95</a:t>
            </a:r>
            <a:r>
              <a:rPr lang="en-US" sz="1800" b="1" baseline="30000" dirty="0">
                <a:solidFill>
                  <a:srgbClr val="FF0000"/>
                </a:solidFill>
              </a:rPr>
              <a:t>th</a:t>
            </a:r>
            <a:r>
              <a:rPr lang="en-US" sz="1800" b="1" dirty="0">
                <a:solidFill>
                  <a:srgbClr val="FF0000"/>
                </a:solidFill>
              </a:rPr>
              <a:t>%tiles) vs. </a:t>
            </a:r>
            <a:r>
              <a:rPr lang="en-US" sz="1800" b="1" dirty="0">
                <a:solidFill>
                  <a:srgbClr val="0050FA"/>
                </a:solidFill>
              </a:rPr>
              <a:t>Median</a:t>
            </a:r>
          </a:p>
          <a:p>
            <a:pPr marL="285750" indent="-285750">
              <a:buFont typeface="Arial" panose="020B0604020202020204" pitchFamily="34" charset="0"/>
              <a:buChar char="•"/>
            </a:pPr>
            <a:r>
              <a:rPr lang="en-US" sz="1800" b="1" dirty="0"/>
              <a:t>The arrows show EPA </a:t>
            </a:r>
            <a:r>
              <a:rPr lang="en-US" sz="1800" b="1" dirty="0">
                <a:solidFill>
                  <a:srgbClr val="FF0000"/>
                </a:solidFill>
              </a:rPr>
              <a:t>gas</a:t>
            </a:r>
            <a:r>
              <a:rPr lang="en-US" sz="1800" b="1" dirty="0"/>
              <a:t> and </a:t>
            </a:r>
            <a:r>
              <a:rPr lang="en-US" sz="1800" b="1" dirty="0">
                <a:solidFill>
                  <a:schemeClr val="accent3">
                    <a:lumMod val="50000"/>
                  </a:schemeClr>
                </a:solidFill>
              </a:rPr>
              <a:t>paint</a:t>
            </a:r>
            <a:r>
              <a:rPr lang="en-US" sz="1800" b="1" dirty="0"/>
              <a:t> rules</a:t>
            </a:r>
          </a:p>
          <a:p>
            <a:endParaRPr lang="en-US" sz="1800" b="1" dirty="0">
              <a:solidFill>
                <a:srgbClr val="FF0000"/>
              </a:solidFill>
            </a:endParaRPr>
          </a:p>
          <a:p>
            <a:pPr marL="285750" indent="-285750">
              <a:buFont typeface="Arial" panose="020B0604020202020204" pitchFamily="34" charset="0"/>
              <a:buChar char="•"/>
            </a:pPr>
            <a:r>
              <a:rPr lang="en-US" sz="1800" b="1" dirty="0"/>
              <a:t>MAJOR DECREASE IN BLOOD LEAD LEVELS IN CHILDREN </a:t>
            </a:r>
            <a:r>
              <a:rPr lang="en-US" sz="1800" dirty="0"/>
              <a:t>BEGUN BY SUCCESSIVE EPA REGULATIONS TO </a:t>
            </a:r>
            <a:r>
              <a:rPr lang="en-US" sz="1800" b="1" dirty="0"/>
              <a:t>REDUCE LEAD IN GASOLINE </a:t>
            </a:r>
            <a:r>
              <a:rPr lang="en-US" sz="1800" dirty="0"/>
              <a:t>(Clean Air Act)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CONTINUED BY EPA RULES THAT </a:t>
            </a:r>
            <a:r>
              <a:rPr lang="en-US" sz="1800" b="1" dirty="0"/>
              <a:t>REDUCED LEAD IN PAINT </a:t>
            </a:r>
            <a:r>
              <a:rPr lang="en-US" sz="1800" dirty="0"/>
              <a:t>(TSCA).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Infants and young children are especially sensitive to even </a:t>
            </a:r>
            <a:r>
              <a:rPr lang="en-US" sz="1800" b="1" dirty="0"/>
              <a:t>low levels of lead</a:t>
            </a:r>
            <a:r>
              <a:rPr lang="en-US" sz="1800" dirty="0"/>
              <a:t>, which may contribute to behavioral problems, learning deficits and </a:t>
            </a:r>
            <a:r>
              <a:rPr lang="en-US" sz="1800" b="1" dirty="0"/>
              <a:t>lowered IQ</a:t>
            </a:r>
            <a:r>
              <a:rPr lang="en-US" sz="1800" dirty="0"/>
              <a: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01266B02-3724-2E46-8866-3BB19B4980B1}" type="slidenum">
              <a:rPr lang="en-US" smtClean="0"/>
              <a:t>21</a:t>
            </a:fld>
            <a:endParaRPr lang="en-US"/>
          </a:p>
        </p:txBody>
      </p:sp>
    </p:spTree>
    <p:extLst>
      <p:ext uri="{BB962C8B-B14F-4D97-AF65-F5344CB8AC3E}">
        <p14:creationId xmlns:p14="http://schemas.microsoft.com/office/powerpoint/2010/main" val="4244585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81000" y="4400550"/>
            <a:ext cx="5791200" cy="3600450"/>
          </a:xfrm>
        </p:spPr>
        <p:txBody>
          <a:bodyPr/>
          <a:lstStyle/>
          <a:p>
            <a:pPr marL="285750" indent="-285750">
              <a:buFont typeface="Arial" panose="020B0604020202020204" pitchFamily="34" charset="0"/>
              <a:buChar char="•"/>
            </a:pPr>
            <a:r>
              <a:rPr lang="en-US" sz="1800" dirty="0"/>
              <a:t>LA had the worst photochemical smog in the nation, but </a:t>
            </a:r>
            <a:r>
              <a:rPr lang="en-US" sz="1800" b="1" dirty="0"/>
              <a:t>tremendous progress </a:t>
            </a:r>
            <a:r>
              <a:rPr lang="en-US" sz="1800" dirty="0"/>
              <a:t>due to-.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introduction of </a:t>
            </a:r>
            <a:r>
              <a:rPr lang="en-US" sz="1800" b="1" dirty="0"/>
              <a:t>automotive catalysts in new cars (‘76 </a:t>
            </a:r>
            <a:r>
              <a:rPr lang="en-US" sz="1800" dirty="0"/>
              <a:t>on)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1" dirty="0"/>
              <a:t>Continuous actions </a:t>
            </a:r>
            <a:r>
              <a:rPr lang="en-US" sz="1800" dirty="0"/>
              <a:t>taken by California and the South Coast Air Basin </a:t>
            </a:r>
            <a:r>
              <a:rPr lang="en-US" sz="1800" b="1" dirty="0"/>
              <a:t>over decades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California rules and amendments to the Clean Air Act (1977, 1990) , new EPA regs resulted in tighter car and truck emissions limits nationwide</a:t>
            </a:r>
          </a:p>
        </p:txBody>
      </p:sp>
      <p:sp>
        <p:nvSpPr>
          <p:cNvPr id="4" name="Slide Number Placeholder 3"/>
          <p:cNvSpPr>
            <a:spLocks noGrp="1"/>
          </p:cNvSpPr>
          <p:nvPr>
            <p:ph type="sldNum" sz="quarter" idx="5"/>
          </p:nvPr>
        </p:nvSpPr>
        <p:spPr/>
        <p:txBody>
          <a:bodyPr/>
          <a:lstStyle/>
          <a:p>
            <a:fld id="{01266B02-3724-2E46-8866-3BB19B4980B1}" type="slidenum">
              <a:rPr lang="en-US" smtClean="0"/>
              <a:t>22</a:t>
            </a:fld>
            <a:endParaRPr lang="en-US"/>
          </a:p>
        </p:txBody>
      </p:sp>
    </p:spTree>
    <p:extLst>
      <p:ext uri="{BB962C8B-B14F-4D97-AF65-F5344CB8AC3E}">
        <p14:creationId xmlns:p14="http://schemas.microsoft.com/office/powerpoint/2010/main" val="299196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0"/>
            <a:ext cx="5486400" cy="3086100"/>
          </a:xfrm>
        </p:spPr>
      </p:sp>
      <p:sp>
        <p:nvSpPr>
          <p:cNvPr id="3" name="Notes Placeholder 2"/>
          <p:cNvSpPr>
            <a:spLocks noGrp="1"/>
          </p:cNvSpPr>
          <p:nvPr>
            <p:ph type="body" idx="1"/>
          </p:nvPr>
        </p:nvSpPr>
        <p:spPr>
          <a:xfrm>
            <a:off x="381000" y="3505200"/>
            <a:ext cx="6172200" cy="3600450"/>
          </a:xfrm>
        </p:spPr>
        <p:txBody>
          <a:bodyPr/>
          <a:lstStyle/>
          <a:p>
            <a:pPr marL="285750" indent="-285750">
              <a:buFont typeface="Arial" panose="020B0604020202020204" pitchFamily="34" charset="0"/>
              <a:buChar char="•"/>
            </a:pPr>
            <a:r>
              <a:rPr lang="en-US" sz="1800" b="1" dirty="0"/>
              <a:t>Since 1970</a:t>
            </a:r>
            <a:r>
              <a:rPr lang="en-US" sz="1800" dirty="0"/>
              <a:t>, emissions of regulated pollutants (purple line) have </a:t>
            </a:r>
            <a:r>
              <a:rPr lang="en-US" sz="1800" b="1" dirty="0"/>
              <a:t>declined by 77% despite continued growth </a:t>
            </a:r>
            <a:r>
              <a:rPr lang="en-US" sz="1800" dirty="0"/>
              <a:t>in population, energy consumption, traffic, and the economy.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By contrast, CO</a:t>
            </a:r>
            <a:r>
              <a:rPr lang="en-US" sz="1800" baseline="-25000" dirty="0"/>
              <a:t>2</a:t>
            </a:r>
            <a:r>
              <a:rPr lang="en-US" sz="1800" dirty="0"/>
              <a:t>, not targeted by CAA programs until 2012, followed trends in energy consumption and traffic starting a slow reduction from decreased use of coal. </a:t>
            </a:r>
          </a:p>
          <a:p>
            <a:pPr marL="742950" lvl="1" indent="-285750">
              <a:buFont typeface="Arial" panose="020B0604020202020204" pitchFamily="34" charset="0"/>
              <a:buChar char="•"/>
            </a:pPr>
            <a:r>
              <a:rPr lang="en-US" sz="1800" dirty="0"/>
              <a:t>CO</a:t>
            </a:r>
            <a:r>
              <a:rPr lang="en-US" sz="1800" baseline="-25000" dirty="0"/>
              <a:t>2</a:t>
            </a:r>
            <a:r>
              <a:rPr lang="en-US" sz="1800" dirty="0"/>
              <a:t> increased by about 4% in 2018 over 2017 </a:t>
            </a:r>
          </a:p>
          <a:p>
            <a:endParaRPr lang="en-US" sz="1800" dirty="0"/>
          </a:p>
          <a:p>
            <a:pPr marL="285750" indent="-285750">
              <a:buFont typeface="Arial" panose="020B0604020202020204" pitchFamily="34" charset="0"/>
              <a:buChar char="•"/>
            </a:pPr>
            <a:r>
              <a:rPr lang="en-US" sz="1800" dirty="0"/>
              <a:t>EPA Reports to Congress  Retrospective benefits (1970-1970)  (1997)  Prospective benefits 1990=2020   (1999 and 2011)</a:t>
            </a:r>
            <a:r>
              <a:rPr lang="en-US" sz="1800" b="1" dirty="0"/>
              <a:t>– Bottom lines:</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Monetized benefits of</a:t>
            </a:r>
            <a:r>
              <a:rPr lang="en-US" sz="1800" dirty="0"/>
              <a:t> EPA regulations </a:t>
            </a:r>
            <a:r>
              <a:rPr lang="en-US" sz="1800" b="1" dirty="0"/>
              <a:t>greatly exceed costs</a:t>
            </a:r>
            <a:endParaRPr lang="en-US" sz="1800" dirty="0"/>
          </a:p>
          <a:p>
            <a:endParaRPr lang="en-US" sz="1800" dirty="0"/>
          </a:p>
          <a:p>
            <a:r>
              <a:rPr lang="en-US" sz="1800" i="1" dirty="0"/>
              <a:t>Continuing challenges – </a:t>
            </a:r>
            <a:r>
              <a:rPr lang="en-US" sz="1800" dirty="0"/>
              <a:t>not all areas meet standards in the US, air pollution is a major issue in Asia and other developing areas, the failure to address climate change in the US, + withdrawal from the Paris accords</a:t>
            </a:r>
            <a:endParaRPr lang="en-US" sz="1800" i="1" dirty="0"/>
          </a:p>
          <a:p>
            <a:endParaRPr lang="en-US" sz="1600" dirty="0"/>
          </a:p>
        </p:txBody>
      </p:sp>
      <p:sp>
        <p:nvSpPr>
          <p:cNvPr id="4" name="Slide Number Placeholder 3"/>
          <p:cNvSpPr>
            <a:spLocks noGrp="1"/>
          </p:cNvSpPr>
          <p:nvPr>
            <p:ph type="sldNum" sz="quarter" idx="10"/>
          </p:nvPr>
        </p:nvSpPr>
        <p:spPr/>
        <p:txBody>
          <a:bodyPr/>
          <a:lstStyle/>
          <a:p>
            <a:fld id="{01266B02-3724-2E46-8866-3BB19B4980B1}" type="slidenum">
              <a:rPr lang="en-US" smtClean="0"/>
              <a:t>23</a:t>
            </a:fld>
            <a:endParaRPr lang="en-US"/>
          </a:p>
        </p:txBody>
      </p:sp>
    </p:spTree>
    <p:extLst>
      <p:ext uri="{BB962C8B-B14F-4D97-AF65-F5344CB8AC3E}">
        <p14:creationId xmlns:p14="http://schemas.microsoft.com/office/powerpoint/2010/main" val="66471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381000"/>
            <a:ext cx="5486400" cy="3086100"/>
          </a:xfrm>
        </p:spPr>
      </p:sp>
      <p:sp>
        <p:nvSpPr>
          <p:cNvPr id="3" name="Notes Placeholder 2"/>
          <p:cNvSpPr>
            <a:spLocks noGrp="1"/>
          </p:cNvSpPr>
          <p:nvPr>
            <p:ph type="body" idx="1"/>
          </p:nvPr>
        </p:nvSpPr>
        <p:spPr>
          <a:xfrm>
            <a:off x="304800" y="3581400"/>
            <a:ext cx="6400800" cy="3600450"/>
          </a:xfrm>
        </p:spPr>
        <p:txBody>
          <a:bodyPr/>
          <a:lstStyle/>
          <a:p>
            <a:r>
              <a:rPr lang="en-US" sz="1800" i="1" dirty="0"/>
              <a:t>Recovery of the Detroit river </a:t>
            </a:r>
            <a:r>
              <a:rPr lang="en-US" sz="1800" dirty="0"/>
              <a:t>– </a:t>
            </a:r>
          </a:p>
          <a:p>
            <a:pPr marL="285750" indent="-285750">
              <a:buFont typeface="Arial" panose="020B0604020202020204" pitchFamily="34" charset="0"/>
              <a:buChar char="•"/>
            </a:pPr>
            <a:r>
              <a:rPr lang="en-US" sz="1800" i="1" dirty="0"/>
              <a:t>Top: </a:t>
            </a:r>
            <a:r>
              <a:rPr lang="en-US" sz="1800" dirty="0"/>
              <a:t>the Rouge river delivered waste to the </a:t>
            </a:r>
            <a:r>
              <a:rPr lang="en-US" sz="1800" b="1" dirty="0"/>
              <a:t>Detroit river</a:t>
            </a:r>
            <a:r>
              <a:rPr lang="en-US" sz="1800" dirty="0"/>
              <a:t>,   </a:t>
            </a:r>
            <a:r>
              <a:rPr lang="en-US" sz="1800" b="1" dirty="0"/>
              <a:t>devoid of fish </a:t>
            </a:r>
            <a:r>
              <a:rPr lang="en-US" sz="1800" dirty="0"/>
              <a:t>in 1966.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i="1" dirty="0"/>
              <a:t>Bottom:</a:t>
            </a:r>
            <a:r>
              <a:rPr lang="en-US" sz="1800" dirty="0"/>
              <a:t> large sturgeons and other fish have </a:t>
            </a:r>
            <a:r>
              <a:rPr lang="en-US" sz="1800" b="1" dirty="0"/>
              <a:t>returned to the river </a:t>
            </a:r>
            <a:r>
              <a:rPr lang="en-US" sz="1800" dirty="0">
                <a:solidFill>
                  <a:srgbClr val="FF0000"/>
                </a:solidFill>
              </a:rPr>
              <a:t>Click.</a:t>
            </a:r>
          </a:p>
          <a:p>
            <a:r>
              <a:rPr lang="en-US" sz="1800" dirty="0">
                <a:solidFill>
                  <a:srgbClr val="FF0000"/>
                </a:solidFill>
              </a:rPr>
              <a:t> </a:t>
            </a:r>
          </a:p>
          <a:p>
            <a:pPr marL="285750" indent="-285750">
              <a:buFont typeface="Arial" panose="020B0604020202020204" pitchFamily="34" charset="0"/>
              <a:buChar char="•"/>
            </a:pPr>
            <a:r>
              <a:rPr lang="en-US" sz="1800" dirty="0"/>
              <a:t>The </a:t>
            </a:r>
            <a:r>
              <a:rPr lang="en-US" sz="1800" b="1" dirty="0"/>
              <a:t>annual loss of wetlands</a:t>
            </a:r>
            <a:r>
              <a:rPr lang="en-US" sz="1800" dirty="0"/>
              <a:t> has </a:t>
            </a:r>
            <a:r>
              <a:rPr lang="en-US" sz="1800" b="1" dirty="0"/>
              <a:t>slowed by 96% </a:t>
            </a:r>
            <a:r>
              <a:rPr lang="en-US" sz="1800" dirty="0"/>
              <a:t>from the rates of the 1970s and '80s </a:t>
            </a:r>
          </a:p>
          <a:p>
            <a:endParaRPr lang="en-US" sz="1800" i="1" dirty="0"/>
          </a:p>
          <a:p>
            <a:r>
              <a:rPr lang="en-US" sz="1800" i="1" dirty="0"/>
              <a:t>Continuing challenges -</a:t>
            </a:r>
            <a:r>
              <a:rPr lang="en-US" sz="1800" dirty="0"/>
              <a:t> new persistent chemicals (e.g. PFAS) and non-point source nutrient loadings to Great Lakes and estuaries, and climate change - sea level rise, ocean warming, acidification</a:t>
            </a:r>
            <a:endParaRPr lang="en-US" sz="1600" dirty="0"/>
          </a:p>
          <a:p>
            <a:endParaRPr lang="en-US" i="1" dirty="0">
              <a:solidFill>
                <a:srgbClr val="FF0000"/>
              </a:solidFill>
            </a:endParaRPr>
          </a:p>
          <a:p>
            <a:r>
              <a:rPr lang="en-US" i="1" dirty="0">
                <a:solidFill>
                  <a:srgbClr val="FF0000"/>
                </a:solidFill>
              </a:rPr>
              <a:t>Optional details</a:t>
            </a:r>
          </a:p>
          <a:p>
            <a:pPr marL="285750" indent="-285750">
              <a:buFont typeface="Arial" panose="020B0604020202020204" pitchFamily="34" charset="0"/>
              <a:buChar char="•"/>
            </a:pPr>
            <a:r>
              <a:rPr lang="en-US" dirty="0"/>
              <a:t>Clean Water regulations greatly reduced pollution discharges - dramatic improvements in </a:t>
            </a:r>
            <a:r>
              <a:rPr lang="en-US" dirty="0" err="1"/>
              <a:t>wrt</a:t>
            </a:r>
            <a:r>
              <a:rPr lang="en-US" dirty="0"/>
              <a:t> burning rivers, odors, sewage overflows wide spread fish kills.  </a:t>
            </a:r>
          </a:p>
          <a:p>
            <a:pPr marL="285750" indent="-285750">
              <a:buFont typeface="Arial" panose="020B0604020202020204" pitchFamily="34" charset="0"/>
              <a:buChar char="•"/>
            </a:pPr>
            <a:r>
              <a:rPr lang="en-US" dirty="0"/>
              <a:t>States wrote discharge permits for 57 industries, contributing to these huge reductions. Stormwater overflows are managed by over 200,000 discharge permits for municipal and industrial sources.</a:t>
            </a:r>
          </a:p>
          <a:p>
            <a:pPr marL="285750" indent="-285750">
              <a:buFont typeface="Arial" panose="020B0604020202020204" pitchFamily="34" charset="0"/>
              <a:buChar char="•"/>
            </a:pPr>
            <a:r>
              <a:rPr lang="en-US" dirty="0"/>
              <a:t>EPA provided $190</a:t>
            </a:r>
            <a:r>
              <a:rPr lang="en-US" baseline="0" dirty="0"/>
              <a:t> billion for municipal treatment wastewater treatment systems, today far more people served by more advanced treatment systems</a:t>
            </a:r>
            <a:endParaRPr lang="en-US" dirty="0"/>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01266B02-3724-2E46-8866-3BB19B4980B1}" type="slidenum">
              <a:rPr lang="en-US" smtClean="0"/>
              <a:t>24</a:t>
            </a:fld>
            <a:endParaRPr lang="en-US" dirty="0"/>
          </a:p>
        </p:txBody>
      </p:sp>
    </p:spTree>
    <p:extLst>
      <p:ext uri="{BB962C8B-B14F-4D97-AF65-F5344CB8AC3E}">
        <p14:creationId xmlns:p14="http://schemas.microsoft.com/office/powerpoint/2010/main" val="640267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381000"/>
            <a:ext cx="5486400" cy="3086100"/>
          </a:xfrm>
        </p:spPr>
      </p:sp>
      <p:sp>
        <p:nvSpPr>
          <p:cNvPr id="3" name="Notes Placeholder 2"/>
          <p:cNvSpPr>
            <a:spLocks noGrp="1"/>
          </p:cNvSpPr>
          <p:nvPr>
            <p:ph type="body" idx="1"/>
          </p:nvPr>
        </p:nvSpPr>
        <p:spPr>
          <a:xfrm>
            <a:off x="190500" y="3467101"/>
            <a:ext cx="6477000" cy="4419600"/>
          </a:xfrm>
        </p:spPr>
        <p:txBody>
          <a:bodyPr/>
          <a:lstStyle/>
          <a:p>
            <a:r>
              <a:rPr lang="en-US" sz="1800" i="1" dirty="0"/>
              <a:t>Reduced disease outbreaks in community water systems</a:t>
            </a:r>
          </a:p>
          <a:p>
            <a:pPr marL="285750" indent="-285750">
              <a:buFont typeface="Arial" panose="020B0604020202020204" pitchFamily="34" charset="0"/>
              <a:buChar char="•"/>
            </a:pPr>
            <a:r>
              <a:rPr lang="en-US" sz="1800" b="1" dirty="0"/>
              <a:t>1969 survey</a:t>
            </a:r>
            <a:r>
              <a:rPr lang="en-US" sz="1800" dirty="0"/>
              <a:t>: </a:t>
            </a:r>
            <a:r>
              <a:rPr lang="en-US" sz="1800" b="1" dirty="0"/>
              <a:t>over half </a:t>
            </a:r>
            <a:r>
              <a:rPr lang="en-US" sz="1800" dirty="0"/>
              <a:t>of US water treatment systems had </a:t>
            </a:r>
            <a:r>
              <a:rPr lang="en-US" sz="1800" b="1" dirty="0"/>
              <a:t>major deficiencies</a:t>
            </a:r>
          </a:p>
          <a:p>
            <a:pPr marL="285750" indent="-285750">
              <a:buFont typeface="Arial" panose="020B0604020202020204" pitchFamily="34" charset="0"/>
              <a:buChar char="•"/>
            </a:pPr>
            <a:r>
              <a:rPr lang="en-US" sz="1800" dirty="0"/>
              <a:t> 1974 </a:t>
            </a:r>
            <a:r>
              <a:rPr lang="en-US" sz="1800" b="1" dirty="0"/>
              <a:t>drinking water act</a:t>
            </a:r>
            <a:r>
              <a:rPr lang="en-US" sz="1800" dirty="0"/>
              <a:t> pushed </a:t>
            </a:r>
            <a:r>
              <a:rPr lang="en-US" sz="1800" b="1" dirty="0"/>
              <a:t>modern controls </a:t>
            </a:r>
            <a:r>
              <a:rPr lang="en-US" sz="1800" dirty="0"/>
              <a:t>on water supplies for cities </a:t>
            </a:r>
          </a:p>
          <a:p>
            <a:pPr marL="285750" indent="-285750">
              <a:buFont typeface="Arial" panose="020B0604020202020204" pitchFamily="34" charset="0"/>
              <a:buChar char="•"/>
            </a:pPr>
            <a:r>
              <a:rPr lang="en-US" sz="1800" dirty="0"/>
              <a:t>Focus: trends for disease outbreaks in community water systems starting 1975</a:t>
            </a:r>
          </a:p>
          <a:p>
            <a:pPr marL="285750" indent="-285750">
              <a:buFont typeface="Arial" panose="020B0604020202020204" pitchFamily="34" charset="0"/>
              <a:buChar char="•"/>
            </a:pPr>
            <a:r>
              <a:rPr lang="en-US" sz="1800" dirty="0"/>
              <a:t>This took  time: Community outbreaks finally began to decrease in early 1980s</a:t>
            </a:r>
          </a:p>
          <a:p>
            <a:endParaRPr lang="en-US" sz="1800" dirty="0"/>
          </a:p>
          <a:p>
            <a:pPr marL="285750" indent="-285750">
              <a:buFont typeface="Arial" panose="020B0604020202020204" pitchFamily="34" charset="0"/>
              <a:buChar char="•"/>
            </a:pPr>
            <a:r>
              <a:rPr lang="en-US" sz="1800" dirty="0"/>
              <a:t>% of Americans with DW </a:t>
            </a:r>
            <a:r>
              <a:rPr lang="en-US" sz="1800" b="1" dirty="0"/>
              <a:t>meeting all EPA standards</a:t>
            </a:r>
            <a:r>
              <a:rPr lang="en-US" sz="1800" dirty="0"/>
              <a:t>:</a:t>
            </a:r>
          </a:p>
          <a:p>
            <a:pPr lvl="1"/>
            <a:r>
              <a:rPr lang="en-US" sz="1800" b="1" dirty="0"/>
              <a:t>1993   79%  </a:t>
            </a:r>
          </a:p>
          <a:p>
            <a:pPr lvl="1"/>
            <a:r>
              <a:rPr lang="en-US" sz="1800" b="1" dirty="0"/>
              <a:t>2015   91%. </a:t>
            </a:r>
          </a:p>
          <a:p>
            <a:endParaRPr lang="en-US" sz="1800" baseline="0" dirty="0"/>
          </a:p>
          <a:p>
            <a:r>
              <a:rPr lang="en-US" sz="1800" i="1" dirty="0"/>
              <a:t>Continuing challenges: </a:t>
            </a:r>
          </a:p>
          <a:p>
            <a:pPr marL="285750" indent="-285750">
              <a:buFont typeface="Arial" panose="020B0604020202020204" pitchFamily="34" charset="0"/>
              <a:buChar char="•"/>
            </a:pPr>
            <a:r>
              <a:rPr lang="en-US" sz="1800" dirty="0"/>
              <a:t>major degradation in water treatment infrastructure, </a:t>
            </a:r>
          </a:p>
          <a:p>
            <a:pPr marL="285750" indent="-285750">
              <a:buFont typeface="Arial" panose="020B0604020202020204" pitchFamily="34" charset="0"/>
              <a:buChar char="•"/>
            </a:pPr>
            <a:r>
              <a:rPr lang="en-US" sz="1800" dirty="0"/>
              <a:t>Risks from certain bacteria e.g. Legionella, and persistent PFAS</a:t>
            </a:r>
          </a:p>
          <a:p>
            <a:pPr marL="285750" indent="-285750">
              <a:buFont typeface="Arial" panose="020B0604020202020204" pitchFamily="34" charset="0"/>
              <a:buChar char="•"/>
            </a:pPr>
            <a:r>
              <a:rPr lang="en-US" sz="1800" dirty="0"/>
              <a:t>increasing supply in water short areas  (desalinization, reuse of treated waste-water)</a:t>
            </a:r>
            <a:endParaRPr lang="en-US" sz="1800" i="1" baseline="0" dirty="0"/>
          </a:p>
          <a:p>
            <a:endParaRPr lang="en-US" sz="1800" baseline="0" dirty="0"/>
          </a:p>
          <a:p>
            <a:endParaRPr lang="en-US" sz="1800" baseline="0" dirty="0"/>
          </a:p>
          <a:p>
            <a:endParaRPr lang="en-US" dirty="0"/>
          </a:p>
        </p:txBody>
      </p:sp>
      <p:sp>
        <p:nvSpPr>
          <p:cNvPr id="4" name="Slide Number Placeholder 3"/>
          <p:cNvSpPr>
            <a:spLocks noGrp="1"/>
          </p:cNvSpPr>
          <p:nvPr>
            <p:ph type="sldNum" sz="quarter" idx="10"/>
          </p:nvPr>
        </p:nvSpPr>
        <p:spPr/>
        <p:txBody>
          <a:bodyPr/>
          <a:lstStyle/>
          <a:p>
            <a:fld id="{01266B02-3724-2E46-8866-3BB19B4980B1}" type="slidenum">
              <a:rPr lang="en-US" smtClean="0"/>
              <a:t>25</a:t>
            </a:fld>
            <a:endParaRPr lang="en-US"/>
          </a:p>
        </p:txBody>
      </p:sp>
    </p:spTree>
    <p:extLst>
      <p:ext uri="{BB962C8B-B14F-4D97-AF65-F5344CB8AC3E}">
        <p14:creationId xmlns:p14="http://schemas.microsoft.com/office/powerpoint/2010/main" val="102213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381000" y="3657600"/>
            <a:ext cx="6172200" cy="3600450"/>
          </a:xfrm>
        </p:spPr>
        <p:txBody>
          <a:bodyPr/>
          <a:lstStyle/>
          <a:p>
            <a:pPr marL="285750" indent="-285750">
              <a:buFont typeface="Arial" panose="020B0604020202020204" pitchFamily="34" charset="0"/>
              <a:buChar char="•"/>
            </a:pPr>
            <a:r>
              <a:rPr lang="en-US" sz="1800" i="1" dirty="0"/>
              <a:t>Stopping the dramatic increase in Total annual US Municipal Solid Waste.</a:t>
            </a:r>
          </a:p>
          <a:p>
            <a:pPr marL="285750" indent="-285750">
              <a:buFont typeface="Arial" panose="020B0604020202020204" pitchFamily="34" charset="0"/>
              <a:buChar char="•"/>
            </a:pPr>
            <a:r>
              <a:rPr lang="en-US" sz="1800" dirty="0"/>
              <a:t>EPA </a:t>
            </a:r>
            <a:r>
              <a:rPr lang="en-US" sz="1800" b="1" dirty="0"/>
              <a:t>RCRA</a:t>
            </a:r>
            <a:r>
              <a:rPr lang="en-US" sz="1800" dirty="0"/>
              <a:t> Programs: </a:t>
            </a:r>
            <a:r>
              <a:rPr lang="en-US" sz="1800" b="1" dirty="0"/>
              <a:t>Reduce generation </a:t>
            </a:r>
            <a:r>
              <a:rPr lang="en-US" sz="1800" dirty="0"/>
              <a:t>of waste at the source, </a:t>
            </a:r>
            <a:r>
              <a:rPr lang="en-US" sz="1800" b="1" dirty="0"/>
              <a:t>recycling</a:t>
            </a:r>
            <a:r>
              <a:rPr lang="en-US" sz="1800" dirty="0"/>
              <a:t>, </a:t>
            </a:r>
            <a:r>
              <a:rPr lang="en-US" sz="1800" b="1" dirty="0"/>
              <a:t>reuse</a:t>
            </a:r>
            <a:r>
              <a:rPr lang="en-US" sz="1800" dirty="0"/>
              <a:t> and </a:t>
            </a:r>
            <a:r>
              <a:rPr lang="en-US" sz="1800" b="1" dirty="0"/>
              <a:t>combustion</a:t>
            </a:r>
          </a:p>
          <a:p>
            <a:endParaRPr lang="en-US" sz="1800" b="1" dirty="0"/>
          </a:p>
          <a:p>
            <a:pPr marL="285750" indent="-285750">
              <a:buFont typeface="Arial" panose="020B0604020202020204" pitchFamily="34" charset="0"/>
              <a:buChar char="•"/>
            </a:pPr>
            <a:r>
              <a:rPr lang="en-US" sz="1800" dirty="0"/>
              <a:t>Better sealing of landfills to reduce release, energy recovery by burning of landfill gases (methane and organic chemicals)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RCRA also reduced the generation of hazardous wastes from industry.– but not enough – next page</a:t>
            </a:r>
          </a:p>
          <a:p>
            <a:endParaRPr lang="en-US" sz="1600" dirty="0"/>
          </a:p>
          <a:p>
            <a:r>
              <a:rPr lang="en-US" sz="1800" i="1" dirty="0"/>
              <a:t>Continuing Challenges </a:t>
            </a:r>
            <a:r>
              <a:rPr lang="en-US" sz="1800" dirty="0"/>
              <a:t>– Total generation slowed, but not stopped.  </a:t>
            </a:r>
          </a:p>
          <a:p>
            <a:pPr marL="285750" indent="-285750">
              <a:buFont typeface="Arial" panose="020B0604020202020204" pitchFamily="34" charset="0"/>
              <a:buChar char="•"/>
            </a:pPr>
            <a:r>
              <a:rPr lang="en-US" sz="1800" dirty="0"/>
              <a:t>Recycling some materials, </a:t>
            </a:r>
            <a:r>
              <a:rPr lang="en-US" sz="1800" b="1" dirty="0"/>
              <a:t>PLASTICS</a:t>
            </a:r>
            <a:r>
              <a:rPr lang="en-US" sz="1800" dirty="0"/>
              <a:t>!, is under serious stress  - China is rejecting our waste. </a:t>
            </a:r>
          </a:p>
          <a:p>
            <a:pPr marL="285750" indent="-285750">
              <a:buFont typeface="Arial" panose="020B0604020202020204" pitchFamily="34" charset="0"/>
              <a:buChar char="•"/>
            </a:pPr>
            <a:r>
              <a:rPr lang="en-US" sz="1800" dirty="0"/>
              <a:t>Greater effort to minimize waste creation.  </a:t>
            </a:r>
          </a:p>
          <a:p>
            <a:pPr marL="285750" indent="-285750">
              <a:buFont typeface="Arial" panose="020B0604020202020204" pitchFamily="34" charset="0"/>
              <a:buChar char="•"/>
            </a:pPr>
            <a:r>
              <a:rPr lang="en-US" sz="1800" dirty="0"/>
              <a:t>Other issues include new chemicals (e.g. PFAS) and nanotechnology product  that are increasing in the waste stream. </a:t>
            </a:r>
          </a:p>
          <a:p>
            <a:endParaRPr lang="en-US" sz="1600" dirty="0"/>
          </a:p>
        </p:txBody>
      </p:sp>
      <p:sp>
        <p:nvSpPr>
          <p:cNvPr id="4" name="Slide Number Placeholder 3"/>
          <p:cNvSpPr>
            <a:spLocks noGrp="1"/>
          </p:cNvSpPr>
          <p:nvPr>
            <p:ph type="sldNum" sz="quarter" idx="5"/>
          </p:nvPr>
        </p:nvSpPr>
        <p:spPr/>
        <p:txBody>
          <a:bodyPr/>
          <a:lstStyle/>
          <a:p>
            <a:fld id="{01266B02-3724-2E46-8866-3BB19B4980B1}" type="slidenum">
              <a:rPr lang="en-US" smtClean="0"/>
              <a:t>26</a:t>
            </a:fld>
            <a:endParaRPr lang="en-US"/>
          </a:p>
        </p:txBody>
      </p:sp>
    </p:spTree>
    <p:extLst>
      <p:ext uri="{BB962C8B-B14F-4D97-AF65-F5344CB8AC3E}">
        <p14:creationId xmlns:p14="http://schemas.microsoft.com/office/powerpoint/2010/main" val="1564660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369888"/>
            <a:ext cx="5486400" cy="3086100"/>
          </a:xfrm>
        </p:spPr>
      </p:sp>
      <p:sp>
        <p:nvSpPr>
          <p:cNvPr id="3" name="Notes Placeholder 2"/>
          <p:cNvSpPr>
            <a:spLocks noGrp="1"/>
          </p:cNvSpPr>
          <p:nvPr>
            <p:ph type="body" idx="1"/>
          </p:nvPr>
        </p:nvSpPr>
        <p:spPr>
          <a:xfrm>
            <a:off x="228600" y="4227731"/>
            <a:ext cx="6324600" cy="3600450"/>
          </a:xfrm>
        </p:spPr>
        <p:txBody>
          <a:bodyPr/>
          <a:lstStyle/>
          <a:p>
            <a:pPr marL="285750" indent="-285750">
              <a:buFont typeface="Arial" panose="020B0604020202020204" pitchFamily="34" charset="0"/>
              <a:buChar char="•"/>
            </a:pPr>
            <a:r>
              <a:rPr lang="en-US" sz="1800" dirty="0"/>
              <a:t>Bad examples - Love Canal in </a:t>
            </a:r>
            <a:r>
              <a:rPr lang="en-US" sz="1800" dirty="0" err="1"/>
              <a:t>Niagra</a:t>
            </a:r>
            <a:r>
              <a:rPr lang="en-US" sz="1800" dirty="0"/>
              <a:t> Falls NY and the ”</a:t>
            </a:r>
            <a:r>
              <a:rPr lang="en-US" sz="1800" b="1" dirty="0"/>
              <a:t>Valley of the Drums” </a:t>
            </a:r>
            <a:r>
              <a:rPr lang="en-US" sz="1800" dirty="0"/>
              <a:t>shown here led to the </a:t>
            </a:r>
            <a:r>
              <a:rPr lang="en-US" sz="1800" b="1" dirty="0"/>
              <a:t>Superfund</a:t>
            </a:r>
            <a:r>
              <a:rPr lang="en-US" sz="1800" dirty="0"/>
              <a:t> law. </a:t>
            </a:r>
            <a:r>
              <a:rPr lang="en-US" sz="1800" dirty="0">
                <a:solidFill>
                  <a:srgbClr val="FF0000"/>
                </a:solidFill>
              </a:rPr>
              <a:t>Click Click</a:t>
            </a:r>
          </a:p>
          <a:p>
            <a:endParaRPr lang="en-US" sz="1600" dirty="0">
              <a:solidFill>
                <a:srgbClr val="FF0000"/>
              </a:solidFill>
            </a:endParaRPr>
          </a:p>
          <a:p>
            <a:pPr marL="285750" indent="-285750">
              <a:buFont typeface="Arial" panose="020B0604020202020204" pitchFamily="34" charset="0"/>
              <a:buChar char="•"/>
            </a:pPr>
            <a:r>
              <a:rPr lang="en-US" sz="1800" b="1" dirty="0"/>
              <a:t>Superfund</a:t>
            </a:r>
            <a:r>
              <a:rPr lang="en-US" sz="1800" dirty="0"/>
              <a:t>: EPA provided funds to identify, assess, and </a:t>
            </a:r>
            <a:r>
              <a:rPr lang="en-US" sz="1800" b="1" dirty="0"/>
              <a:t>remedy risks</a:t>
            </a:r>
            <a:r>
              <a:rPr lang="en-US" sz="1800" dirty="0"/>
              <a:t> by </a:t>
            </a:r>
            <a:r>
              <a:rPr lang="en-US" sz="1800" dirty="0">
                <a:solidFill>
                  <a:srgbClr val="FF0000"/>
                </a:solidFill>
              </a:rPr>
              <a:t>Click </a:t>
            </a:r>
            <a:r>
              <a:rPr lang="en-US" sz="1800" dirty="0"/>
              <a:t>stabilizing and ultimately cleaning up sites. </a:t>
            </a:r>
            <a:r>
              <a:rPr lang="en-US" sz="1800" dirty="0">
                <a:solidFill>
                  <a:srgbClr val="FF0000"/>
                </a:solidFill>
              </a:rPr>
              <a:t>Click</a:t>
            </a:r>
          </a:p>
          <a:p>
            <a:pPr marL="285750" indent="-285750">
              <a:buFont typeface="Arial" panose="020B0604020202020204" pitchFamily="34" charset="0"/>
              <a:buChar char="•"/>
            </a:pPr>
            <a:r>
              <a:rPr lang="en-US" sz="1800" dirty="0">
                <a:solidFill>
                  <a:srgbClr val="FF0000"/>
                </a:solidFill>
              </a:rPr>
              <a:t>Follow the slide bullets</a:t>
            </a:r>
          </a:p>
          <a:p>
            <a:pPr marL="285750" indent="-285750">
              <a:buFont typeface="Arial" panose="020B0604020202020204" pitchFamily="34" charset="0"/>
              <a:buChar char="•"/>
            </a:pPr>
            <a:endParaRPr lang="en-US" sz="1800" dirty="0">
              <a:solidFill>
                <a:srgbClr val="FF0000"/>
              </a:solidFill>
            </a:endParaRPr>
          </a:p>
          <a:p>
            <a:r>
              <a:rPr lang="en-US" sz="1800" i="1" dirty="0"/>
              <a:t>Continuing challenges </a:t>
            </a:r>
            <a:r>
              <a:rPr lang="en-US" sz="1800" dirty="0"/>
              <a:t>– completing the existing clean ups, returning site land to a state where they can be used for other purposes</a:t>
            </a:r>
          </a:p>
          <a:p>
            <a:r>
              <a:rPr lang="en-US" sz="1800" dirty="0"/>
              <a:t>Last table highlights environmental justice issue for superfund site locations.</a:t>
            </a:r>
          </a:p>
          <a:p>
            <a:endParaRPr lang="en-US" sz="1600" dirty="0">
              <a:solidFill>
                <a:srgbClr val="FF0000"/>
              </a:solidFill>
            </a:endParaRPr>
          </a:p>
          <a:p>
            <a:r>
              <a:rPr lang="en-US" sz="1600" dirty="0"/>
              <a:t>Additional info from EPA’s 2018 report lists the following significant public health and economic benefits</a:t>
            </a:r>
          </a:p>
          <a:p>
            <a:pPr marL="285750" indent="-285750">
              <a:buFont typeface="Arial" panose="020B0604020202020204" pitchFamily="34" charset="0"/>
              <a:buChar char="•"/>
            </a:pPr>
            <a:r>
              <a:rPr lang="en-US" sz="1600" dirty="0"/>
              <a:t>20-25% reductions in birth defects among children living near sites</a:t>
            </a:r>
          </a:p>
          <a:p>
            <a:pPr marL="285750" indent="-285750">
              <a:buFont typeface="Arial" panose="020B0604020202020204" pitchFamily="34" charset="0"/>
              <a:buChar char="•"/>
            </a:pPr>
            <a:r>
              <a:rPr lang="en-US" sz="1600" dirty="0"/>
              <a:t>Reductions in blood lead among children near sites</a:t>
            </a:r>
          </a:p>
          <a:p>
            <a:pPr marL="285750" indent="-285750">
              <a:buFont typeface="Arial" panose="020B0604020202020204" pitchFamily="34" charset="0"/>
              <a:buChar char="•"/>
            </a:pPr>
            <a:r>
              <a:rPr lang="en-US" sz="1600" dirty="0"/>
              <a:t>19-24% increase in residential property values within 3 miles of the site after cleanup</a:t>
            </a:r>
          </a:p>
          <a:p>
            <a:endParaRPr lang="en-US" sz="1600" dirty="0">
              <a:solidFill>
                <a:srgbClr val="FF0000"/>
              </a:solidFill>
            </a:endParaRPr>
          </a:p>
        </p:txBody>
      </p:sp>
      <p:sp>
        <p:nvSpPr>
          <p:cNvPr id="4" name="Slide Number Placeholder 3"/>
          <p:cNvSpPr>
            <a:spLocks noGrp="1"/>
          </p:cNvSpPr>
          <p:nvPr>
            <p:ph type="sldNum" sz="quarter" idx="5"/>
          </p:nvPr>
        </p:nvSpPr>
        <p:spPr/>
        <p:txBody>
          <a:bodyPr/>
          <a:lstStyle/>
          <a:p>
            <a:fld id="{01266B02-3724-2E46-8866-3BB19B4980B1}" type="slidenum">
              <a:rPr lang="en-US" smtClean="0"/>
              <a:t>27</a:t>
            </a:fld>
            <a:endParaRPr lang="en-US"/>
          </a:p>
        </p:txBody>
      </p:sp>
      <p:sp>
        <p:nvSpPr>
          <p:cNvPr id="5" name="Rectangle 4">
            <a:extLst>
              <a:ext uri="{FF2B5EF4-FFF2-40B4-BE49-F238E27FC236}">
                <a16:creationId xmlns:a16="http://schemas.microsoft.com/office/drawing/2014/main" id="{11AA9F4B-71AF-594C-A3A9-CDA7EB435373}"/>
              </a:ext>
            </a:extLst>
          </p:cNvPr>
          <p:cNvSpPr/>
          <p:nvPr/>
        </p:nvSpPr>
        <p:spPr>
          <a:xfrm>
            <a:off x="152400" y="3581400"/>
            <a:ext cx="6324600" cy="646331"/>
          </a:xfrm>
          <a:prstGeom prst="rect">
            <a:avLst/>
          </a:prstGeom>
        </p:spPr>
        <p:txBody>
          <a:bodyPr wrap="square">
            <a:spAutoFit/>
          </a:bodyPr>
          <a:lstStyle/>
          <a:p>
            <a:pPr marL="285750" indent="-285750">
              <a:buFont typeface="Arial" panose="020B0604020202020204" pitchFamily="34" charset="0"/>
              <a:buChar char="•"/>
            </a:pPr>
            <a:r>
              <a:rPr lang="en-US" dirty="0"/>
              <a:t>1980: </a:t>
            </a:r>
            <a:r>
              <a:rPr lang="en-US" b="1" dirty="0"/>
              <a:t>80% of US lived within 3 miles </a:t>
            </a:r>
            <a:r>
              <a:rPr lang="en-US" dirty="0"/>
              <a:t>of one of 60,000 facilities generating </a:t>
            </a:r>
            <a:r>
              <a:rPr lang="en-US" b="1" dirty="0"/>
              <a:t>20-40 million tons </a:t>
            </a:r>
            <a:r>
              <a:rPr lang="en-US" dirty="0"/>
              <a:t>of hazardous waste each year, </a:t>
            </a:r>
          </a:p>
        </p:txBody>
      </p:sp>
    </p:spTree>
    <p:extLst>
      <p:ext uri="{BB962C8B-B14F-4D97-AF65-F5344CB8AC3E}">
        <p14:creationId xmlns:p14="http://schemas.microsoft.com/office/powerpoint/2010/main" val="3135553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381000" y="3886200"/>
            <a:ext cx="6248400" cy="4876800"/>
          </a:xfrm>
        </p:spPr>
        <p:txBody>
          <a:bodyPr/>
          <a:lstStyle/>
          <a:p>
            <a:pPr marL="285750" indent="-285750">
              <a:buFont typeface="Arial" panose="020B0604020202020204" pitchFamily="34" charset="0"/>
              <a:buChar char="•"/>
            </a:pPr>
            <a:r>
              <a:rPr lang="en-US" sz="1800" dirty="0"/>
              <a:t>DDT was once lauded as safe and productive </a:t>
            </a:r>
            <a:r>
              <a:rPr lang="en-US" sz="1800" b="1" dirty="0">
                <a:solidFill>
                  <a:srgbClr val="FF0000"/>
                </a:solidFill>
              </a:rPr>
              <a:t>Click</a:t>
            </a:r>
          </a:p>
          <a:p>
            <a:endParaRPr lang="en-US" sz="1800" b="1" dirty="0"/>
          </a:p>
          <a:p>
            <a:pPr marL="285750" indent="-285750">
              <a:buFont typeface="Arial" panose="020B0604020202020204" pitchFamily="34" charset="0"/>
              <a:buChar char="•"/>
            </a:pPr>
            <a:r>
              <a:rPr lang="en-US" sz="1800" dirty="0"/>
              <a:t>EPA </a:t>
            </a:r>
            <a:r>
              <a:rPr lang="en-US" sz="1800" b="1" dirty="0"/>
              <a:t>banned  DDT</a:t>
            </a:r>
            <a:r>
              <a:rPr lang="en-US" sz="1800" dirty="0"/>
              <a:t> in 1972 reducing residues (DDE) that weakened bird eggs, leading to </a:t>
            </a:r>
            <a:r>
              <a:rPr lang="en-US" sz="1800" b="1" dirty="0"/>
              <a:t>recovery of bald eagle, brown pelican, and peregrine falcon populations </a:t>
            </a:r>
            <a:r>
              <a:rPr lang="en-US" sz="1800" dirty="0"/>
              <a:t>in the US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Pesticide law (FIFRA) </a:t>
            </a:r>
            <a:r>
              <a:rPr lang="en-US" sz="1800" b="1" dirty="0"/>
              <a:t>required review of the safety  </a:t>
            </a:r>
            <a:r>
              <a:rPr lang="en-US" sz="1800" dirty="0"/>
              <a:t>of existing and new pesticides. </a:t>
            </a:r>
          </a:p>
          <a:p>
            <a:pPr marL="285750" indent="-285750">
              <a:buFont typeface="Arial" panose="020B0604020202020204" pitchFamily="34" charset="0"/>
              <a:buChar char="•"/>
            </a:pPr>
            <a:r>
              <a:rPr lang="en-US" sz="1800" dirty="0"/>
              <a:t>Led to </a:t>
            </a:r>
            <a:r>
              <a:rPr lang="en-US" sz="1800" b="1" dirty="0"/>
              <a:t>removal of some </a:t>
            </a:r>
            <a:r>
              <a:rPr lang="en-US" sz="1800" dirty="0"/>
              <a:t>risky pesticides and </a:t>
            </a:r>
            <a:r>
              <a:rPr lang="en-US" sz="1800" b="1" dirty="0"/>
              <a:t>discontinuation of thousands </a:t>
            </a:r>
            <a:r>
              <a:rPr lang="en-US" sz="1800" dirty="0"/>
              <a:t>by manufacturers. </a:t>
            </a:r>
            <a:endParaRPr lang="en-US" sz="1800" baseline="0" dirty="0"/>
          </a:p>
          <a:p>
            <a:pPr marL="285750" indent="-285750">
              <a:buFont typeface="Arial" panose="020B0604020202020204" pitchFamily="34" charset="0"/>
              <a:buChar char="•"/>
            </a:pPr>
            <a:endParaRPr lang="en-US" sz="1800" baseline="0" dirty="0"/>
          </a:p>
          <a:p>
            <a:pPr marL="285750" indent="-285750">
              <a:buFont typeface="Arial" panose="020B0604020202020204" pitchFamily="34" charset="0"/>
              <a:buChar char="•"/>
            </a:pPr>
            <a:r>
              <a:rPr lang="en-US" sz="1800" dirty="0"/>
              <a:t> EPA Review of 10,00 limits for </a:t>
            </a:r>
            <a:r>
              <a:rPr lang="en-US" sz="1800" b="1" dirty="0"/>
              <a:t>pesticide residues on food  </a:t>
            </a:r>
            <a:r>
              <a:rPr lang="en-US" sz="1800" dirty="0"/>
              <a:t> (1996 Food Quality law) removal of many of the more toxic products from the market.</a:t>
            </a:r>
          </a:p>
          <a:p>
            <a:endParaRPr lang="en-US" sz="1600" dirty="0"/>
          </a:p>
          <a:p>
            <a:r>
              <a:rPr lang="en-US" sz="1600" i="1" dirty="0"/>
              <a:t>Continuing challenges </a:t>
            </a:r>
            <a:r>
              <a:rPr lang="en-US" sz="1600" dirty="0"/>
              <a:t>– understanding the role of pesticides in declines of butterflies, honeybees, frogs and other species.  Assessing implications of new nanotechnology in pesticides.  Assessing effects of pesticides on endocrine systems in humans </a:t>
            </a:r>
          </a:p>
        </p:txBody>
      </p:sp>
      <p:sp>
        <p:nvSpPr>
          <p:cNvPr id="4" name="Slide Number Placeholder 3"/>
          <p:cNvSpPr>
            <a:spLocks noGrp="1"/>
          </p:cNvSpPr>
          <p:nvPr>
            <p:ph type="sldNum" sz="quarter" idx="10"/>
          </p:nvPr>
        </p:nvSpPr>
        <p:spPr>
          <a:xfrm>
            <a:off x="6476999" y="8685213"/>
            <a:ext cx="379413" cy="458787"/>
          </a:xfrm>
        </p:spPr>
        <p:txBody>
          <a:bodyPr/>
          <a:lstStyle/>
          <a:p>
            <a:fld id="{01266B02-3724-2E46-8866-3BB19B4980B1}" type="slidenum">
              <a:rPr lang="en-US" smtClean="0"/>
              <a:t>28</a:t>
            </a:fld>
            <a:endParaRPr lang="en-US" dirty="0"/>
          </a:p>
        </p:txBody>
      </p:sp>
    </p:spTree>
    <p:extLst>
      <p:ext uri="{BB962C8B-B14F-4D97-AF65-F5344CB8AC3E}">
        <p14:creationId xmlns:p14="http://schemas.microsoft.com/office/powerpoint/2010/main" val="874558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76200"/>
            <a:ext cx="5486400" cy="3086100"/>
          </a:xfrm>
        </p:spPr>
      </p:sp>
      <p:sp>
        <p:nvSpPr>
          <p:cNvPr id="3" name="Notes Placeholder 2"/>
          <p:cNvSpPr>
            <a:spLocks noGrp="1"/>
          </p:cNvSpPr>
          <p:nvPr>
            <p:ph type="body" idx="1"/>
          </p:nvPr>
        </p:nvSpPr>
        <p:spPr>
          <a:xfrm>
            <a:off x="228600" y="3276600"/>
            <a:ext cx="6400800" cy="7010400"/>
          </a:xfrm>
        </p:spPr>
        <p:txBody>
          <a:bodyPr/>
          <a:lstStyle/>
          <a:p>
            <a:pPr marL="285750" indent="-285750">
              <a:buFont typeface="Arial" panose="020B0604020202020204" pitchFamily="34" charset="0"/>
              <a:buChar char="•"/>
            </a:pPr>
            <a:r>
              <a:rPr lang="en-US" sz="1800" dirty="0"/>
              <a:t>1970s News reports highlighted </a:t>
            </a:r>
            <a:r>
              <a:rPr lang="en-US" sz="1800" b="1" dirty="0"/>
              <a:t>concerns about Toxic chemicals like these </a:t>
            </a:r>
            <a:r>
              <a:rPr lang="en-US" sz="1800" b="1" dirty="0">
                <a:solidFill>
                  <a:srgbClr val="FF0000"/>
                </a:solidFill>
              </a:rPr>
              <a:t>Click </a:t>
            </a:r>
          </a:p>
          <a:p>
            <a:pPr marL="285750" indent="-285750">
              <a:buFont typeface="Arial" panose="020B0604020202020204" pitchFamily="34" charset="0"/>
              <a:buChar char="•"/>
            </a:pPr>
            <a:r>
              <a:rPr lang="en-US" sz="1800" b="1" dirty="0"/>
              <a:t>Thousands of new chemicals </a:t>
            </a:r>
            <a:r>
              <a:rPr lang="en-US" sz="1800" dirty="0"/>
              <a:t>were being released - </a:t>
            </a:r>
            <a:r>
              <a:rPr lang="en-US" sz="1800" b="1" dirty="0"/>
              <a:t>little knowledge</a:t>
            </a:r>
            <a:r>
              <a:rPr lang="en-US" sz="1800" dirty="0"/>
              <a:t> of their health or environmental effects. </a:t>
            </a:r>
          </a:p>
          <a:p>
            <a:pPr marL="285750" indent="-285750">
              <a:buFont typeface="Arial" panose="020B0604020202020204" pitchFamily="34" charset="0"/>
              <a:buChar char="•"/>
            </a:pPr>
            <a:r>
              <a:rPr lang="en-US" sz="1800" dirty="0"/>
              <a:t>1976 TSCA authorized EPA to </a:t>
            </a:r>
            <a:r>
              <a:rPr lang="en-US" sz="1800" b="1" dirty="0"/>
              <a:t>gather information </a:t>
            </a:r>
            <a:r>
              <a:rPr lang="en-US" sz="1800" dirty="0"/>
              <a:t>on and </a:t>
            </a:r>
            <a:r>
              <a:rPr lang="en-US" sz="1800" b="1" dirty="0"/>
              <a:t>require testing </a:t>
            </a:r>
            <a:r>
              <a:rPr lang="en-US" sz="1800" dirty="0"/>
              <a:t>of chemicals. </a:t>
            </a:r>
          </a:p>
          <a:p>
            <a:pPr marL="285750" indent="-285750">
              <a:buFont typeface="Arial" panose="020B0604020202020204" pitchFamily="34" charset="0"/>
              <a:buChar char="•"/>
            </a:pPr>
            <a:r>
              <a:rPr lang="en-US" sz="1800" dirty="0"/>
              <a:t>EPA – new inventory of existing chemicals, industry must notify EPA of new chemicals.  </a:t>
            </a:r>
            <a:r>
              <a:rPr lang="en-US" sz="1800" b="1" dirty="0">
                <a:solidFill>
                  <a:srgbClr val="FF0000"/>
                </a:solidFill>
              </a:rPr>
              <a:t>Click</a:t>
            </a:r>
            <a:endParaRPr lang="en-US" sz="1800" b="1" dirty="0"/>
          </a:p>
          <a:p>
            <a:pPr marL="285750" indent="-285750">
              <a:buFont typeface="Arial" panose="020B0604020202020204" pitchFamily="34" charset="0"/>
              <a:buChar char="•"/>
            </a:pPr>
            <a:r>
              <a:rPr lang="en-US" sz="1800" b="1" dirty="0"/>
              <a:t>1984 -85 Deadly releases </a:t>
            </a:r>
            <a:r>
              <a:rPr lang="en-US" sz="1800" dirty="0"/>
              <a:t>of chemicals in </a:t>
            </a:r>
            <a:r>
              <a:rPr lang="en-US" sz="1800" b="1" dirty="0" err="1"/>
              <a:t>Bhoupal</a:t>
            </a:r>
            <a:r>
              <a:rPr lang="en-US" sz="1800" b="1" dirty="0"/>
              <a:t> &amp; West </a:t>
            </a:r>
            <a:r>
              <a:rPr lang="en-US" sz="1800" b="1" dirty="0" err="1"/>
              <a:t>Va</a:t>
            </a:r>
            <a:r>
              <a:rPr lang="en-US" sz="1800" b="1" dirty="0"/>
              <a:t> </a:t>
            </a:r>
            <a:r>
              <a:rPr lang="en-US" sz="1800" dirty="0"/>
              <a:t>prompted</a:t>
            </a:r>
            <a:r>
              <a:rPr lang="en-US" sz="1800" b="1" dirty="0"/>
              <a:t>:</a:t>
            </a:r>
          </a:p>
          <a:p>
            <a:pPr marL="285750" indent="-285750">
              <a:buFont typeface="Arial" panose="020B0604020202020204" pitchFamily="34" charset="0"/>
              <a:buChar char="•"/>
            </a:pPr>
            <a:r>
              <a:rPr lang="en-US" sz="1800" dirty="0"/>
              <a:t>a</a:t>
            </a:r>
            <a:r>
              <a:rPr lang="en-US" sz="1800" b="1" dirty="0"/>
              <a:t> </a:t>
            </a:r>
            <a:r>
              <a:rPr lang="en-US" sz="1800" dirty="0"/>
              <a:t>1986 law for </a:t>
            </a:r>
            <a:r>
              <a:rPr lang="en-US" sz="1800" b="1" dirty="0"/>
              <a:t>emergency planning, right to know</a:t>
            </a:r>
            <a:r>
              <a:rPr lang="en-US" sz="1800" dirty="0"/>
              <a:t> </a:t>
            </a:r>
            <a:r>
              <a:rPr lang="en-US" sz="1800" b="1" dirty="0">
                <a:solidFill>
                  <a:srgbClr val="FF0000"/>
                </a:solidFill>
              </a:rPr>
              <a:t>Click</a:t>
            </a:r>
            <a:r>
              <a:rPr lang="en-US" sz="1800" dirty="0">
                <a:solidFill>
                  <a:srgbClr val="FF0000"/>
                </a:solidFill>
              </a:rPr>
              <a:t> .</a:t>
            </a:r>
          </a:p>
          <a:p>
            <a:pPr marL="285750" indent="-285750">
              <a:buFont typeface="Arial" panose="020B0604020202020204" pitchFamily="34" charset="0"/>
              <a:buChar char="•"/>
            </a:pPr>
            <a:r>
              <a:rPr lang="en-US" sz="1800" b="1" dirty="0"/>
              <a:t>EPA TRI </a:t>
            </a:r>
            <a:r>
              <a:rPr lang="en-US" sz="1800" dirty="0"/>
              <a:t> - you can search for releases near you.</a:t>
            </a:r>
          </a:p>
          <a:p>
            <a:pPr marL="285750" indent="-285750">
              <a:buFont typeface="Arial" panose="020B0604020202020204" pitchFamily="34" charset="0"/>
              <a:buChar char="•"/>
            </a:pPr>
            <a:r>
              <a:rPr lang="en-US" sz="1800" dirty="0"/>
              <a:t>TSCA was amended to address asbestos in schools, lead in paint, and </a:t>
            </a:r>
            <a:r>
              <a:rPr lang="en-US" sz="1800" b="1" dirty="0"/>
              <a:t>significant update in 2016. </a:t>
            </a:r>
          </a:p>
          <a:p>
            <a:pPr marL="285750" indent="-285750">
              <a:buFont typeface="Arial" panose="020B0604020202020204" pitchFamily="34" charset="0"/>
              <a:buChar char="•"/>
            </a:pPr>
            <a:r>
              <a:rPr lang="en-US" sz="1800" b="1" dirty="0"/>
              <a:t>Results</a:t>
            </a:r>
            <a:r>
              <a:rPr lang="en-US" sz="1800" dirty="0"/>
              <a:t>:  2,000+ new chemicals not commercialized in US. </a:t>
            </a:r>
          </a:p>
          <a:p>
            <a:pPr marL="285750" indent="-285750">
              <a:buFont typeface="Arial" panose="020B0604020202020204" pitchFamily="34" charset="0"/>
              <a:buChar char="•"/>
            </a:pPr>
            <a:r>
              <a:rPr lang="en-US" sz="1800" dirty="0"/>
              <a:t>EPA imposed measures or testing for more than 3,000 more chemicals that </a:t>
            </a:r>
            <a:r>
              <a:rPr lang="en-US" sz="1800" i="1" dirty="0"/>
              <a:t>were</a:t>
            </a:r>
            <a:r>
              <a:rPr lang="en-US" sz="1800" dirty="0"/>
              <a:t> allowed into commerce. </a:t>
            </a:r>
          </a:p>
          <a:p>
            <a:pPr marL="285750" indent="-285750">
              <a:buFont typeface="Arial" panose="020B0604020202020204" pitchFamily="34" charset="0"/>
              <a:buChar char="•"/>
            </a:pPr>
            <a:r>
              <a:rPr lang="en-US" sz="1800" dirty="0"/>
              <a:t>EPA shares testing reports and studies on chemical hazards and exposure; extensive information on how chemicals are produced, distributed and used in society </a:t>
            </a:r>
          </a:p>
          <a:p>
            <a:endParaRPr lang="en-US" sz="1400" dirty="0"/>
          </a:p>
          <a:p>
            <a:r>
              <a:rPr lang="en-US" sz="1400" i="1" dirty="0"/>
              <a:t>Continuing challenges </a:t>
            </a:r>
            <a:r>
              <a:rPr lang="en-US" sz="1400" dirty="0"/>
              <a:t>– Much work remains to follow through on the new mandates from 2016 legislation, particularly for a series of existing chemicals, but also many new chemicals, including some using </a:t>
            </a:r>
            <a:r>
              <a:rPr lang="en-US" sz="1400" dirty="0" err="1"/>
              <a:t>nano</a:t>
            </a:r>
            <a:r>
              <a:rPr lang="en-US" sz="1400" dirty="0"/>
              <a:t> or other new technology .  </a:t>
            </a:r>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fld id="{01266B02-3724-2E46-8866-3BB19B4980B1}" type="slidenum">
              <a:rPr lang="en-US" smtClean="0"/>
              <a:t>29</a:t>
            </a:fld>
            <a:endParaRPr lang="en-US"/>
          </a:p>
        </p:txBody>
      </p:sp>
    </p:spTree>
    <p:extLst>
      <p:ext uri="{BB962C8B-B14F-4D97-AF65-F5344CB8AC3E}">
        <p14:creationId xmlns:p14="http://schemas.microsoft.com/office/powerpoint/2010/main" val="4086452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152400"/>
            <a:ext cx="5486400" cy="3086100"/>
          </a:xfrm>
        </p:spPr>
      </p:sp>
      <p:sp>
        <p:nvSpPr>
          <p:cNvPr id="3" name="Notes Placeholder 2"/>
          <p:cNvSpPr>
            <a:spLocks noGrp="1"/>
          </p:cNvSpPr>
          <p:nvPr>
            <p:ph type="body" idx="1"/>
          </p:nvPr>
        </p:nvSpPr>
        <p:spPr>
          <a:xfrm>
            <a:off x="228600" y="3200400"/>
            <a:ext cx="6477000" cy="5638800"/>
          </a:xfrm>
        </p:spPr>
        <p:txBody>
          <a:bodyPr/>
          <a:lstStyle/>
          <a:p>
            <a:pPr marL="285750" indent="-285750">
              <a:buFont typeface="Arial" panose="020B0604020202020204" pitchFamily="34" charset="0"/>
              <a:buChar char="•"/>
            </a:pPr>
            <a:r>
              <a:rPr lang="en-US" sz="1800" dirty="0"/>
              <a:t>1974 – science found long-lived Chlorofluorocarbons (CFC) refrigerants can </a:t>
            </a:r>
            <a:r>
              <a:rPr lang="en-US" sz="1800" b="1" dirty="0"/>
              <a:t>deplete the stratospheric (good) ozone layer</a:t>
            </a:r>
            <a:r>
              <a:rPr lang="en-US" sz="1800" dirty="0"/>
              <a:t> that reduces of </a:t>
            </a:r>
            <a:r>
              <a:rPr lang="en-US" sz="1800" b="1" dirty="0"/>
              <a:t>harmful UV radiation</a:t>
            </a:r>
            <a:r>
              <a:rPr lang="en-US" sz="1800" dirty="0"/>
              <a: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Figure shows shows normal levels of stratospheric ozone over the South Pole in 1971</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By the mid 1980s a </a:t>
            </a:r>
            <a:r>
              <a:rPr lang="en-US" sz="1800" b="1" dirty="0"/>
              <a:t>dramatic “Ozone Hole” </a:t>
            </a:r>
            <a:r>
              <a:rPr lang="en-US" sz="1800" dirty="0"/>
              <a:t>had developed similar to what was observed as recently as 2015.</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Spurred by the scientific evidence, nations from around the globe, academics and industry, gathered to negotiate a solution. In 1987, they adopted the </a:t>
            </a:r>
            <a:r>
              <a:rPr lang="en-US" sz="1800" b="1" dirty="0"/>
              <a:t>Montreal Protocol </a:t>
            </a:r>
            <a:r>
              <a:rPr lang="en-US" sz="1800" dirty="0"/>
              <a:t>on Substances that Deplete the Ozone Layer.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Under the Reagan Administration, the U.S. played a strong leadership role in getting other nations to agree.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CFCs are very long-lived, so it takes a long time for reductions to work.  Red line shows the immediate result was to stop the problem from continuing to degrade, and more recently to begin improving.  </a:t>
            </a:r>
          </a:p>
          <a:p>
            <a:pPr marL="285750" indent="-285750">
              <a:buFont typeface="Arial" panose="020B0604020202020204" pitchFamily="34" charset="0"/>
              <a:buChar char="•"/>
            </a:pPr>
            <a:r>
              <a:rPr lang="en-US" sz="1800" dirty="0"/>
              <a:t>Models show substantial improvements expected to continue for the rest of the century.</a:t>
            </a:r>
          </a:p>
          <a:p>
            <a:endParaRPr lang="en-US" sz="1400" dirty="0"/>
          </a:p>
          <a:p>
            <a:r>
              <a:rPr lang="en-US" sz="1400" dirty="0">
                <a:solidFill>
                  <a:srgbClr val="FF0000"/>
                </a:solidFill>
              </a:rPr>
              <a:t>This slide is particularly important as it illustrates the  kind of interchange between science and policy needed to address a serious global issue – Be sure to make this connection to addressing climate, which will similar reliance on science and global agreements,  but is more complex and  more serious.</a:t>
            </a:r>
          </a:p>
          <a:p>
            <a:endParaRPr lang="en-US" sz="1400" dirty="0"/>
          </a:p>
        </p:txBody>
      </p:sp>
      <p:sp>
        <p:nvSpPr>
          <p:cNvPr id="4" name="Slide Number Placeholder 3"/>
          <p:cNvSpPr>
            <a:spLocks noGrp="1"/>
          </p:cNvSpPr>
          <p:nvPr>
            <p:ph type="sldNum" sz="quarter" idx="5"/>
          </p:nvPr>
        </p:nvSpPr>
        <p:spPr/>
        <p:txBody>
          <a:bodyPr/>
          <a:lstStyle/>
          <a:p>
            <a:fld id="{01266B02-3724-2E46-8866-3BB19B4980B1}" type="slidenum">
              <a:rPr lang="en-US" smtClean="0"/>
              <a:t>30</a:t>
            </a:fld>
            <a:endParaRPr lang="en-US"/>
          </a:p>
        </p:txBody>
      </p:sp>
    </p:spTree>
    <p:extLst>
      <p:ext uri="{BB962C8B-B14F-4D97-AF65-F5344CB8AC3E}">
        <p14:creationId xmlns:p14="http://schemas.microsoft.com/office/powerpoint/2010/main" val="400572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i="1" dirty="0">
                <a:solidFill>
                  <a:srgbClr val="FF0000"/>
                </a:solidFill>
              </a:rPr>
              <a:t>What you’re going to tell them….if you drop the early slides 1900 to 1950s in your presentation, revise the start date in the first bullet</a:t>
            </a:r>
          </a:p>
        </p:txBody>
      </p:sp>
      <p:sp>
        <p:nvSpPr>
          <p:cNvPr id="4" name="Slide Number Placeholder 3"/>
          <p:cNvSpPr>
            <a:spLocks noGrp="1"/>
          </p:cNvSpPr>
          <p:nvPr>
            <p:ph type="sldNum" sz="quarter" idx="5"/>
          </p:nvPr>
        </p:nvSpPr>
        <p:spPr/>
        <p:txBody>
          <a:bodyPr/>
          <a:lstStyle/>
          <a:p>
            <a:fld id="{01266B02-3724-2E46-8866-3BB19B4980B1}" type="slidenum">
              <a:rPr lang="en-US" smtClean="0"/>
              <a:t>4</a:t>
            </a:fld>
            <a:endParaRPr lang="en-US"/>
          </a:p>
        </p:txBody>
      </p:sp>
    </p:spTree>
    <p:extLst>
      <p:ext uri="{BB962C8B-B14F-4D97-AF65-F5344CB8AC3E}">
        <p14:creationId xmlns:p14="http://schemas.microsoft.com/office/powerpoint/2010/main" val="123301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0"/>
            <a:ext cx="5486400" cy="3086100"/>
          </a:xfrm>
        </p:spPr>
      </p:sp>
      <p:sp>
        <p:nvSpPr>
          <p:cNvPr id="3" name="Notes Placeholder 2"/>
          <p:cNvSpPr>
            <a:spLocks noGrp="1"/>
          </p:cNvSpPr>
          <p:nvPr>
            <p:ph type="body" idx="1"/>
          </p:nvPr>
        </p:nvSpPr>
        <p:spPr>
          <a:xfrm>
            <a:off x="762000" y="3505200"/>
            <a:ext cx="5486400" cy="3600450"/>
          </a:xfrm>
        </p:spPr>
        <p:txBody>
          <a:bodyPr/>
          <a:lstStyle/>
          <a:p>
            <a:endParaRPr lang="en-US" sz="1600" dirty="0"/>
          </a:p>
          <a:p>
            <a:r>
              <a:rPr lang="en-US" dirty="0"/>
              <a:t> </a:t>
            </a:r>
          </a:p>
        </p:txBody>
      </p:sp>
      <p:sp>
        <p:nvSpPr>
          <p:cNvPr id="4" name="Slide Number Placeholder 3"/>
          <p:cNvSpPr>
            <a:spLocks noGrp="1"/>
          </p:cNvSpPr>
          <p:nvPr>
            <p:ph type="sldNum" sz="quarter" idx="5"/>
          </p:nvPr>
        </p:nvSpPr>
        <p:spPr/>
        <p:txBody>
          <a:bodyPr/>
          <a:lstStyle/>
          <a:p>
            <a:fld id="{01266B02-3724-2E46-8866-3BB19B4980B1}" type="slidenum">
              <a:rPr lang="en-US" smtClean="0"/>
              <a:t>31</a:t>
            </a:fld>
            <a:endParaRPr lang="en-US"/>
          </a:p>
        </p:txBody>
      </p:sp>
      <p:sp>
        <p:nvSpPr>
          <p:cNvPr id="5" name="Rectangle 4">
            <a:extLst>
              <a:ext uri="{FF2B5EF4-FFF2-40B4-BE49-F238E27FC236}">
                <a16:creationId xmlns:a16="http://schemas.microsoft.com/office/drawing/2014/main" id="{91E017BF-274A-9840-8B2E-F3A633A6300F}"/>
              </a:ext>
            </a:extLst>
          </p:cNvPr>
          <p:cNvSpPr/>
          <p:nvPr/>
        </p:nvSpPr>
        <p:spPr>
          <a:xfrm>
            <a:off x="1600200" y="3657600"/>
            <a:ext cx="3429000" cy="2862322"/>
          </a:xfrm>
          <a:prstGeom prst="rect">
            <a:avLst/>
          </a:prstGeom>
        </p:spPr>
        <p:txBody>
          <a:bodyPr>
            <a:spAutoFit/>
          </a:bodyPr>
          <a:lstStyle/>
          <a:p>
            <a:r>
              <a:rPr lang="en-US" i="1" dirty="0">
                <a:solidFill>
                  <a:srgbClr val="FF0000"/>
                </a:solidFill>
              </a:rPr>
              <a:t>Animated slide start - Despite progress, major challenges remain</a:t>
            </a:r>
          </a:p>
          <a:p>
            <a:endParaRPr lang="en-US" i="1" dirty="0">
              <a:solidFill>
                <a:srgbClr val="FF0000"/>
              </a:solidFill>
            </a:endParaRPr>
          </a:p>
          <a:p>
            <a:pPr marL="285750" indent="-285750">
              <a:buFont typeface="Arial" panose="020B0604020202020204" pitchFamily="34" charset="0"/>
              <a:buChar char="•"/>
            </a:pPr>
            <a:r>
              <a:rPr lang="en-US" dirty="0"/>
              <a:t>Face the continuing problems not fully addressed</a:t>
            </a:r>
          </a:p>
          <a:p>
            <a:pPr marL="285750" indent="-285750">
              <a:buFont typeface="Arial" panose="020B0604020202020204" pitchFamily="34" charset="0"/>
              <a:buChar char="•"/>
            </a:pPr>
            <a:r>
              <a:rPr lang="en-US" b="1" dirty="0">
                <a:solidFill>
                  <a:srgbClr val="FF0000"/>
                </a:solidFill>
              </a:rPr>
              <a:t>CLICK</a:t>
            </a:r>
          </a:p>
          <a:p>
            <a:pPr marL="285750" indent="-285750">
              <a:buFont typeface="Arial" panose="020B0604020202020204" pitchFamily="34" charset="0"/>
              <a:buChar char="•"/>
            </a:pPr>
            <a:r>
              <a:rPr lang="en-US" dirty="0"/>
              <a:t>Paraphrase the bullet </a:t>
            </a:r>
            <a:r>
              <a:rPr lang="en-US" b="1" dirty="0">
                <a:solidFill>
                  <a:srgbClr val="FF0000"/>
                </a:solidFill>
              </a:rPr>
              <a:t>CLICK</a:t>
            </a:r>
          </a:p>
          <a:p>
            <a:pPr marL="285750" indent="-285750">
              <a:buFont typeface="Arial" panose="020B0604020202020204" pitchFamily="34" charset="0"/>
              <a:buChar char="•"/>
            </a:pPr>
            <a:r>
              <a:rPr lang="en-US" b="1" dirty="0"/>
              <a:t>Climate slide – </a:t>
            </a:r>
            <a:r>
              <a:rPr lang="en-US" dirty="0"/>
              <a:t>It’s already started – worst is yet to come </a:t>
            </a:r>
            <a:r>
              <a:rPr lang="en-US" b="1" dirty="0">
                <a:solidFill>
                  <a:srgbClr val="FF0000"/>
                </a:solidFill>
              </a:rPr>
              <a:t>CLICK to next page</a:t>
            </a:r>
          </a:p>
        </p:txBody>
      </p:sp>
    </p:spTree>
    <p:extLst>
      <p:ext uri="{BB962C8B-B14F-4D97-AF65-F5344CB8AC3E}">
        <p14:creationId xmlns:p14="http://schemas.microsoft.com/office/powerpoint/2010/main" val="3603869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Other major global issues of Biodiversity, Sustainability, and endangered species are causes and effects of climate change</a:t>
            </a:r>
          </a:p>
          <a:p>
            <a:pPr marL="171450" indent="-171450">
              <a:buFont typeface="Arial" panose="020B0604020202020204" pitchFamily="34" charset="0"/>
              <a:buChar char="•"/>
            </a:pPr>
            <a:r>
              <a:rPr lang="en-US" sz="1800" dirty="0"/>
              <a:t>Photo: Burning rainforest in Indonesia to make way for a Palm Oil plantation </a:t>
            </a:r>
            <a:r>
              <a:rPr lang="en-US" sz="1800" b="1" dirty="0">
                <a:solidFill>
                  <a:srgbClr val="FF0000"/>
                </a:solidFill>
              </a:rPr>
              <a:t>CLICK</a:t>
            </a:r>
          </a:p>
          <a:p>
            <a:pPr marL="171450" indent="-171450">
              <a:buFont typeface="Arial" panose="020B0604020202020204" pitchFamily="34" charset="0"/>
              <a:buChar char="•"/>
            </a:pPr>
            <a:r>
              <a:rPr lang="en-US" sz="1800" dirty="0"/>
              <a:t>A turtle finds little left in a bleached coral reef  – This is at the south of the Great Barrier reef, Earths largest ecosystem </a:t>
            </a:r>
            <a:r>
              <a:rPr lang="en-US" sz="1800" b="1" dirty="0">
                <a:solidFill>
                  <a:srgbClr val="FF0000"/>
                </a:solidFill>
              </a:rPr>
              <a:t>CLICK </a:t>
            </a:r>
          </a:p>
          <a:p>
            <a:pPr marL="171450" indent="-171450">
              <a:buFont typeface="Arial" panose="020B0604020202020204" pitchFamily="34" charset="0"/>
              <a:buChar char="•"/>
            </a:pPr>
            <a:r>
              <a:rPr lang="en-US" sz="1800" dirty="0"/>
              <a:t>Note the relationships in the bullet </a:t>
            </a:r>
            <a:r>
              <a:rPr lang="en-US" sz="1800" b="1" dirty="0">
                <a:solidFill>
                  <a:srgbClr val="FF0000"/>
                </a:solidFill>
              </a:rPr>
              <a:t>CLICK</a:t>
            </a:r>
          </a:p>
          <a:p>
            <a:pPr marL="171450" indent="-171450">
              <a:buFont typeface="Arial" panose="020B0604020202020204" pitchFamily="34" charset="0"/>
              <a:buChar char="•"/>
            </a:pPr>
            <a:r>
              <a:rPr lang="en-US" sz="1800" dirty="0"/>
              <a:t>Learn from our major accomplishments and failures –  we (YOU) are on the clock (or whatever you want to say)</a:t>
            </a:r>
          </a:p>
        </p:txBody>
      </p:sp>
      <p:sp>
        <p:nvSpPr>
          <p:cNvPr id="4" name="Slide Number Placeholder 3"/>
          <p:cNvSpPr>
            <a:spLocks noGrp="1"/>
          </p:cNvSpPr>
          <p:nvPr>
            <p:ph type="sldNum" sz="quarter" idx="5"/>
          </p:nvPr>
        </p:nvSpPr>
        <p:spPr/>
        <p:txBody>
          <a:bodyPr/>
          <a:lstStyle/>
          <a:p>
            <a:fld id="{01266B02-3724-2E46-8866-3BB19B4980B1}" type="slidenum">
              <a:rPr lang="en-US" smtClean="0"/>
              <a:t>32</a:t>
            </a:fld>
            <a:endParaRPr lang="en-US"/>
          </a:p>
        </p:txBody>
      </p:sp>
    </p:spTree>
    <p:extLst>
      <p:ext uri="{BB962C8B-B14F-4D97-AF65-F5344CB8AC3E}">
        <p14:creationId xmlns:p14="http://schemas.microsoft.com/office/powerpoint/2010/main" val="2548950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228600" y="4038600"/>
            <a:ext cx="5943600" cy="2819400"/>
          </a:xfrm>
        </p:spPr>
        <p:txBody>
          <a:bodyPr/>
          <a:lstStyle/>
          <a:p>
            <a:pPr marL="285750" indent="-285750">
              <a:buFont typeface="Arial" panose="020B0604020202020204" pitchFamily="34" charset="0"/>
              <a:buChar char="•"/>
            </a:pPr>
            <a:r>
              <a:rPr lang="en-US" sz="1800" b="1" dirty="0"/>
              <a:t>The industrial revolution </a:t>
            </a:r>
            <a:r>
              <a:rPr lang="en-US" sz="1800" dirty="0"/>
              <a:t>dramatically changed how society was organized</a:t>
            </a:r>
          </a:p>
          <a:p>
            <a:pPr marL="285750" indent="-285750">
              <a:buFont typeface="Arial" panose="020B0604020202020204" pitchFamily="34" charset="0"/>
              <a:buChar char="•"/>
            </a:pPr>
            <a:r>
              <a:rPr lang="en-US" sz="1800" b="1" dirty="0"/>
              <a:t>Rapid urbanization</a:t>
            </a:r>
            <a:r>
              <a:rPr lang="en-US" sz="1800" dirty="0"/>
              <a:t>, population growth, big extractive industries and pollution – air/water/waste.</a:t>
            </a:r>
          </a:p>
          <a:p>
            <a:pPr marL="285750" indent="-285750">
              <a:buFont typeface="Arial" panose="020B0604020202020204" pitchFamily="34" charset="0"/>
              <a:buChar char="•"/>
            </a:pPr>
            <a:r>
              <a:rPr lang="en-US" sz="1800" b="1" dirty="0"/>
              <a:t>Coal use increased first - </a:t>
            </a:r>
            <a:r>
              <a:rPr lang="en-US" sz="1800" dirty="0"/>
              <a:t>for industry and home heating </a:t>
            </a:r>
          </a:p>
          <a:p>
            <a:pPr marL="285750" indent="-285750">
              <a:buFont typeface="Arial" panose="020B0604020202020204" pitchFamily="34" charset="0"/>
              <a:buChar char="•"/>
            </a:pPr>
            <a:r>
              <a:rPr lang="en-US" sz="1800" b="1" dirty="0"/>
              <a:t>Post war petroleum </a:t>
            </a:r>
            <a:r>
              <a:rPr lang="en-US" sz="1800" dirty="0"/>
              <a:t>marks the growth of automobiles and suburbs and new kinds of pollution. (why a dip in 1930s?)</a:t>
            </a:r>
          </a:p>
          <a:p>
            <a:pPr marL="285750" indent="-285750">
              <a:buFont typeface="Arial" panose="020B0604020202020204" pitchFamily="34" charset="0"/>
              <a:buChar char="•"/>
            </a:pPr>
            <a:r>
              <a:rPr lang="en-US" sz="1800" b="1" dirty="0"/>
              <a:t>A tale of 3 cities </a:t>
            </a:r>
            <a:r>
              <a:rPr lang="en-US" sz="1800" dirty="0"/>
              <a:t>to explore some of these transformations </a:t>
            </a:r>
            <a:r>
              <a:rPr lang="en-US" sz="1800" dirty="0">
                <a:solidFill>
                  <a:srgbClr val="FF0000"/>
                </a:solidFill>
              </a:rPr>
              <a:t>click</a:t>
            </a:r>
            <a:r>
              <a:rPr lang="en-US" sz="1800" dirty="0"/>
              <a:t> 1910 Pittsburgh, </a:t>
            </a:r>
            <a:r>
              <a:rPr lang="en-US" sz="1800" dirty="0">
                <a:solidFill>
                  <a:srgbClr val="FF0000"/>
                </a:solidFill>
              </a:rPr>
              <a:t>click </a:t>
            </a:r>
            <a:r>
              <a:rPr lang="en-US" sz="1800" dirty="0"/>
              <a:t>near</a:t>
            </a:r>
            <a:r>
              <a:rPr lang="en-US" sz="1600" dirty="0"/>
              <a:t>by Donora PA in 1948 and </a:t>
            </a:r>
            <a:r>
              <a:rPr lang="en-US" sz="1600" dirty="0">
                <a:solidFill>
                  <a:srgbClr val="FF0000"/>
                </a:solidFill>
              </a:rPr>
              <a:t>click </a:t>
            </a:r>
            <a:r>
              <a:rPr lang="en-US" sz="1600" dirty="0"/>
              <a:t>Los Angeles in the 1950s.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BTU – energy 1lb of water 1 deg. </a:t>
            </a:r>
          </a:p>
          <a:p>
            <a:pPr marL="285750" indent="-285750">
              <a:buFont typeface="Arial" panose="020B0604020202020204" pitchFamily="34" charset="0"/>
              <a:buChar char="•"/>
            </a:pPr>
            <a:r>
              <a:rPr lang="en-US" sz="1600" dirty="0"/>
              <a:t>Quadrillion - 10e15</a:t>
            </a:r>
          </a:p>
          <a:p>
            <a:endParaRPr lang="en-US" sz="1600" dirty="0">
              <a:solidFill>
                <a:srgbClr val="FF0000"/>
              </a:solidFill>
            </a:endParaRPr>
          </a:p>
        </p:txBody>
      </p:sp>
      <p:sp>
        <p:nvSpPr>
          <p:cNvPr id="4" name="Slide Number Placeholder 3"/>
          <p:cNvSpPr>
            <a:spLocks noGrp="1"/>
          </p:cNvSpPr>
          <p:nvPr>
            <p:ph type="sldNum" sz="quarter" idx="5"/>
          </p:nvPr>
        </p:nvSpPr>
        <p:spPr/>
        <p:txBody>
          <a:bodyPr/>
          <a:lstStyle/>
          <a:p>
            <a:fld id="{01266B02-3724-2E46-8866-3BB19B4980B1}" type="slidenum">
              <a:rPr lang="en-US" smtClean="0"/>
              <a:t>5</a:t>
            </a:fld>
            <a:endParaRPr lang="en-US"/>
          </a:p>
        </p:txBody>
      </p:sp>
    </p:spTree>
    <p:extLst>
      <p:ext uri="{BB962C8B-B14F-4D97-AF65-F5344CB8AC3E}">
        <p14:creationId xmlns:p14="http://schemas.microsoft.com/office/powerpoint/2010/main" val="4202875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04800" y="4400550"/>
            <a:ext cx="5867400" cy="2000250"/>
          </a:xfrm>
        </p:spPr>
        <p:txBody>
          <a:bodyPr/>
          <a:lstStyle/>
          <a:p>
            <a:pPr marL="285750" indent="-285750">
              <a:buFont typeface="Arial" panose="020B0604020202020204" pitchFamily="34" charset="0"/>
              <a:buChar char="•"/>
            </a:pPr>
            <a:r>
              <a:rPr lang="en-US" sz="1800" b="1" dirty="0"/>
              <a:t>Pittsburgh – the smoky city </a:t>
            </a:r>
            <a:r>
              <a:rPr lang="en-US" sz="1800" dirty="0"/>
              <a:t>– miserable conditions</a:t>
            </a:r>
          </a:p>
          <a:p>
            <a:pPr marL="285750" indent="-285750">
              <a:buFont typeface="Arial" panose="020B0604020202020204" pitchFamily="34" charset="0"/>
              <a:buChar char="•"/>
            </a:pPr>
            <a:r>
              <a:rPr lang="en-US" sz="1800" dirty="0"/>
              <a:t>City authorities viewed it as </a:t>
            </a:r>
            <a:r>
              <a:rPr lang="en-US" sz="1800" b="1" dirty="0"/>
              <a:t>a nuisance </a:t>
            </a:r>
            <a:r>
              <a:rPr lang="en-US" sz="1800" dirty="0"/>
              <a:t>necessary for the </a:t>
            </a:r>
            <a:r>
              <a:rPr lang="en-US" sz="1800" b="1" dirty="0"/>
              <a:t>economy, not a public health issue</a:t>
            </a:r>
            <a:r>
              <a:rPr lang="en-US" sz="1800" dirty="0"/>
              <a:t>. </a:t>
            </a:r>
          </a:p>
          <a:p>
            <a:pPr marL="285750" indent="-285750">
              <a:buFont typeface="Arial" panose="020B0604020202020204" pitchFamily="34" charset="0"/>
              <a:buChar char="•"/>
            </a:pPr>
            <a:r>
              <a:rPr lang="en-US" sz="1800" dirty="0"/>
              <a:t>Early complaints - women’s groups </a:t>
            </a:r>
            <a:r>
              <a:rPr lang="en-US" sz="1800" dirty="0">
                <a:solidFill>
                  <a:srgbClr val="FF0000"/>
                </a:solidFill>
              </a:rPr>
              <a:t>click</a:t>
            </a:r>
            <a:endParaRPr lang="en-US" sz="1800" dirty="0"/>
          </a:p>
          <a:p>
            <a:pPr marL="285750" indent="-285750">
              <a:buFont typeface="Arial" panose="020B0604020202020204" pitchFamily="34" charset="0"/>
              <a:buChar char="•"/>
            </a:pPr>
            <a:r>
              <a:rPr lang="en-US" sz="1800" dirty="0"/>
              <a:t>Water supplies for a large crowded cities were polluted by wastes – Here, authorities  took action </a:t>
            </a:r>
            <a:r>
              <a:rPr lang="en-US" sz="1800" b="1" dirty="0"/>
              <a:t>to filter drinking water source </a:t>
            </a:r>
            <a:r>
              <a:rPr lang="en-US" sz="1800" dirty="0"/>
              <a:t> -  - </a:t>
            </a:r>
            <a:r>
              <a:rPr lang="en-US" sz="1800" b="1" dirty="0"/>
              <a:t>dramatic reduction in deaths </a:t>
            </a:r>
            <a:r>
              <a:rPr lang="en-US" sz="1800" dirty="0"/>
              <a:t>from </a:t>
            </a:r>
            <a:r>
              <a:rPr lang="en-US" sz="1800" b="1" dirty="0"/>
              <a:t>Typhoid Fever. </a:t>
            </a:r>
          </a:p>
        </p:txBody>
      </p:sp>
      <p:sp>
        <p:nvSpPr>
          <p:cNvPr id="4" name="Slide Number Placeholder 3"/>
          <p:cNvSpPr>
            <a:spLocks noGrp="1"/>
          </p:cNvSpPr>
          <p:nvPr>
            <p:ph type="sldNum" sz="quarter" idx="5"/>
          </p:nvPr>
        </p:nvSpPr>
        <p:spPr/>
        <p:txBody>
          <a:bodyPr/>
          <a:lstStyle/>
          <a:p>
            <a:fld id="{01266B02-3724-2E46-8866-3BB19B4980B1}" type="slidenum">
              <a:rPr lang="en-US" smtClean="0"/>
              <a:t>6</a:t>
            </a:fld>
            <a:endParaRPr lang="en-US"/>
          </a:p>
        </p:txBody>
      </p:sp>
    </p:spTree>
    <p:extLst>
      <p:ext uri="{BB962C8B-B14F-4D97-AF65-F5344CB8AC3E}">
        <p14:creationId xmlns:p14="http://schemas.microsoft.com/office/powerpoint/2010/main" val="3797764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685800"/>
            <a:ext cx="5486400" cy="3086100"/>
          </a:xfrm>
        </p:spPr>
      </p:sp>
      <p:sp>
        <p:nvSpPr>
          <p:cNvPr id="3" name="Notes Placeholder 2"/>
          <p:cNvSpPr>
            <a:spLocks noGrp="1"/>
          </p:cNvSpPr>
          <p:nvPr>
            <p:ph type="body" idx="1"/>
          </p:nvPr>
        </p:nvSpPr>
        <p:spPr>
          <a:xfrm>
            <a:off x="762000" y="3962400"/>
            <a:ext cx="5486400" cy="3600450"/>
          </a:xfrm>
        </p:spPr>
        <p:txBody>
          <a:bodyPr/>
          <a:lstStyle/>
          <a:p>
            <a:pPr marL="285750" indent="-285750">
              <a:buFont typeface="Arial" panose="020B0604020202020204" pitchFamily="34" charset="0"/>
              <a:buChar char="•"/>
            </a:pPr>
            <a:r>
              <a:rPr lang="en-US" sz="1800" b="1" dirty="0"/>
              <a:t>Donora </a:t>
            </a:r>
            <a:r>
              <a:rPr lang="en-US" sz="1800" dirty="0"/>
              <a:t>- Small industrial town  40 miles from Pittsburgh</a:t>
            </a:r>
          </a:p>
          <a:p>
            <a:pPr marL="285750" indent="-285750">
              <a:buFont typeface="Arial" panose="020B0604020202020204" pitchFamily="34" charset="0"/>
              <a:buChar char="•"/>
            </a:pPr>
            <a:r>
              <a:rPr lang="en-US" sz="1800" b="1" dirty="0"/>
              <a:t>A </a:t>
            </a:r>
            <a:r>
              <a:rPr lang="en-US" sz="1800" dirty="0"/>
              <a:t>typical  day in 1948. </a:t>
            </a:r>
            <a:r>
              <a:rPr lang="en-US" sz="1800" dirty="0">
                <a:solidFill>
                  <a:srgbClr val="FF0000"/>
                </a:solidFill>
              </a:rPr>
              <a:t>Click</a:t>
            </a:r>
          </a:p>
          <a:p>
            <a:pPr marL="285750" indent="-285750">
              <a:buFont typeface="Arial" panose="020B0604020202020204" pitchFamily="34" charset="0"/>
              <a:buChar char="•"/>
            </a:pPr>
            <a:r>
              <a:rPr lang="en-US" sz="1800" b="1" dirty="0"/>
              <a:t>Donora at NOON during deadly smog</a:t>
            </a:r>
          </a:p>
          <a:p>
            <a:pPr marL="285750" indent="-285750">
              <a:buFont typeface="Arial" panose="020B0604020202020204" pitchFamily="34" charset="0"/>
              <a:buChar char="•"/>
            </a:pPr>
            <a:r>
              <a:rPr lang="en-US" sz="1800" dirty="0"/>
              <a:t>Foggy conditions created extreme episode (smog) of smoke and SO</a:t>
            </a:r>
            <a:r>
              <a:rPr lang="en-US" sz="1800" baseline="-25000" dirty="0"/>
              <a:t>2</a:t>
            </a:r>
            <a:r>
              <a:rPr lang="en-US" sz="1800" dirty="0"/>
              <a:t> that </a:t>
            </a:r>
            <a:r>
              <a:rPr lang="en-US" sz="1800" b="1" dirty="0"/>
              <a:t>sickened 6000 people </a:t>
            </a:r>
            <a:r>
              <a:rPr lang="en-US" sz="1800" dirty="0"/>
              <a:t>(40% of the population, and </a:t>
            </a:r>
            <a:r>
              <a:rPr lang="en-US" sz="1800" b="1" dirty="0"/>
              <a:t>20 died </a:t>
            </a:r>
            <a:r>
              <a:rPr lang="en-US" sz="1800" dirty="0">
                <a:solidFill>
                  <a:srgbClr val="FF0000"/>
                </a:solidFill>
              </a:rPr>
              <a:t>Click</a:t>
            </a:r>
          </a:p>
          <a:p>
            <a:pPr marL="285750" indent="-285750">
              <a:buFont typeface="Arial" panose="020B0604020202020204" pitchFamily="34" charset="0"/>
              <a:buChar char="•"/>
            </a:pPr>
            <a:r>
              <a:rPr lang="en-US" sz="1800" b="1" dirty="0"/>
              <a:t>1940’s -50’s LA  </a:t>
            </a:r>
            <a:r>
              <a:rPr lang="en-US" sz="1800" dirty="0"/>
              <a:t>a new kind of smog later found it was </a:t>
            </a:r>
            <a:r>
              <a:rPr lang="en-US" sz="1800" b="1" dirty="0"/>
              <a:t>automobile emissions, </a:t>
            </a:r>
            <a:r>
              <a:rPr lang="en-US" sz="1800" b="1" i="1" dirty="0"/>
              <a:t>Photochemical smog </a:t>
            </a:r>
            <a:r>
              <a:rPr lang="en-US" sz="1800" dirty="0"/>
              <a:t>included </a:t>
            </a:r>
            <a:r>
              <a:rPr lang="en-US" sz="1800" b="1" dirty="0"/>
              <a:t>“bad” ozone </a:t>
            </a:r>
            <a:r>
              <a:rPr lang="en-US" sz="1800" dirty="0"/>
              <a:t>and other chemicals. </a:t>
            </a:r>
            <a:r>
              <a:rPr lang="en-US" sz="1800" dirty="0">
                <a:solidFill>
                  <a:srgbClr val="FF0000"/>
                </a:solidFill>
              </a:rPr>
              <a:t>Click</a:t>
            </a:r>
          </a:p>
          <a:p>
            <a:pPr marL="285750" indent="-285750">
              <a:buFont typeface="Arial" panose="020B0604020202020204" pitchFamily="34" charset="0"/>
              <a:buChar char="•"/>
            </a:pPr>
            <a:r>
              <a:rPr lang="en-US" sz="1800" dirty="0"/>
              <a:t>This smog </a:t>
            </a:r>
            <a:r>
              <a:rPr lang="en-US" sz="1800" b="1" dirty="0"/>
              <a:t>irritated the eyes </a:t>
            </a:r>
            <a:r>
              <a:rPr lang="en-US" sz="1800" dirty="0"/>
              <a:t>as well as the lungs.</a:t>
            </a:r>
          </a:p>
          <a:p>
            <a:pPr marL="285750" indent="-285750">
              <a:buFont typeface="Arial" panose="020B0604020202020204" pitchFamily="34" charset="0"/>
              <a:buChar char="•"/>
            </a:pPr>
            <a:r>
              <a:rPr lang="en-US" sz="1800" dirty="0"/>
              <a:t>These two events plus 1952 London killer smog </a:t>
            </a:r>
          </a:p>
          <a:p>
            <a:pPr marL="285750" indent="-285750">
              <a:buFont typeface="Arial" panose="020B0604020202020204" pitchFamily="34" charset="0"/>
              <a:buChar char="•"/>
            </a:pPr>
            <a:r>
              <a:rPr lang="en-US" sz="1800" dirty="0"/>
              <a:t>– </a:t>
            </a:r>
            <a:r>
              <a:rPr lang="en-US" sz="1800" b="1" dirty="0"/>
              <a:t>Air pollution became a public health issue</a:t>
            </a:r>
          </a:p>
        </p:txBody>
      </p:sp>
      <p:sp>
        <p:nvSpPr>
          <p:cNvPr id="4" name="Slide Number Placeholder 3"/>
          <p:cNvSpPr>
            <a:spLocks noGrp="1"/>
          </p:cNvSpPr>
          <p:nvPr>
            <p:ph type="sldNum" sz="quarter" idx="5"/>
          </p:nvPr>
        </p:nvSpPr>
        <p:spPr/>
        <p:txBody>
          <a:bodyPr/>
          <a:lstStyle/>
          <a:p>
            <a:fld id="{01266B02-3724-2E46-8866-3BB19B4980B1}" type="slidenum">
              <a:rPr lang="en-US" smtClean="0"/>
              <a:t>7</a:t>
            </a:fld>
            <a:endParaRPr lang="en-US"/>
          </a:p>
        </p:txBody>
      </p:sp>
    </p:spTree>
    <p:extLst>
      <p:ext uri="{BB962C8B-B14F-4D97-AF65-F5344CB8AC3E}">
        <p14:creationId xmlns:p14="http://schemas.microsoft.com/office/powerpoint/2010/main" val="33978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73138"/>
            <a:ext cx="5486400" cy="3086100"/>
          </a:xfrm>
        </p:spPr>
      </p:sp>
      <p:sp>
        <p:nvSpPr>
          <p:cNvPr id="3" name="Notes Placeholder 2"/>
          <p:cNvSpPr>
            <a:spLocks noGrp="1"/>
          </p:cNvSpPr>
          <p:nvPr>
            <p:ph type="body" idx="1"/>
          </p:nvPr>
        </p:nvSpPr>
        <p:spPr>
          <a:xfrm>
            <a:off x="685800" y="4267200"/>
            <a:ext cx="5486400" cy="3600450"/>
          </a:xfrm>
        </p:spPr>
        <p:txBody>
          <a:bodyPr/>
          <a:lstStyle/>
          <a:p>
            <a:pPr marL="285750" indent="-285750">
              <a:buFont typeface="Arial" panose="020B0604020202020204" pitchFamily="34" charset="0"/>
              <a:buChar char="•"/>
            </a:pPr>
            <a:r>
              <a:rPr lang="en-US" sz="1800" dirty="0"/>
              <a:t>The 1960’s- events lead to growing national  environmental awareness, culminating in demands for action</a:t>
            </a:r>
          </a:p>
          <a:p>
            <a:pPr marL="285750" indent="-285750">
              <a:buFont typeface="Arial" panose="020B0604020202020204" pitchFamily="34" charset="0"/>
              <a:buChar char="•"/>
            </a:pPr>
            <a:r>
              <a:rPr lang="en-US" sz="1800" b="1" dirty="0"/>
              <a:t>First 1962 </a:t>
            </a:r>
            <a:r>
              <a:rPr lang="en-US" sz="1800" dirty="0"/>
              <a:t>publication of Rachel Carson’s book, </a:t>
            </a:r>
            <a:r>
              <a:rPr lang="en-US" sz="1800" b="1" i="1" dirty="0"/>
              <a:t>Silent Spring</a:t>
            </a:r>
            <a:r>
              <a:rPr lang="en-US" sz="1800" b="1" dirty="0"/>
              <a:t>,</a:t>
            </a:r>
          </a:p>
          <a:p>
            <a:pPr marL="285750" indent="-285750">
              <a:buFont typeface="Arial" panose="020B0604020202020204" pitchFamily="34" charset="0"/>
              <a:buChar char="•"/>
            </a:pPr>
            <a:r>
              <a:rPr lang="en-US" sz="1800" dirty="0"/>
              <a:t>She focused attention to pesticide effects on birds, more</a:t>
            </a:r>
          </a:p>
          <a:p>
            <a:pPr marL="285750" indent="-285750">
              <a:buFont typeface="Arial" panose="020B0604020202020204" pitchFamily="34" charset="0"/>
              <a:buChar char="•"/>
            </a:pPr>
            <a:r>
              <a:rPr lang="en-US" sz="1800" dirty="0"/>
              <a:t> Highlighted information on </a:t>
            </a:r>
            <a:r>
              <a:rPr lang="en-US" sz="1800" b="1" dirty="0"/>
              <a:t>bioaccumulation of these persistent organic chemicals </a:t>
            </a:r>
            <a:r>
              <a:rPr lang="en-US" sz="1800" dirty="0"/>
              <a:t>and their lasting effects  far from application.  </a:t>
            </a:r>
          </a:p>
          <a:p>
            <a:pPr marL="285750" indent="-285750">
              <a:buFont typeface="Arial" panose="020B0604020202020204" pitchFamily="34" charset="0"/>
              <a:buChar char="•"/>
            </a:pPr>
            <a:r>
              <a:rPr lang="en-US" sz="1800" dirty="0"/>
              <a:t>CBS Special on the book</a:t>
            </a:r>
          </a:p>
        </p:txBody>
      </p:sp>
      <p:sp>
        <p:nvSpPr>
          <p:cNvPr id="4" name="Slide Number Placeholder 3"/>
          <p:cNvSpPr>
            <a:spLocks noGrp="1"/>
          </p:cNvSpPr>
          <p:nvPr>
            <p:ph type="sldNum" sz="quarter" idx="5"/>
          </p:nvPr>
        </p:nvSpPr>
        <p:spPr/>
        <p:txBody>
          <a:bodyPr/>
          <a:lstStyle/>
          <a:p>
            <a:fld id="{01266B02-3724-2E46-8866-3BB19B4980B1}" type="slidenum">
              <a:rPr lang="en-US" smtClean="0"/>
              <a:t>8</a:t>
            </a:fld>
            <a:endParaRPr lang="en-US"/>
          </a:p>
        </p:txBody>
      </p:sp>
    </p:spTree>
    <p:extLst>
      <p:ext uri="{BB962C8B-B14F-4D97-AF65-F5344CB8AC3E}">
        <p14:creationId xmlns:p14="http://schemas.microsoft.com/office/powerpoint/2010/main" val="400534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5031CB1D-F1DA-8041-8BA2-29CA7DDC8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715157-8A3D-F644-86D4-03482BC37B4B}"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
        <p:nvSpPr>
          <p:cNvPr id="93186" name="Rectangle 2">
            <a:extLst>
              <a:ext uri="{FF2B5EF4-FFF2-40B4-BE49-F238E27FC236}">
                <a16:creationId xmlns:a16="http://schemas.microsoft.com/office/drawing/2014/main" id="{28C8AC7F-BB71-654F-8E45-61AA40CCE0F7}"/>
              </a:ext>
            </a:extLst>
          </p:cNvPr>
          <p:cNvSpPr>
            <a:spLocks noGrp="1" noRot="1" noChangeAspect="1" noChangeArrowheads="1" noTextEdit="1"/>
          </p:cNvSpPr>
          <p:nvPr>
            <p:ph type="sldImg"/>
          </p:nvPr>
        </p:nvSpPr>
        <p:spPr bwMode="auto">
          <a:xfrm>
            <a:off x="365125" y="674688"/>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a:extLst>
              <a:ext uri="{FF2B5EF4-FFF2-40B4-BE49-F238E27FC236}">
                <a16:creationId xmlns:a16="http://schemas.microsoft.com/office/drawing/2014/main" id="{83BA695B-F41B-2942-AF85-21C143C07B91}"/>
              </a:ext>
            </a:extLst>
          </p:cNvPr>
          <p:cNvSpPr>
            <a:spLocks noGrp="1" noChangeArrowheads="1"/>
          </p:cNvSpPr>
          <p:nvPr>
            <p:ph type="body" idx="1"/>
          </p:nvPr>
        </p:nvSpPr>
        <p:spPr bwMode="auto">
          <a:xfrm>
            <a:off x="893763" y="4335462"/>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600" i="1" dirty="0">
                <a:solidFill>
                  <a:srgbClr val="FF0000"/>
                </a:solidFill>
              </a:rPr>
              <a:t>– some colors from the 60s  - The NY thanksgiving episode was an unnatural disaster</a:t>
            </a:r>
          </a:p>
          <a:p>
            <a:pPr eaLnBrk="1" hangingPunct="1"/>
            <a:endParaRPr lang="en-US" altLang="en-US" sz="1600" i="1" dirty="0">
              <a:solidFill>
                <a:srgbClr val="FF0000"/>
              </a:solidFill>
            </a:endParaRPr>
          </a:p>
          <a:p>
            <a:pPr eaLnBrk="1" hangingPunct="1"/>
            <a:r>
              <a:rPr lang="en-US" altLang="en-US" sz="1600" i="1" dirty="0">
                <a:solidFill>
                  <a:srgbClr val="FF0000"/>
                </a:solidFill>
              </a:rPr>
              <a:t>Increasing environmental consciousness</a:t>
            </a:r>
          </a:p>
          <a:p>
            <a:pPr eaLnBrk="1" hangingPunct="1"/>
            <a:r>
              <a:rPr lang="en-US" altLang="en-US" sz="1600" i="1" dirty="0">
                <a:solidFill>
                  <a:srgbClr val="FF0000"/>
                </a:solidFill>
              </a:rPr>
              <a:t>begun by Rachel Carson's silent spring</a:t>
            </a:r>
          </a:p>
          <a:p>
            <a:pPr eaLnBrk="1" hangingPunct="1"/>
            <a:endParaRPr lang="en-US" altLang="en-US" sz="1600" i="1" dirty="0">
              <a:solidFill>
                <a:srgbClr val="FF0000"/>
              </a:solidFill>
            </a:endParaRPr>
          </a:p>
          <a:p>
            <a:pPr eaLnBrk="1" hangingPunct="1"/>
            <a:r>
              <a:rPr lang="en-US" altLang="en-US" sz="1600" i="1" dirty="0">
                <a:solidFill>
                  <a:srgbClr val="FF0000"/>
                </a:solidFill>
              </a:rPr>
              <a:t>Popular culture - Apollo picture of earth from the moon</a:t>
            </a:r>
          </a:p>
          <a:p>
            <a:pPr eaLnBrk="1" hangingPunct="1"/>
            <a:endParaRPr lang="en-US" altLang="en-US" sz="1600" i="1" dirty="0">
              <a:solidFill>
                <a:srgbClr val="FF0000"/>
              </a:solidFill>
            </a:endParaRPr>
          </a:p>
          <a:p>
            <a:pPr eaLnBrk="1" hangingPunct="1"/>
            <a:endParaRPr lang="en-US" altLang="en-US" sz="1600" b="1" i="1" dirty="0">
              <a:solidFill>
                <a:srgbClr val="FF0000"/>
              </a:solidFill>
            </a:endParaRPr>
          </a:p>
          <a:p>
            <a:pPr eaLnBrk="1" hangingPunct="1"/>
            <a:r>
              <a:rPr lang="en-US" altLang="en-US" sz="1600" b="1" i="1" dirty="0">
                <a:solidFill>
                  <a:srgbClr val="FF0000"/>
                </a:solidFill>
              </a:rPr>
              <a:t>\</a:t>
            </a:r>
          </a:p>
        </p:txBody>
      </p:sp>
    </p:spTree>
    <p:extLst>
      <p:ext uri="{BB962C8B-B14F-4D97-AF65-F5344CB8AC3E}">
        <p14:creationId xmlns:p14="http://schemas.microsoft.com/office/powerpoint/2010/main" val="76994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81000" y="4400550"/>
            <a:ext cx="5791200" cy="2000250"/>
          </a:xfrm>
        </p:spPr>
        <p:txBody>
          <a:bodyPr/>
          <a:lstStyle/>
          <a:p>
            <a:pPr marL="285750" indent="-285750">
              <a:buFont typeface="Arial" panose="020B0604020202020204" pitchFamily="34" charset="0"/>
              <a:buChar char="•"/>
            </a:pPr>
            <a:r>
              <a:rPr lang="en-US" sz="1800" dirty="0"/>
              <a:t>First of several notable unnatural disasters in the 1960s</a:t>
            </a:r>
          </a:p>
          <a:p>
            <a:pPr marL="285750" indent="-285750">
              <a:buFont typeface="Arial" panose="020B0604020202020204" pitchFamily="34" charset="0"/>
              <a:buChar char="•"/>
            </a:pPr>
            <a:r>
              <a:rPr lang="en-US" sz="1800" dirty="0"/>
              <a:t>The early-mid 1960s saw </a:t>
            </a:r>
            <a:r>
              <a:rPr lang="en-US" sz="1800" b="1" dirty="0"/>
              <a:t>repeated air pollution episodes </a:t>
            </a:r>
            <a:r>
              <a:rPr lang="en-US" sz="1800" dirty="0"/>
              <a:t>in </a:t>
            </a:r>
            <a:r>
              <a:rPr lang="en-US" sz="1800" b="1" dirty="0"/>
              <a:t>NYC, Birmingham</a:t>
            </a:r>
            <a:r>
              <a:rPr lang="en-US" sz="1800" dirty="0"/>
              <a:t>, and more. </a:t>
            </a:r>
          </a:p>
          <a:p>
            <a:pPr marL="285750" indent="-285750">
              <a:buFont typeface="Arial" panose="020B0604020202020204" pitchFamily="34" charset="0"/>
              <a:buChar char="•"/>
            </a:pPr>
            <a:r>
              <a:rPr lang="en-US" sz="1800" dirty="0"/>
              <a:t>Officials in NYC documented 170 “excess” deaths during this</a:t>
            </a:r>
            <a:r>
              <a:rPr lang="en-US" sz="1800" baseline="0" dirty="0"/>
              <a:t> </a:t>
            </a:r>
            <a:r>
              <a:rPr lang="en-US" sz="1800" b="1" baseline="0" dirty="0"/>
              <a:t>Thanksgiving 1966 </a:t>
            </a:r>
            <a:r>
              <a:rPr lang="en-US" sz="1800" baseline="0" dirty="0"/>
              <a:t>episode in NYC. </a:t>
            </a:r>
            <a:endParaRPr lang="en-US" sz="1800" dirty="0"/>
          </a:p>
          <a:p>
            <a:pPr marL="285750" indent="-285750">
              <a:buFont typeface="Arial" panose="020B0604020202020204" pitchFamily="34" charset="0"/>
              <a:buChar char="•"/>
            </a:pPr>
            <a:r>
              <a:rPr lang="en-US" sz="1800" baseline="0" dirty="0"/>
              <a:t>NYC  Study: estimated 10,000 excess deaths/year </a:t>
            </a:r>
            <a:r>
              <a:rPr lang="en-US" sz="1800" dirty="0"/>
              <a:t>from air pollution from 1963 to 68</a:t>
            </a:r>
          </a:p>
        </p:txBody>
      </p:sp>
      <p:sp>
        <p:nvSpPr>
          <p:cNvPr id="4" name="Slide Number Placeholder 3"/>
          <p:cNvSpPr>
            <a:spLocks noGrp="1"/>
          </p:cNvSpPr>
          <p:nvPr>
            <p:ph type="sldNum" sz="quarter" idx="10"/>
          </p:nvPr>
        </p:nvSpPr>
        <p:spPr/>
        <p:txBody>
          <a:bodyPr/>
          <a:lstStyle/>
          <a:p>
            <a:fld id="{01266B02-3724-2E46-8866-3BB19B4980B1}" type="slidenum">
              <a:rPr lang="en-US" smtClean="0"/>
              <a:t>10</a:t>
            </a:fld>
            <a:endParaRPr lang="en-US"/>
          </a:p>
        </p:txBody>
      </p:sp>
    </p:spTree>
    <p:extLst>
      <p:ext uri="{BB962C8B-B14F-4D97-AF65-F5344CB8AC3E}">
        <p14:creationId xmlns:p14="http://schemas.microsoft.com/office/powerpoint/2010/main" val="123380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25EBFB-B90F-4E0A-A729-364247F4A546}"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FFCC"/>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bg1">
                    <a:lumMod val="85000"/>
                  </a:schemeClr>
                </a:solidFill>
              </a:defRPr>
            </a:lvl1pPr>
            <a:lvl2pPr>
              <a:defRPr baseline="0">
                <a:solidFill>
                  <a:schemeClr val="bg1">
                    <a:lumMod val="85000"/>
                  </a:schemeClr>
                </a:solidFill>
              </a:defRPr>
            </a:lvl2pPr>
            <a:lvl3pPr>
              <a:defRPr baseline="0">
                <a:solidFill>
                  <a:schemeClr val="bg1">
                    <a:lumMod val="85000"/>
                  </a:schemeClr>
                </a:solidFill>
              </a:defRPr>
            </a:lvl3pPr>
            <a:lvl4pPr>
              <a:defRPr baseline="0">
                <a:solidFill>
                  <a:schemeClr val="bg1">
                    <a:lumMod val="85000"/>
                  </a:schemeClr>
                </a:solidFill>
              </a:defRPr>
            </a:lvl4pPr>
            <a:lvl5pPr>
              <a:defRPr baseline="0">
                <a:solidFill>
                  <a:schemeClr val="bg1">
                    <a:lumMod val="8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5EBFB-B90F-4E0A-A729-364247F4A546}"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25EBFB-B90F-4E0A-A729-364247F4A546}"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25EBFB-B90F-4E0A-A729-364247F4A546}" type="datetimeFigureOut">
              <a:rPr lang="en-US" smtClean="0"/>
              <a:pPr/>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5EBFB-B90F-4E0A-A729-364247F4A546}" type="datetimeFigureOut">
              <a:rPr lang="en-US" smtClean="0"/>
              <a:pPr/>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5EBFB-B90F-4E0A-A729-364247F4A546}" type="datetimeFigureOut">
              <a:rPr lang="en-US" smtClean="0"/>
              <a:pPr/>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025EBFB-B90F-4E0A-A729-364247F4A546}"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025EBFB-B90F-4E0A-A729-364247F4A546}"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rgbClr val="0000FF"/>
            </a:gs>
            <a:gs pos="9000">
              <a:schemeClr val="tx1"/>
            </a:gs>
            <a:gs pos="100000">
              <a:srgbClr val="0000CC"/>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25EBFB-B90F-4E0A-A729-364247F4A546}" type="datetimeFigureOut">
              <a:rPr lang="en-US" smtClean="0"/>
              <a:pPr/>
              <a:t>9/7/20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E5F1AD-5842-4CA1-8A2E-856DDB1982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tiff"/><Relationship Id="rId4" Type="http://schemas.openxmlformats.org/officeDocument/2006/relationships/image" Target="../media/image59.tiff"/></Relationships>
</file>

<file path=ppt/slides/_rels/slide2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tiff"/></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990600" y="0"/>
            <a:ext cx="6858000" cy="5121095"/>
          </a:xfrm>
          <a:prstGeom prst="rect">
            <a:avLst/>
          </a:prstGeom>
        </p:spPr>
      </p:pic>
      <p:sp>
        <p:nvSpPr>
          <p:cNvPr id="2" name="TextBox 1">
            <a:extLst>
              <a:ext uri="{FF2B5EF4-FFF2-40B4-BE49-F238E27FC236}">
                <a16:creationId xmlns:a16="http://schemas.microsoft.com/office/drawing/2014/main" id="{0089AFCC-BCAA-F447-A75C-FAAC1D340890}"/>
              </a:ext>
            </a:extLst>
          </p:cNvPr>
          <p:cNvSpPr txBox="1"/>
          <p:nvPr/>
        </p:nvSpPr>
        <p:spPr>
          <a:xfrm>
            <a:off x="5029200" y="4324350"/>
            <a:ext cx="2590800" cy="461665"/>
          </a:xfrm>
          <a:prstGeom prst="rect">
            <a:avLst/>
          </a:prstGeom>
          <a:noFill/>
        </p:spPr>
        <p:txBody>
          <a:bodyPr wrap="square" rtlCol="0">
            <a:spAutoFit/>
          </a:bodyPr>
          <a:lstStyle/>
          <a:p>
            <a:r>
              <a:rPr lang="en-US" sz="2400" dirty="0">
                <a:solidFill>
                  <a:schemeClr val="bg1"/>
                </a:solidFill>
                <a:effectLst>
                  <a:outerShdw blurRad="50800" dist="50800" dir="5400000" algn="ctr" rotWithShape="0">
                    <a:schemeClr val="tx1"/>
                  </a:outerShdw>
                </a:effectLst>
              </a:rPr>
              <a:t>Your name here</a:t>
            </a:r>
          </a:p>
        </p:txBody>
      </p:sp>
    </p:spTree>
    <p:extLst>
      <p:ext uri="{BB962C8B-B14F-4D97-AF65-F5344CB8AC3E}">
        <p14:creationId xmlns:p14="http://schemas.microsoft.com/office/powerpoint/2010/main" val="1619582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57150"/>
            <a:ext cx="6172200" cy="857250"/>
          </a:xfrm>
        </p:spPr>
        <p:txBody>
          <a:bodyPr/>
          <a:lstStyle/>
          <a:p>
            <a:r>
              <a:rPr lang="en-US">
                <a:solidFill>
                  <a:srgbClr val="FFFFCC"/>
                </a:solidFill>
              </a:rPr>
              <a:t>Unnatural Disasters</a:t>
            </a:r>
            <a:endParaRPr lang="en-US" dirty="0">
              <a:solidFill>
                <a:srgbClr val="FFFFCC"/>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598" y="815839"/>
            <a:ext cx="6075502" cy="4270511"/>
          </a:xfrm>
          <a:prstGeom prst="rect">
            <a:avLst/>
          </a:prstGeom>
        </p:spPr>
      </p:pic>
      <p:sp>
        <p:nvSpPr>
          <p:cNvPr id="7" name="Text Box 9"/>
          <p:cNvSpPr txBox="1">
            <a:spLocks noChangeArrowheads="1"/>
          </p:cNvSpPr>
          <p:nvPr/>
        </p:nvSpPr>
        <p:spPr bwMode="auto">
          <a:xfrm>
            <a:off x="4950414" y="4640818"/>
            <a:ext cx="2593386" cy="369332"/>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b="1" dirty="0">
                <a:solidFill>
                  <a:srgbClr val="000000"/>
                </a:solidFill>
                <a:latin typeface="Arial" charset="0"/>
              </a:rPr>
              <a:t>New </a:t>
            </a:r>
            <a:r>
              <a:rPr lang="en-US" b="1">
                <a:solidFill>
                  <a:srgbClr val="000000"/>
                </a:solidFill>
                <a:latin typeface="Arial" charset="0"/>
              </a:rPr>
              <a:t>York City </a:t>
            </a:r>
            <a:r>
              <a:rPr lang="en-US" b="1" dirty="0">
                <a:solidFill>
                  <a:srgbClr val="000000"/>
                </a:solidFill>
                <a:latin typeface="Arial" charset="0"/>
              </a:rPr>
              <a:t>1966</a:t>
            </a:r>
          </a:p>
        </p:txBody>
      </p:sp>
    </p:spTree>
    <p:extLst>
      <p:ext uri="{BB962C8B-B14F-4D97-AF65-F5344CB8AC3E}">
        <p14:creationId xmlns:p14="http://schemas.microsoft.com/office/powerpoint/2010/main" val="74253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5905"/>
            <a:ext cx="7467599" cy="5209405"/>
          </a:xfrm>
          <a:prstGeom prst="rect">
            <a:avLst/>
          </a:prstGeom>
        </p:spPr>
      </p:pic>
      <p:grpSp>
        <p:nvGrpSpPr>
          <p:cNvPr id="13" name="Group 12"/>
          <p:cNvGrpSpPr/>
          <p:nvPr/>
        </p:nvGrpSpPr>
        <p:grpSpPr>
          <a:xfrm>
            <a:off x="448949" y="2038350"/>
            <a:ext cx="2505075" cy="1813739"/>
            <a:chOff x="70613" y="990600"/>
            <a:chExt cx="3340100" cy="2418318"/>
          </a:xfrm>
        </p:grpSpPr>
        <p:pic>
          <p:nvPicPr>
            <p:cNvPr id="5" name="Picture 4"/>
            <p:cNvPicPr>
              <a:picLocks noChangeAspect="1"/>
            </p:cNvPicPr>
            <p:nvPr/>
          </p:nvPicPr>
          <p:blipFill>
            <a:blip r:embed="rId4"/>
            <a:stretch>
              <a:fillRect/>
            </a:stretch>
          </p:blipFill>
          <p:spPr>
            <a:xfrm>
              <a:off x="70613" y="1034018"/>
              <a:ext cx="3340100" cy="2374900"/>
            </a:xfrm>
            <a:prstGeom prst="rect">
              <a:avLst/>
            </a:prstGeom>
          </p:spPr>
        </p:pic>
        <p:sp>
          <p:nvSpPr>
            <p:cNvPr id="6" name="Rectangle 5"/>
            <p:cNvSpPr/>
            <p:nvPr/>
          </p:nvSpPr>
          <p:spPr>
            <a:xfrm>
              <a:off x="533400" y="990600"/>
              <a:ext cx="2209800" cy="400109"/>
            </a:xfrm>
            <a:prstGeom prst="rect">
              <a:avLst/>
            </a:prstGeom>
          </p:spPr>
          <p:txBody>
            <a:bodyPr wrap="square">
              <a:spAutoFit/>
            </a:bodyPr>
            <a:lstStyle/>
            <a:p>
              <a:pPr algn="ctr" eaLnBrk="0" hangingPunct="0">
                <a:spcBef>
                  <a:spcPct val="50000"/>
                </a:spcBef>
                <a:buFontTx/>
                <a:buNone/>
              </a:pPr>
              <a:r>
                <a:rPr lang="en-US" sz="1350" b="1" dirty="0">
                  <a:solidFill>
                    <a:srgbClr val="FF0000"/>
                  </a:solidFill>
                  <a:latin typeface="Arial" charset="0"/>
                </a:rPr>
                <a:t>Burn on, big river</a:t>
              </a:r>
            </a:p>
          </p:txBody>
        </p:sp>
      </p:grpSp>
      <p:sp>
        <p:nvSpPr>
          <p:cNvPr id="11" name="Text Box 9"/>
          <p:cNvSpPr txBox="1">
            <a:spLocks noChangeArrowheads="1"/>
          </p:cNvSpPr>
          <p:nvPr/>
        </p:nvSpPr>
        <p:spPr bwMode="auto">
          <a:xfrm>
            <a:off x="2448497" y="4514850"/>
            <a:ext cx="4387167" cy="461665"/>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sz="2400" b="1">
                <a:solidFill>
                  <a:srgbClr val="000000"/>
                </a:solidFill>
                <a:latin typeface="Arial" charset="0"/>
              </a:rPr>
              <a:t>The Death of Lake Erie -1968</a:t>
            </a:r>
            <a:endParaRPr lang="en-US" sz="2400" b="1" dirty="0">
              <a:solidFill>
                <a:srgbClr val="000000"/>
              </a:solidFill>
              <a:latin typeface="Arial"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240" y="-40580"/>
            <a:ext cx="4158544" cy="292150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338" y="2139851"/>
            <a:ext cx="2839483" cy="1939063"/>
          </a:xfrm>
          <a:prstGeom prst="rect">
            <a:avLst/>
          </a:prstGeom>
        </p:spPr>
      </p:pic>
    </p:spTree>
    <p:extLst>
      <p:ext uri="{BB962C8B-B14F-4D97-AF65-F5344CB8AC3E}">
        <p14:creationId xmlns:p14="http://schemas.microsoft.com/office/powerpoint/2010/main" val="91517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793"/>
            <a:ext cx="7239000" cy="382084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984544"/>
            <a:ext cx="3470988" cy="216167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2" y="2571750"/>
            <a:ext cx="3490348" cy="2571750"/>
          </a:xfrm>
          <a:prstGeom prst="rect">
            <a:avLst/>
          </a:prstGeom>
        </p:spPr>
      </p:pic>
      <p:sp>
        <p:nvSpPr>
          <p:cNvPr id="5" name="Text Box 9"/>
          <p:cNvSpPr txBox="1">
            <a:spLocks noChangeArrowheads="1"/>
          </p:cNvSpPr>
          <p:nvPr/>
        </p:nvSpPr>
        <p:spPr bwMode="auto">
          <a:xfrm>
            <a:off x="2343150" y="-9671"/>
            <a:ext cx="5038153" cy="461665"/>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sz="2400" b="1" dirty="0">
                <a:solidFill>
                  <a:srgbClr val="000000"/>
                </a:solidFill>
                <a:latin typeface="Arial" charset="0"/>
              </a:rPr>
              <a:t>The Santa Barbara Oil Spill-1969</a:t>
            </a:r>
          </a:p>
        </p:txBody>
      </p:sp>
    </p:spTree>
    <p:extLst>
      <p:ext uri="{BB962C8B-B14F-4D97-AF65-F5344CB8AC3E}">
        <p14:creationId xmlns:p14="http://schemas.microsoft.com/office/powerpoint/2010/main" val="19643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lstStyle/>
          <a:p>
            <a:r>
              <a:rPr lang="en-US" b="1" dirty="0"/>
              <a:t>Meanwhile, </a:t>
            </a:r>
            <a:r>
              <a:rPr lang="en-US" b="1" i="1" dirty="0"/>
              <a:t>from a distance…</a:t>
            </a:r>
          </a:p>
        </p:txBody>
      </p:sp>
      <p:pic>
        <p:nvPicPr>
          <p:cNvPr id="4" name="Picture 3" descr="Hairposter.gif"/>
          <p:cNvPicPr>
            <a:picLocks noChangeAspect="1"/>
          </p:cNvPicPr>
          <p:nvPr/>
        </p:nvPicPr>
        <p:blipFill>
          <a:blip r:embed="rId3"/>
          <a:stretch>
            <a:fillRect/>
          </a:stretch>
        </p:blipFill>
        <p:spPr>
          <a:xfrm>
            <a:off x="6115050" y="1046833"/>
            <a:ext cx="1543050" cy="2281391"/>
          </a:xfrm>
          <a:prstGeom prst="rect">
            <a:avLst/>
          </a:prstGeom>
        </p:spPr>
      </p:pic>
      <p:sp>
        <p:nvSpPr>
          <p:cNvPr id="6" name="TextBox 5"/>
          <p:cNvSpPr txBox="1"/>
          <p:nvPr/>
        </p:nvSpPr>
        <p:spPr>
          <a:xfrm>
            <a:off x="5486400" y="3486150"/>
            <a:ext cx="2800350" cy="1477328"/>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500" b="1" dirty="0">
                <a:solidFill>
                  <a:srgbClr val="0000CC"/>
                </a:solidFill>
                <a:latin typeface="Arial" pitchFamily="34" charset="0"/>
                <a:cs typeface="Arial" pitchFamily="34" charset="0"/>
              </a:rPr>
              <a:t>Welcome!  Sulfur dioxide</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Hello! Carbon monoxide</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The air, the air Is everywhere</a:t>
            </a:r>
            <a:br>
              <a:rPr lang="en-US" sz="1500" b="1" dirty="0">
                <a:solidFill>
                  <a:srgbClr val="0000CC"/>
                </a:solidFill>
                <a:latin typeface="Arial" pitchFamily="34" charset="0"/>
                <a:cs typeface="Arial" pitchFamily="34" charset="0"/>
              </a:rPr>
            </a:b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Breath deep, while you sleep</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Breath deep</a:t>
            </a:r>
          </a:p>
        </p:txBody>
      </p:sp>
      <p:grpSp>
        <p:nvGrpSpPr>
          <p:cNvPr id="8" name="Group 7"/>
          <p:cNvGrpSpPr/>
          <p:nvPr/>
        </p:nvGrpSpPr>
        <p:grpSpPr>
          <a:xfrm>
            <a:off x="914400" y="834312"/>
            <a:ext cx="3219451" cy="4210050"/>
            <a:chOff x="355600" y="1600200"/>
            <a:chExt cx="3759200" cy="502920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987"/>
            <a:stretch/>
          </p:blipFill>
          <p:spPr>
            <a:xfrm>
              <a:off x="355600" y="4209170"/>
              <a:ext cx="3759200" cy="242023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658" t="2837" r="1661"/>
            <a:stretch/>
          </p:blipFill>
          <p:spPr>
            <a:xfrm>
              <a:off x="355600" y="1600200"/>
              <a:ext cx="3759200" cy="260897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normAutofit/>
          </a:bodyPr>
          <a:lstStyle/>
          <a:p>
            <a:r>
              <a:rPr lang="en-US" dirty="0"/>
              <a:t>Astute politicians took notice early</a:t>
            </a:r>
          </a:p>
        </p:txBody>
      </p:sp>
      <p:pic>
        <p:nvPicPr>
          <p:cNvPr id="4" name="Content Placeholder 3" descr="Time1970.jpg"/>
          <p:cNvPicPr>
            <a:picLocks noGrp="1" noChangeAspect="1"/>
          </p:cNvPicPr>
          <p:nvPr>
            <p:ph idx="1"/>
          </p:nvPr>
        </p:nvPicPr>
        <p:blipFill>
          <a:blip r:embed="rId3"/>
          <a:stretch>
            <a:fillRect/>
          </a:stretch>
        </p:blipFill>
        <p:spPr>
          <a:xfrm>
            <a:off x="4655379" y="936608"/>
            <a:ext cx="3002725" cy="3956090"/>
          </a:xfrm>
        </p:spPr>
      </p:pic>
      <p:sp>
        <p:nvSpPr>
          <p:cNvPr id="5" name="TextBox 4"/>
          <p:cNvSpPr txBox="1"/>
          <p:nvPr/>
        </p:nvSpPr>
        <p:spPr>
          <a:xfrm>
            <a:off x="6572250" y="4857751"/>
            <a:ext cx="1428750" cy="300082"/>
          </a:xfrm>
          <a:prstGeom prst="rect">
            <a:avLst/>
          </a:prstGeom>
          <a:noFill/>
        </p:spPr>
        <p:txBody>
          <a:bodyPr wrap="square" rtlCol="0">
            <a:spAutoFit/>
          </a:bodyPr>
          <a:lstStyle/>
          <a:p>
            <a:r>
              <a:rPr lang="en-US" sz="1350" dirty="0">
                <a:solidFill>
                  <a:srgbClr val="FF0000"/>
                </a:solidFill>
              </a:rPr>
              <a:t>February 2, 1970 </a:t>
            </a:r>
          </a:p>
        </p:txBody>
      </p:sp>
      <p:pic>
        <p:nvPicPr>
          <p:cNvPr id="6" name="Picture 5" descr="nelson95.jpg"/>
          <p:cNvPicPr>
            <a:picLocks noChangeAspect="1"/>
          </p:cNvPicPr>
          <p:nvPr/>
        </p:nvPicPr>
        <p:blipFill>
          <a:blip r:embed="rId4"/>
          <a:stretch>
            <a:fillRect/>
          </a:stretch>
        </p:blipFill>
        <p:spPr>
          <a:xfrm>
            <a:off x="1657350" y="1200154"/>
            <a:ext cx="1657350" cy="2612939"/>
          </a:xfrm>
          <a:prstGeom prst="rect">
            <a:avLst/>
          </a:prstGeom>
        </p:spPr>
      </p:pic>
      <p:sp>
        <p:nvSpPr>
          <p:cNvPr id="7" name="TextBox 6"/>
          <p:cNvSpPr txBox="1"/>
          <p:nvPr/>
        </p:nvSpPr>
        <p:spPr>
          <a:xfrm>
            <a:off x="1314450" y="3829052"/>
            <a:ext cx="3086100" cy="923330"/>
          </a:xfrm>
          <a:prstGeom prst="rect">
            <a:avLst/>
          </a:prstGeom>
          <a:noFill/>
        </p:spPr>
        <p:txBody>
          <a:bodyPr wrap="square" rtlCol="0">
            <a:spAutoFit/>
          </a:bodyPr>
          <a:lstStyle/>
          <a:p>
            <a:r>
              <a:rPr lang="en-US" sz="1350" dirty="0">
                <a:solidFill>
                  <a:schemeClr val="bg1">
                    <a:lumMod val="95000"/>
                  </a:schemeClr>
                </a:solidFill>
              </a:rPr>
              <a:t>Gaylord Nelson – Earth Day 1995  recalling his 1969 inspiration for the first Earth Day, a national “Teach-in” on the environment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earthday1970.jpg"/>
          <p:cNvPicPr>
            <a:picLocks noChangeAspect="1"/>
          </p:cNvPicPr>
          <p:nvPr/>
        </p:nvPicPr>
        <p:blipFill>
          <a:blip r:embed="rId3"/>
          <a:stretch>
            <a:fillRect/>
          </a:stretch>
        </p:blipFill>
        <p:spPr>
          <a:xfrm>
            <a:off x="3886200" y="3056382"/>
            <a:ext cx="1185863" cy="2087118"/>
          </a:xfrm>
          <a:prstGeom prst="rect">
            <a:avLst/>
          </a:prstGeom>
        </p:spPr>
      </p:pic>
      <p:sp>
        <p:nvSpPr>
          <p:cNvPr id="2" name="Title 1"/>
          <p:cNvSpPr>
            <a:spLocks noGrp="1"/>
          </p:cNvSpPr>
          <p:nvPr>
            <p:ph type="title"/>
          </p:nvPr>
        </p:nvSpPr>
        <p:spPr>
          <a:xfrm>
            <a:off x="1485900" y="114300"/>
            <a:ext cx="6172200" cy="857250"/>
          </a:xfrm>
        </p:spPr>
        <p:txBody>
          <a:bodyPr/>
          <a:lstStyle/>
          <a:p>
            <a:r>
              <a:rPr lang="en-US" b="1" dirty="0"/>
              <a:t>Earth Day  April 22, 1970</a:t>
            </a:r>
          </a:p>
        </p:txBody>
      </p:sp>
      <p:pic>
        <p:nvPicPr>
          <p:cNvPr id="4" name="Picture 3" descr="NYCity1970.jpg"/>
          <p:cNvPicPr>
            <a:picLocks noChangeAspect="1"/>
          </p:cNvPicPr>
          <p:nvPr/>
        </p:nvPicPr>
        <p:blipFill>
          <a:blip r:embed="rId4"/>
          <a:stretch>
            <a:fillRect/>
          </a:stretch>
        </p:blipFill>
        <p:spPr>
          <a:xfrm>
            <a:off x="5791200" y="1504950"/>
            <a:ext cx="1072326" cy="1404747"/>
          </a:xfrm>
          <a:prstGeom prst="rect">
            <a:avLst/>
          </a:prstGeom>
        </p:spPr>
      </p:pic>
      <p:sp>
        <p:nvSpPr>
          <p:cNvPr id="5" name="TextBox 4"/>
          <p:cNvSpPr txBox="1"/>
          <p:nvPr/>
        </p:nvSpPr>
        <p:spPr>
          <a:xfrm>
            <a:off x="5867400" y="2571750"/>
            <a:ext cx="857250" cy="300082"/>
          </a:xfrm>
          <a:prstGeom prst="rect">
            <a:avLst/>
          </a:prstGeom>
          <a:noFill/>
        </p:spPr>
        <p:txBody>
          <a:bodyPr wrap="square" rtlCol="0">
            <a:spAutoFit/>
          </a:bodyPr>
          <a:lstStyle/>
          <a:p>
            <a:r>
              <a:rPr lang="en-US" sz="1350" dirty="0">
                <a:solidFill>
                  <a:schemeClr val="bg1"/>
                </a:solidFill>
              </a:rPr>
              <a:t>New York</a:t>
            </a:r>
          </a:p>
        </p:txBody>
      </p:sp>
      <p:pic>
        <p:nvPicPr>
          <p:cNvPr id="6" name="Picture 5" descr="Philly1970crowds.jpg"/>
          <p:cNvPicPr>
            <a:picLocks noChangeAspect="1"/>
          </p:cNvPicPr>
          <p:nvPr/>
        </p:nvPicPr>
        <p:blipFill>
          <a:blip r:embed="rId5"/>
          <a:stretch>
            <a:fillRect/>
          </a:stretch>
        </p:blipFill>
        <p:spPr>
          <a:xfrm>
            <a:off x="5181600" y="3059757"/>
            <a:ext cx="3386909" cy="2083743"/>
          </a:xfrm>
          <a:prstGeom prst="rect">
            <a:avLst/>
          </a:prstGeom>
        </p:spPr>
      </p:pic>
      <p:pic>
        <p:nvPicPr>
          <p:cNvPr id="7" name="Picture 6" descr="Boston1970.jpg"/>
          <p:cNvPicPr>
            <a:picLocks noChangeAspect="1"/>
          </p:cNvPicPr>
          <p:nvPr/>
        </p:nvPicPr>
        <p:blipFill>
          <a:blip r:embed="rId6"/>
          <a:stretch>
            <a:fillRect/>
          </a:stretch>
        </p:blipFill>
        <p:spPr>
          <a:xfrm>
            <a:off x="304800" y="3067347"/>
            <a:ext cx="3429000" cy="2076153"/>
          </a:xfrm>
          <a:prstGeom prst="rect">
            <a:avLst/>
          </a:prstGeom>
        </p:spPr>
      </p:pic>
      <p:sp>
        <p:nvSpPr>
          <p:cNvPr id="8" name="TextBox 7"/>
          <p:cNvSpPr txBox="1"/>
          <p:nvPr/>
        </p:nvSpPr>
        <p:spPr>
          <a:xfrm>
            <a:off x="762000" y="3028950"/>
            <a:ext cx="857250" cy="300082"/>
          </a:xfrm>
          <a:prstGeom prst="rect">
            <a:avLst/>
          </a:prstGeom>
          <a:noFill/>
        </p:spPr>
        <p:txBody>
          <a:bodyPr wrap="square" rtlCol="0">
            <a:spAutoFit/>
          </a:bodyPr>
          <a:lstStyle/>
          <a:p>
            <a:r>
              <a:rPr lang="en-US" sz="1350" dirty="0">
                <a:solidFill>
                  <a:schemeClr val="bg1"/>
                </a:solidFill>
              </a:rPr>
              <a:t>Boston</a:t>
            </a:r>
          </a:p>
        </p:txBody>
      </p:sp>
      <p:pic>
        <p:nvPicPr>
          <p:cNvPr id="9" name="Picture 8" descr="Miami1970.jpg"/>
          <p:cNvPicPr>
            <a:picLocks noChangeAspect="1"/>
          </p:cNvPicPr>
          <p:nvPr/>
        </p:nvPicPr>
        <p:blipFill>
          <a:blip r:embed="rId7"/>
          <a:stretch>
            <a:fillRect/>
          </a:stretch>
        </p:blipFill>
        <p:spPr>
          <a:xfrm>
            <a:off x="7162800" y="590550"/>
            <a:ext cx="1600644" cy="2410382"/>
          </a:xfrm>
          <a:prstGeom prst="rect">
            <a:avLst/>
          </a:prstGeom>
        </p:spPr>
      </p:pic>
      <p:sp>
        <p:nvSpPr>
          <p:cNvPr id="10" name="TextBox 9"/>
          <p:cNvSpPr txBox="1"/>
          <p:nvPr/>
        </p:nvSpPr>
        <p:spPr>
          <a:xfrm>
            <a:off x="7162800" y="2728868"/>
            <a:ext cx="857250" cy="300082"/>
          </a:xfrm>
          <a:prstGeom prst="rect">
            <a:avLst/>
          </a:prstGeom>
          <a:noFill/>
        </p:spPr>
        <p:txBody>
          <a:bodyPr wrap="square" rtlCol="0">
            <a:spAutoFit/>
          </a:bodyPr>
          <a:lstStyle/>
          <a:p>
            <a:r>
              <a:rPr lang="en-US" sz="1350" dirty="0">
                <a:solidFill>
                  <a:schemeClr val="bg1"/>
                </a:solidFill>
              </a:rPr>
              <a:t>Miami</a:t>
            </a:r>
          </a:p>
        </p:txBody>
      </p:sp>
      <p:pic>
        <p:nvPicPr>
          <p:cNvPr id="11" name="Picture 10" descr="earthday_hayes.jpg"/>
          <p:cNvPicPr>
            <a:picLocks noChangeAspect="1"/>
          </p:cNvPicPr>
          <p:nvPr/>
        </p:nvPicPr>
        <p:blipFill>
          <a:blip r:embed="rId8"/>
          <a:stretch>
            <a:fillRect/>
          </a:stretch>
        </p:blipFill>
        <p:spPr>
          <a:xfrm>
            <a:off x="304800" y="895350"/>
            <a:ext cx="1371600" cy="1941341"/>
          </a:xfrm>
          <a:prstGeom prst="rect">
            <a:avLst/>
          </a:prstGeom>
        </p:spPr>
      </p:pic>
      <p:sp>
        <p:nvSpPr>
          <p:cNvPr id="12" name="TextBox 11"/>
          <p:cNvSpPr txBox="1"/>
          <p:nvPr/>
        </p:nvSpPr>
        <p:spPr>
          <a:xfrm>
            <a:off x="304800" y="2495550"/>
            <a:ext cx="400050" cy="300082"/>
          </a:xfrm>
          <a:prstGeom prst="rect">
            <a:avLst/>
          </a:prstGeom>
          <a:noFill/>
        </p:spPr>
        <p:txBody>
          <a:bodyPr wrap="square" rtlCol="0">
            <a:spAutoFit/>
          </a:bodyPr>
          <a:lstStyle/>
          <a:p>
            <a:r>
              <a:rPr lang="en-US" sz="1350" dirty="0">
                <a:solidFill>
                  <a:schemeClr val="bg1"/>
                </a:solidFill>
              </a:rPr>
              <a:t>DC</a:t>
            </a:r>
          </a:p>
        </p:txBody>
      </p:sp>
      <p:pic>
        <p:nvPicPr>
          <p:cNvPr id="13" name="Picture 12" descr="Tulane1970.jpg"/>
          <p:cNvPicPr>
            <a:picLocks noChangeAspect="1"/>
          </p:cNvPicPr>
          <p:nvPr/>
        </p:nvPicPr>
        <p:blipFill>
          <a:blip r:embed="rId9"/>
          <a:stretch>
            <a:fillRect/>
          </a:stretch>
        </p:blipFill>
        <p:spPr>
          <a:xfrm>
            <a:off x="3505200" y="1733550"/>
            <a:ext cx="1681656" cy="1143000"/>
          </a:xfrm>
          <a:prstGeom prst="rect">
            <a:avLst/>
          </a:prstGeom>
        </p:spPr>
      </p:pic>
      <p:sp>
        <p:nvSpPr>
          <p:cNvPr id="14" name="TextBox 13"/>
          <p:cNvSpPr txBox="1"/>
          <p:nvPr/>
        </p:nvSpPr>
        <p:spPr>
          <a:xfrm>
            <a:off x="3657600" y="1828800"/>
            <a:ext cx="1257300" cy="300082"/>
          </a:xfrm>
          <a:prstGeom prst="rect">
            <a:avLst/>
          </a:prstGeom>
          <a:noFill/>
        </p:spPr>
        <p:txBody>
          <a:bodyPr wrap="square" rtlCol="0">
            <a:spAutoFit/>
          </a:bodyPr>
          <a:lstStyle/>
          <a:p>
            <a:r>
              <a:rPr lang="en-US" sz="1350" dirty="0">
                <a:solidFill>
                  <a:schemeClr val="bg1"/>
                </a:solidFill>
              </a:rPr>
              <a:t>New Orleans</a:t>
            </a:r>
          </a:p>
        </p:txBody>
      </p:sp>
      <p:pic>
        <p:nvPicPr>
          <p:cNvPr id="15" name="Picture 14" descr="Chi1970.jpg"/>
          <p:cNvPicPr>
            <a:picLocks noChangeAspect="1"/>
          </p:cNvPicPr>
          <p:nvPr/>
        </p:nvPicPr>
        <p:blipFill>
          <a:blip r:embed="rId10"/>
          <a:stretch>
            <a:fillRect/>
          </a:stretch>
        </p:blipFill>
        <p:spPr>
          <a:xfrm>
            <a:off x="2057400" y="1200150"/>
            <a:ext cx="1085850" cy="1644838"/>
          </a:xfrm>
          <a:prstGeom prst="rect">
            <a:avLst/>
          </a:prstGeom>
        </p:spPr>
      </p:pic>
      <p:sp>
        <p:nvSpPr>
          <p:cNvPr id="16" name="TextBox 15"/>
          <p:cNvSpPr txBox="1"/>
          <p:nvPr/>
        </p:nvSpPr>
        <p:spPr>
          <a:xfrm>
            <a:off x="6477000" y="4705350"/>
            <a:ext cx="1257300" cy="300082"/>
          </a:xfrm>
          <a:prstGeom prst="rect">
            <a:avLst/>
          </a:prstGeom>
          <a:noFill/>
        </p:spPr>
        <p:txBody>
          <a:bodyPr wrap="square" rtlCol="0">
            <a:spAutoFit/>
          </a:bodyPr>
          <a:lstStyle/>
          <a:p>
            <a:r>
              <a:rPr lang="en-US" sz="1350" dirty="0">
                <a:solidFill>
                  <a:schemeClr val="bg1"/>
                </a:solidFill>
              </a:rPr>
              <a:t>Philadelphia</a:t>
            </a:r>
          </a:p>
        </p:txBody>
      </p:sp>
      <p:sp>
        <p:nvSpPr>
          <p:cNvPr id="17" name="TextBox 16"/>
          <p:cNvSpPr txBox="1"/>
          <p:nvPr/>
        </p:nvSpPr>
        <p:spPr>
          <a:xfrm>
            <a:off x="2133600" y="1123950"/>
            <a:ext cx="857250" cy="300082"/>
          </a:xfrm>
          <a:prstGeom prst="rect">
            <a:avLst/>
          </a:prstGeom>
          <a:noFill/>
        </p:spPr>
        <p:txBody>
          <a:bodyPr wrap="square" rtlCol="0">
            <a:spAutoFit/>
          </a:bodyPr>
          <a:lstStyle/>
          <a:p>
            <a:r>
              <a:rPr lang="en-US" sz="1350" dirty="0">
                <a:solidFill>
                  <a:schemeClr val="bg1"/>
                </a:solidFill>
              </a:rPr>
              <a:t>Chicago</a:t>
            </a:r>
          </a:p>
        </p:txBody>
      </p:sp>
      <p:sp>
        <p:nvSpPr>
          <p:cNvPr id="18" name="TextBox 17"/>
          <p:cNvSpPr txBox="1"/>
          <p:nvPr/>
        </p:nvSpPr>
        <p:spPr>
          <a:xfrm>
            <a:off x="3200400" y="950952"/>
            <a:ext cx="2800350" cy="553998"/>
          </a:xfrm>
          <a:prstGeom prst="rect">
            <a:avLst/>
          </a:prstGeom>
          <a:noFill/>
        </p:spPr>
        <p:txBody>
          <a:bodyPr wrap="square" rtlCol="0">
            <a:spAutoFit/>
          </a:bodyPr>
          <a:lstStyle/>
          <a:p>
            <a:pPr algn="ctr"/>
            <a:r>
              <a:rPr lang="en-US" sz="1500" b="1" dirty="0">
                <a:solidFill>
                  <a:schemeClr val="bg1">
                    <a:lumMod val="85000"/>
                  </a:schemeClr>
                </a:solidFill>
              </a:rPr>
              <a:t>20 million people </a:t>
            </a:r>
            <a:r>
              <a:rPr lang="en-US" sz="1500" dirty="0">
                <a:solidFill>
                  <a:schemeClr val="bg1">
                    <a:lumMod val="85000"/>
                  </a:schemeClr>
                </a:solidFill>
              </a:rPr>
              <a:t>participated in a national teach-in</a:t>
            </a:r>
          </a:p>
        </p:txBody>
      </p:sp>
    </p:spTree>
    <p:extLst>
      <p:ext uri="{BB962C8B-B14F-4D97-AF65-F5344CB8AC3E}">
        <p14:creationId xmlns:p14="http://schemas.microsoft.com/office/powerpoint/2010/main" val="2770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86821"/>
            <a:ext cx="7696199" cy="1292662"/>
          </a:xfrm>
          <a:prstGeom prst="rect">
            <a:avLst/>
          </a:prstGeom>
        </p:spPr>
        <p:txBody>
          <a:bodyPr wrap="square">
            <a:spAutoFit/>
          </a:bodyPr>
          <a:lstStyle/>
          <a:p>
            <a:r>
              <a:rPr lang="en-US" sz="1950" dirty="0">
                <a:solidFill>
                  <a:srgbClr val="FFFFCC"/>
                </a:solidFill>
              </a:rPr>
              <a:t>Beginning in the 1960s, federal, state, and local governments took concerted actions, enacting and implementing legislation that created strong regulatory programs to clean up the environment, protect public health and welfare, and prevent further degradation.</a:t>
            </a:r>
          </a:p>
        </p:txBody>
      </p:sp>
      <p:sp>
        <p:nvSpPr>
          <p:cNvPr id="7" name="Content Placeholder 6"/>
          <p:cNvSpPr>
            <a:spLocks noGrp="1"/>
          </p:cNvSpPr>
          <p:nvPr>
            <p:ph idx="1"/>
          </p:nvPr>
        </p:nvSpPr>
        <p:spPr>
          <a:xfrm>
            <a:off x="762001" y="351624"/>
            <a:ext cx="6875106" cy="2994422"/>
          </a:xfrm>
        </p:spPr>
        <p:txBody>
          <a:bodyPr>
            <a:normAutofit/>
          </a:bodyPr>
          <a:lstStyle/>
          <a:p>
            <a:r>
              <a:rPr lang="en-US" dirty="0"/>
              <a:t>In 1963, 65, 67 new air pollution legislation, research and funding</a:t>
            </a:r>
          </a:p>
          <a:p>
            <a:r>
              <a:rPr lang="en-US" dirty="0"/>
              <a:t>In 1970 alone: </a:t>
            </a:r>
          </a:p>
          <a:p>
            <a:pPr lvl="1"/>
            <a:r>
              <a:rPr lang="en-US" dirty="0"/>
              <a:t> National Environmental Policy Act   (January 1)          </a:t>
            </a:r>
          </a:p>
          <a:p>
            <a:pPr lvl="1"/>
            <a:r>
              <a:rPr lang="en-US" dirty="0"/>
              <a:t>Environmental Quality Improvement Act   (April 3)</a:t>
            </a:r>
          </a:p>
          <a:p>
            <a:pPr lvl="1"/>
            <a:r>
              <a:rPr lang="en-US" dirty="0"/>
              <a:t>Environmental Protection Agency formed  (Dec 2)</a:t>
            </a:r>
          </a:p>
          <a:p>
            <a:pPr lvl="1"/>
            <a:r>
              <a:rPr lang="en-US" dirty="0"/>
              <a:t>Clean Air Act Amendments of 1970             (Dec 31) </a:t>
            </a:r>
          </a:p>
          <a:p>
            <a:pPr lvl="1"/>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6731246" y="3448993"/>
            <a:ext cx="2038348" cy="150513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2978" r="1408"/>
          <a:stretch/>
        </p:blipFill>
        <p:spPr>
          <a:xfrm>
            <a:off x="5737721" y="3294665"/>
            <a:ext cx="3031873" cy="1724028"/>
          </a:xfrm>
          <a:prstGeom prst="rect">
            <a:avLst/>
          </a:prstGeom>
        </p:spPr>
      </p:pic>
    </p:spTree>
    <p:extLst>
      <p:ext uri="{BB962C8B-B14F-4D97-AF65-F5344CB8AC3E}">
        <p14:creationId xmlns:p14="http://schemas.microsoft.com/office/powerpoint/2010/main" val="15279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dissolv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dissolve">
                                      <p:cBhvr>
                                        <p:cTn id="16" dur="500"/>
                                        <p:tgtEl>
                                          <p:spTgt spid="7">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dissolve">
                                      <p:cBhvr>
                                        <p:cTn id="19" dur="500"/>
                                        <p:tgtEl>
                                          <p:spTgt spid="7">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dissolve">
                                      <p:cBhvr>
                                        <p:cTn id="25" dur="500"/>
                                        <p:tgtEl>
                                          <p:spTgt spid="7">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dissolve">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0"/>
            <a:ext cx="6172200" cy="857250"/>
          </a:xfrm>
        </p:spPr>
        <p:txBody>
          <a:bodyPr/>
          <a:lstStyle/>
          <a:p>
            <a:r>
              <a:rPr lang="en-US" dirty="0"/>
              <a:t>And then..</a:t>
            </a:r>
          </a:p>
        </p:txBody>
      </p:sp>
      <p:sp>
        <p:nvSpPr>
          <p:cNvPr id="3" name="Content Placeholder 2"/>
          <p:cNvSpPr>
            <a:spLocks noGrp="1"/>
          </p:cNvSpPr>
          <p:nvPr>
            <p:ph idx="1"/>
          </p:nvPr>
        </p:nvSpPr>
        <p:spPr>
          <a:xfrm>
            <a:off x="1143000" y="1047750"/>
            <a:ext cx="7067550" cy="2784687"/>
          </a:xfrm>
        </p:spPr>
        <p:txBody>
          <a:bodyPr/>
          <a:lstStyle/>
          <a:p>
            <a:r>
              <a:rPr lang="en-US" dirty="0">
                <a:solidFill>
                  <a:schemeClr val="bg1">
                    <a:lumMod val="95000"/>
                  </a:schemeClr>
                </a:solidFill>
              </a:rPr>
              <a:t>Clean Water Act (1972)</a:t>
            </a:r>
          </a:p>
          <a:p>
            <a:r>
              <a:rPr lang="en-US" dirty="0">
                <a:solidFill>
                  <a:schemeClr val="bg1">
                    <a:lumMod val="95000"/>
                  </a:schemeClr>
                </a:solidFill>
              </a:rPr>
              <a:t>Federal Environmental Pesticide Control Act (1972)</a:t>
            </a:r>
          </a:p>
          <a:p>
            <a:r>
              <a:rPr lang="en-US" dirty="0">
                <a:solidFill>
                  <a:schemeClr val="bg1">
                    <a:lumMod val="95000"/>
                  </a:schemeClr>
                </a:solidFill>
              </a:rPr>
              <a:t>Safe Drinking Water Act (1974)</a:t>
            </a:r>
          </a:p>
          <a:p>
            <a:r>
              <a:rPr lang="en-US" dirty="0">
                <a:solidFill>
                  <a:schemeClr val="bg1">
                    <a:lumMod val="95000"/>
                  </a:schemeClr>
                </a:solidFill>
              </a:rPr>
              <a:t>Resource Conservation and Recovery Act (1976)</a:t>
            </a:r>
          </a:p>
          <a:p>
            <a:r>
              <a:rPr lang="en-US" dirty="0">
                <a:solidFill>
                  <a:schemeClr val="bg1">
                    <a:lumMod val="95000"/>
                  </a:schemeClr>
                </a:solidFill>
              </a:rPr>
              <a:t>Toxics Substances Control Act (1976)</a:t>
            </a:r>
          </a:p>
          <a:p>
            <a:r>
              <a:rPr lang="en-US" dirty="0">
                <a:solidFill>
                  <a:schemeClr val="bg1">
                    <a:lumMod val="95000"/>
                  </a:schemeClr>
                </a:solidFill>
              </a:rPr>
              <a:t>Superfund (CERCLA, 1980)</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7315200" y="4019735"/>
            <a:ext cx="1328631" cy="981075"/>
          </a:xfrm>
          <a:prstGeom prst="rect">
            <a:avLst/>
          </a:prstGeom>
        </p:spPr>
      </p:pic>
      <p:sp>
        <p:nvSpPr>
          <p:cNvPr id="5" name="Rectangle 4">
            <a:extLst>
              <a:ext uri="{FF2B5EF4-FFF2-40B4-BE49-F238E27FC236}">
                <a16:creationId xmlns:a16="http://schemas.microsoft.com/office/drawing/2014/main" id="{D3B8063F-6589-FA4C-A5BE-43143FD3F309}"/>
              </a:ext>
            </a:extLst>
          </p:cNvPr>
          <p:cNvSpPr/>
          <p:nvPr/>
        </p:nvSpPr>
        <p:spPr>
          <a:xfrm>
            <a:off x="1314450" y="3832437"/>
            <a:ext cx="5638800" cy="1015663"/>
          </a:xfrm>
          <a:prstGeom prst="rect">
            <a:avLst/>
          </a:prstGeom>
        </p:spPr>
        <p:txBody>
          <a:bodyPr wrap="square">
            <a:spAutoFit/>
          </a:bodyPr>
          <a:lstStyle/>
          <a:p>
            <a:r>
              <a:rPr lang="en-US" sz="2000" i="1" dirty="0">
                <a:solidFill>
                  <a:schemeClr val="bg1"/>
                </a:solidFill>
              </a:rPr>
              <a:t>These laws required major reorganizations and investments in people and resources by Federal and state/local governments, industries, and more</a:t>
            </a:r>
          </a:p>
        </p:txBody>
      </p:sp>
    </p:spTree>
    <p:extLst>
      <p:ext uri="{BB962C8B-B14F-4D97-AF65-F5344CB8AC3E}">
        <p14:creationId xmlns:p14="http://schemas.microsoft.com/office/powerpoint/2010/main" val="396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dissolve">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4450" y="171450"/>
            <a:ext cx="6286500" cy="857250"/>
          </a:xfrm>
        </p:spPr>
        <p:txBody>
          <a:bodyPr>
            <a:noAutofit/>
          </a:bodyPr>
          <a:lstStyle/>
          <a:p>
            <a:r>
              <a:rPr lang="en-US" sz="3000" b="1" dirty="0"/>
              <a:t>How are these laws implemented?   </a:t>
            </a:r>
          </a:p>
        </p:txBody>
      </p:sp>
      <p:sp>
        <p:nvSpPr>
          <p:cNvPr id="2" name="Content Placeholder 1"/>
          <p:cNvSpPr>
            <a:spLocks noGrp="1"/>
          </p:cNvSpPr>
          <p:nvPr>
            <p:ph idx="1"/>
          </p:nvPr>
        </p:nvSpPr>
        <p:spPr>
          <a:xfrm>
            <a:off x="914400" y="1143003"/>
            <a:ext cx="6629400" cy="3394472"/>
          </a:xfrm>
        </p:spPr>
        <p:txBody>
          <a:bodyPr>
            <a:normAutofit/>
          </a:bodyPr>
          <a:lstStyle/>
          <a:p>
            <a:r>
              <a:rPr lang="en-US" dirty="0"/>
              <a:t>EPA sets national goals </a:t>
            </a:r>
          </a:p>
          <a:p>
            <a:pPr lvl="1"/>
            <a:r>
              <a:rPr lang="en-US" dirty="0"/>
              <a:t>National science-based criteria or standards</a:t>
            </a:r>
          </a:p>
          <a:p>
            <a:pPr lvl="1"/>
            <a:r>
              <a:rPr lang="en-US" dirty="0"/>
              <a:t>Technology-based standards for sources</a:t>
            </a:r>
          </a:p>
          <a:p>
            <a:r>
              <a:rPr lang="en-US" dirty="0"/>
              <a:t>States design and implement programs</a:t>
            </a:r>
          </a:p>
          <a:p>
            <a:pPr lvl="1"/>
            <a:r>
              <a:rPr lang="en-US" dirty="0"/>
              <a:t>States monitor, ensures compliance/enforcement</a:t>
            </a:r>
          </a:p>
          <a:p>
            <a:pPr lvl="1"/>
            <a:r>
              <a:rPr lang="en-US" dirty="0"/>
              <a:t>EPA provides funding, grants, and </a:t>
            </a:r>
            <a:r>
              <a:rPr lang="en-US" i="1" dirty="0"/>
              <a:t>oversight</a:t>
            </a:r>
            <a:r>
              <a:rPr lang="en-US" dirty="0"/>
              <a:t> for state programs </a:t>
            </a:r>
            <a:r>
              <a:rPr lang="mr-IN" dirty="0"/>
              <a:t>–</a:t>
            </a:r>
            <a:r>
              <a:rPr lang="en-US" dirty="0"/>
              <a:t> e.g. water treatment, superfund</a:t>
            </a:r>
          </a:p>
          <a:p>
            <a:r>
              <a:rPr lang="en-US" dirty="0"/>
              <a:t>EPA responsible for pesticides, new chemicals</a:t>
            </a:r>
          </a:p>
          <a:p>
            <a:endParaRPr lang="en-US" dirty="0"/>
          </a:p>
        </p:txBody>
      </p:sp>
      <p:pic>
        <p:nvPicPr>
          <p:cNvPr id="5" name="Picture 4">
            <a:extLst>
              <a:ext uri="{FF2B5EF4-FFF2-40B4-BE49-F238E27FC236}">
                <a16:creationId xmlns:a16="http://schemas.microsoft.com/office/drawing/2014/main" id="{5E7FEA1D-06A7-1E4B-8BAE-FA91D62CCCE9}"/>
              </a:ext>
            </a:extLst>
          </p:cNvPr>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7315200" y="4019735"/>
            <a:ext cx="1328631" cy="981075"/>
          </a:xfrm>
          <a:prstGeom prst="rect">
            <a:avLst/>
          </a:prstGeom>
        </p:spPr>
      </p:pic>
    </p:spTree>
    <p:extLst>
      <p:ext uri="{BB962C8B-B14F-4D97-AF65-F5344CB8AC3E}">
        <p14:creationId xmlns:p14="http://schemas.microsoft.com/office/powerpoint/2010/main" val="617862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 Box 16">
            <a:extLst>
              <a:ext uri="{FF2B5EF4-FFF2-40B4-BE49-F238E27FC236}">
                <a16:creationId xmlns:a16="http://schemas.microsoft.com/office/drawing/2014/main" id="{33FB0B80-B1F6-FD45-909C-A61D14AB0F3B}"/>
              </a:ext>
            </a:extLst>
          </p:cNvPr>
          <p:cNvSpPr txBox="1">
            <a:spLocks noChangeArrowheads="1"/>
          </p:cNvSpPr>
          <p:nvPr/>
        </p:nvSpPr>
        <p:spPr bwMode="auto">
          <a:xfrm>
            <a:off x="3124200" y="2343150"/>
            <a:ext cx="3063240" cy="369332"/>
          </a:xfrm>
          <a:prstGeom prst="rect">
            <a:avLst/>
          </a:prstGeom>
          <a:solidFill>
            <a:schemeClr val="bg1"/>
          </a:solidFill>
          <a:ln w="9525">
            <a:noFill/>
            <a:miter lim="800000"/>
            <a:headEnd/>
            <a:tailEnd/>
          </a:ln>
          <a:effectLst/>
        </p:spPr>
        <p:txBody>
          <a:bodyPr wrap="square" lIns="0" tIns="0" rIns="0" bIns="0">
            <a:spAutoFit/>
          </a:bodyPr>
          <a:lstStyle/>
          <a:p>
            <a:pPr marL="192881" indent="-192881">
              <a:spcBef>
                <a:spcPct val="50000"/>
              </a:spcBef>
              <a:defRPr/>
            </a:pPr>
            <a:r>
              <a:rPr lang="en-US" sz="2400" b="1" dirty="0">
                <a:solidFill>
                  <a:srgbClr val="CC3300"/>
                </a:solidFill>
                <a:effectLst>
                  <a:outerShdw blurRad="38100" dist="38100" dir="2700000" algn="tl">
                    <a:srgbClr val="C0C0C0"/>
                  </a:outerShdw>
                </a:effectLst>
                <a:latin typeface="Arial Unicode MS" pitchFamily="34" charset="-128"/>
              </a:rPr>
              <a:t>Scientific Research</a:t>
            </a:r>
          </a:p>
        </p:txBody>
      </p:sp>
      <p:sp>
        <p:nvSpPr>
          <p:cNvPr id="25" name="Text Box 39">
            <a:extLst>
              <a:ext uri="{FF2B5EF4-FFF2-40B4-BE49-F238E27FC236}">
                <a16:creationId xmlns:a16="http://schemas.microsoft.com/office/drawing/2014/main" id="{CDE762F0-7D2A-5A4B-8572-AF84874421E9}"/>
              </a:ext>
            </a:extLst>
          </p:cNvPr>
          <p:cNvSpPr txBox="1">
            <a:spLocks noChangeArrowheads="1"/>
          </p:cNvSpPr>
          <p:nvPr/>
        </p:nvSpPr>
        <p:spPr bwMode="auto">
          <a:xfrm>
            <a:off x="361950" y="1123950"/>
            <a:ext cx="177165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0050FA"/>
                </a:solidFill>
              </a:rPr>
              <a:t>EPA</a:t>
            </a:r>
            <a:r>
              <a:rPr lang="en-US" altLang="en-US" sz="1350" dirty="0">
                <a:solidFill>
                  <a:srgbClr val="0070C0"/>
                </a:solidFill>
              </a:rPr>
              <a:t> </a:t>
            </a:r>
            <a:r>
              <a:rPr lang="en-US" altLang="en-US" sz="1350" dirty="0"/>
              <a:t>sets science-based national standards (NAAQS)</a:t>
            </a:r>
          </a:p>
        </p:txBody>
      </p:sp>
      <p:sp>
        <p:nvSpPr>
          <p:cNvPr id="26" name="AutoShape 10">
            <a:extLst>
              <a:ext uri="{FF2B5EF4-FFF2-40B4-BE49-F238E27FC236}">
                <a16:creationId xmlns:a16="http://schemas.microsoft.com/office/drawing/2014/main" id="{4EE3FCF1-DCC5-C642-9CD7-0028030F454C}"/>
              </a:ext>
            </a:extLst>
          </p:cNvPr>
          <p:cNvSpPr>
            <a:spLocks noChangeArrowheads="1"/>
          </p:cNvSpPr>
          <p:nvPr/>
        </p:nvSpPr>
        <p:spPr bwMode="auto">
          <a:xfrm>
            <a:off x="5181600" y="1581150"/>
            <a:ext cx="1143000" cy="2133600"/>
          </a:xfrm>
          <a:prstGeom prst="curvedLeftArrow">
            <a:avLst>
              <a:gd name="adj1" fmla="val 34118"/>
              <a:gd name="adj2" fmla="val 68235"/>
              <a:gd name="adj3" fmla="val 33333"/>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7" name="AutoShape 11">
            <a:extLst>
              <a:ext uri="{FF2B5EF4-FFF2-40B4-BE49-F238E27FC236}">
                <a16:creationId xmlns:a16="http://schemas.microsoft.com/office/drawing/2014/main" id="{01DDE556-8869-1E4D-A824-E7F6B92F9388}"/>
              </a:ext>
            </a:extLst>
          </p:cNvPr>
          <p:cNvSpPr>
            <a:spLocks noChangeArrowheads="1"/>
          </p:cNvSpPr>
          <p:nvPr/>
        </p:nvSpPr>
        <p:spPr bwMode="auto">
          <a:xfrm flipV="1">
            <a:off x="2438400" y="1428750"/>
            <a:ext cx="1143000" cy="2133600"/>
          </a:xfrm>
          <a:prstGeom prst="curvedRightArrow">
            <a:avLst>
              <a:gd name="adj1" fmla="val 34118"/>
              <a:gd name="adj2" fmla="val 68235"/>
              <a:gd name="adj3" fmla="val 33333"/>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9" name="Rectangle 28">
            <a:extLst>
              <a:ext uri="{FF2B5EF4-FFF2-40B4-BE49-F238E27FC236}">
                <a16:creationId xmlns:a16="http://schemas.microsoft.com/office/drawing/2014/main" id="{A4888CAF-892B-F74F-A054-6E85B9E1F602}"/>
              </a:ext>
            </a:extLst>
          </p:cNvPr>
          <p:cNvSpPr/>
          <p:nvPr/>
        </p:nvSpPr>
        <p:spPr>
          <a:xfrm>
            <a:off x="3505200" y="8191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Determine  Emissions Reductions</a:t>
            </a:r>
          </a:p>
        </p:txBody>
      </p:sp>
      <p:sp>
        <p:nvSpPr>
          <p:cNvPr id="30" name="Rectangle 2">
            <a:extLst>
              <a:ext uri="{FF2B5EF4-FFF2-40B4-BE49-F238E27FC236}">
                <a16:creationId xmlns:a16="http://schemas.microsoft.com/office/drawing/2014/main" id="{A3493FFE-8481-9E48-9D6D-FCE10C728895}"/>
              </a:ext>
            </a:extLst>
          </p:cNvPr>
          <p:cNvSpPr>
            <a:spLocks noChangeArrowheads="1"/>
          </p:cNvSpPr>
          <p:nvPr/>
        </p:nvSpPr>
        <p:spPr bwMode="auto">
          <a:xfrm>
            <a:off x="990600" y="57150"/>
            <a:ext cx="876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1111FB"/>
                </a:solidFill>
                <a:latin typeface="Tahoma" panose="020B0604030504040204" pitchFamily="34" charset="0"/>
                <a:cs typeface="Tahoma" panose="020B0604030504040204" pitchFamily="34" charset="0"/>
              </a:rPr>
              <a:t>Air Quality Management – 1970 Air Act</a:t>
            </a:r>
          </a:p>
        </p:txBody>
      </p:sp>
      <p:sp>
        <p:nvSpPr>
          <p:cNvPr id="33" name="AutoShape 12">
            <a:extLst>
              <a:ext uri="{FF2B5EF4-FFF2-40B4-BE49-F238E27FC236}">
                <a16:creationId xmlns:a16="http://schemas.microsoft.com/office/drawing/2014/main" id="{2D9346C5-3634-D344-8D2D-7B45E5388130}"/>
              </a:ext>
            </a:extLst>
          </p:cNvPr>
          <p:cNvSpPr>
            <a:spLocks noChangeArrowheads="1"/>
          </p:cNvSpPr>
          <p:nvPr/>
        </p:nvSpPr>
        <p:spPr bwMode="auto">
          <a:xfrm rot="1139363">
            <a:off x="1877989" y="748773"/>
            <a:ext cx="1654222" cy="578995"/>
          </a:xfrm>
          <a:prstGeom prst="rightArrow">
            <a:avLst>
              <a:gd name="adj1" fmla="val 37914"/>
              <a:gd name="adj2" fmla="val 72585"/>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2" name="Rectangle 31">
            <a:extLst>
              <a:ext uri="{FF2B5EF4-FFF2-40B4-BE49-F238E27FC236}">
                <a16:creationId xmlns:a16="http://schemas.microsoft.com/office/drawing/2014/main" id="{CC591537-3D01-F147-8FC2-503B4D4BAFC0}"/>
              </a:ext>
            </a:extLst>
          </p:cNvPr>
          <p:cNvSpPr/>
          <p:nvPr/>
        </p:nvSpPr>
        <p:spPr>
          <a:xfrm>
            <a:off x="3583677" y="35623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Implement and Enforce Strategies</a:t>
            </a:r>
          </a:p>
        </p:txBody>
      </p:sp>
      <p:sp>
        <p:nvSpPr>
          <p:cNvPr id="28" name="Rectangle 27">
            <a:extLst>
              <a:ext uri="{FF2B5EF4-FFF2-40B4-BE49-F238E27FC236}">
                <a16:creationId xmlns:a16="http://schemas.microsoft.com/office/drawing/2014/main" id="{B415C010-85C1-274F-A47E-8ABC6A631D85}"/>
              </a:ext>
            </a:extLst>
          </p:cNvPr>
          <p:cNvSpPr/>
          <p:nvPr/>
        </p:nvSpPr>
        <p:spPr>
          <a:xfrm>
            <a:off x="304800" y="285750"/>
            <a:ext cx="1676400" cy="838200"/>
          </a:xfrm>
          <a:prstGeom prst="rect">
            <a:avLst/>
          </a:prstGeom>
          <a:solidFill>
            <a:srgbClr val="FBF2AF"/>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Establish Goals</a:t>
            </a:r>
          </a:p>
        </p:txBody>
      </p:sp>
      <p:sp>
        <p:nvSpPr>
          <p:cNvPr id="34" name="Rectangle 33">
            <a:extLst>
              <a:ext uri="{FF2B5EF4-FFF2-40B4-BE49-F238E27FC236}">
                <a16:creationId xmlns:a16="http://schemas.microsoft.com/office/drawing/2014/main" id="{6E8958EA-A16A-454C-ABC8-0CC766E1F08D}"/>
              </a:ext>
            </a:extLst>
          </p:cNvPr>
          <p:cNvSpPr/>
          <p:nvPr/>
        </p:nvSpPr>
        <p:spPr>
          <a:xfrm>
            <a:off x="6705600" y="18097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Develop Programs to achieve</a:t>
            </a:r>
          </a:p>
        </p:txBody>
      </p:sp>
      <p:sp>
        <p:nvSpPr>
          <p:cNvPr id="35" name="Rectangle 34">
            <a:extLst>
              <a:ext uri="{FF2B5EF4-FFF2-40B4-BE49-F238E27FC236}">
                <a16:creationId xmlns:a16="http://schemas.microsoft.com/office/drawing/2014/main" id="{B0B0FF9B-1BD9-7A46-9004-60A7FFEC4E75}"/>
              </a:ext>
            </a:extLst>
          </p:cNvPr>
          <p:cNvSpPr/>
          <p:nvPr/>
        </p:nvSpPr>
        <p:spPr>
          <a:xfrm>
            <a:off x="381000" y="2190750"/>
            <a:ext cx="1676400" cy="838200"/>
          </a:xfrm>
          <a:prstGeom prst="rect">
            <a:avLst/>
          </a:prstGeom>
          <a:solidFill>
            <a:srgbClr val="FBF2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Track and Evaluate Results</a:t>
            </a:r>
          </a:p>
        </p:txBody>
      </p:sp>
      <p:sp>
        <p:nvSpPr>
          <p:cNvPr id="36" name="Rectangle 23">
            <a:extLst>
              <a:ext uri="{FF2B5EF4-FFF2-40B4-BE49-F238E27FC236}">
                <a16:creationId xmlns:a16="http://schemas.microsoft.com/office/drawing/2014/main" id="{6F167E8E-7693-3C43-B3D7-E09C34BAFB78}"/>
              </a:ext>
            </a:extLst>
          </p:cNvPr>
          <p:cNvSpPr>
            <a:spLocks noChangeArrowheads="1"/>
          </p:cNvSpPr>
          <p:nvPr/>
        </p:nvSpPr>
        <p:spPr bwMode="auto">
          <a:xfrm>
            <a:off x="6629400" y="2647950"/>
            <a:ext cx="2438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FF0000"/>
                </a:solidFill>
              </a:rPr>
              <a:t>States</a:t>
            </a:r>
            <a:r>
              <a:rPr lang="en-US" altLang="en-US" sz="1350" dirty="0"/>
              <a:t> develop implementation plans.  </a:t>
            </a:r>
          </a:p>
          <a:p>
            <a:pPr eaLnBrk="1" hangingPunct="1"/>
            <a:r>
              <a:rPr lang="en-US" altLang="en-US" sz="1350" b="1" dirty="0">
                <a:solidFill>
                  <a:srgbClr val="0050FA"/>
                </a:solidFill>
              </a:rPr>
              <a:t>EPA</a:t>
            </a:r>
            <a:r>
              <a:rPr lang="en-US" altLang="en-US" sz="1350" dirty="0"/>
              <a:t> reviews plans.</a:t>
            </a:r>
          </a:p>
          <a:p>
            <a:pPr eaLnBrk="1" hangingPunct="1"/>
            <a:endParaRPr lang="en-US" altLang="en-US" sz="1350" dirty="0"/>
          </a:p>
          <a:p>
            <a:pPr eaLnBrk="1" hangingPunct="1"/>
            <a:r>
              <a:rPr lang="en-US" altLang="en-US" sz="1350" b="1" dirty="0">
                <a:solidFill>
                  <a:srgbClr val="0050FA"/>
                </a:solidFill>
              </a:rPr>
              <a:t>EPA</a:t>
            </a:r>
            <a:r>
              <a:rPr lang="en-US" altLang="en-US" sz="1350" b="1" dirty="0"/>
              <a:t> </a:t>
            </a:r>
            <a:r>
              <a:rPr lang="en-US" altLang="en-US" sz="1350" dirty="0"/>
              <a:t>sets </a:t>
            </a:r>
            <a:r>
              <a:rPr lang="en-US" altLang="en-US" sz="1350" b="1" dirty="0"/>
              <a:t>technology-based</a:t>
            </a:r>
            <a:r>
              <a:rPr lang="en-US" altLang="en-US" sz="1350" dirty="0"/>
              <a:t> national standards for vehicles, new major stationary sources, more</a:t>
            </a:r>
          </a:p>
        </p:txBody>
      </p:sp>
      <p:sp>
        <p:nvSpPr>
          <p:cNvPr id="37" name="Rectangle 22">
            <a:extLst>
              <a:ext uri="{FF2B5EF4-FFF2-40B4-BE49-F238E27FC236}">
                <a16:creationId xmlns:a16="http://schemas.microsoft.com/office/drawing/2014/main" id="{31AD0B1B-6B5E-7449-975E-4506284A1BC2}"/>
              </a:ext>
            </a:extLst>
          </p:cNvPr>
          <p:cNvSpPr>
            <a:spLocks noChangeArrowheads="1"/>
          </p:cNvSpPr>
          <p:nvPr/>
        </p:nvSpPr>
        <p:spPr bwMode="auto">
          <a:xfrm>
            <a:off x="3505200" y="4426119"/>
            <a:ext cx="228827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t>Sources</a:t>
            </a:r>
            <a:r>
              <a:rPr lang="en-US" altLang="en-US" sz="1350" dirty="0"/>
              <a:t> comply with rules   </a:t>
            </a:r>
          </a:p>
          <a:p>
            <a:pPr eaLnBrk="1" hangingPunct="1"/>
            <a:r>
              <a:rPr lang="en-US" altLang="en-US" sz="1350" b="1" dirty="0">
                <a:solidFill>
                  <a:srgbClr val="FF0000"/>
                </a:solidFill>
              </a:rPr>
              <a:t>States</a:t>
            </a:r>
            <a:r>
              <a:rPr lang="en-US" altLang="en-US" sz="1350" b="1" dirty="0"/>
              <a:t> and </a:t>
            </a:r>
            <a:r>
              <a:rPr lang="en-US" altLang="en-US" sz="1350" b="1" dirty="0">
                <a:solidFill>
                  <a:srgbClr val="0050FA"/>
                </a:solidFill>
              </a:rPr>
              <a:t>EPA</a:t>
            </a:r>
            <a:r>
              <a:rPr lang="en-US" altLang="en-US" sz="1350" b="1" dirty="0">
                <a:solidFill>
                  <a:srgbClr val="0070C0"/>
                </a:solidFill>
              </a:rPr>
              <a:t> </a:t>
            </a:r>
            <a:r>
              <a:rPr lang="en-US" altLang="en-US" sz="1350" i="1" dirty="0"/>
              <a:t>enforce</a:t>
            </a:r>
            <a:r>
              <a:rPr lang="en-US" altLang="en-US" sz="1350" dirty="0"/>
              <a:t> </a:t>
            </a:r>
          </a:p>
        </p:txBody>
      </p:sp>
      <p:sp>
        <p:nvSpPr>
          <p:cNvPr id="38" name="Rectangle 16">
            <a:extLst>
              <a:ext uri="{FF2B5EF4-FFF2-40B4-BE49-F238E27FC236}">
                <a16:creationId xmlns:a16="http://schemas.microsoft.com/office/drawing/2014/main" id="{31DB54E1-8A92-404E-B235-B65AAEB28143}"/>
              </a:ext>
            </a:extLst>
          </p:cNvPr>
          <p:cNvSpPr>
            <a:spLocks noChangeArrowheads="1"/>
          </p:cNvSpPr>
          <p:nvPr/>
        </p:nvSpPr>
        <p:spPr bwMode="auto">
          <a:xfrm>
            <a:off x="457200" y="3105150"/>
            <a:ext cx="16002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FF0000"/>
                </a:solidFill>
              </a:rPr>
              <a:t>States</a:t>
            </a:r>
            <a:r>
              <a:rPr lang="en-US" altLang="en-US" sz="1350" dirty="0"/>
              <a:t> </a:t>
            </a:r>
            <a:r>
              <a:rPr lang="en-US" altLang="en-US" sz="1350" b="1" dirty="0"/>
              <a:t>monitor</a:t>
            </a:r>
            <a:r>
              <a:rPr lang="en-US" altLang="en-US" sz="1350" dirty="0"/>
              <a:t> to see if standards are achieved</a:t>
            </a:r>
            <a:endParaRPr lang="en-US" altLang="en-US" sz="1350" b="1" dirty="0"/>
          </a:p>
        </p:txBody>
      </p:sp>
      <p:sp>
        <p:nvSpPr>
          <p:cNvPr id="39" name="Text Box 14">
            <a:extLst>
              <a:ext uri="{FF2B5EF4-FFF2-40B4-BE49-F238E27FC236}">
                <a16:creationId xmlns:a16="http://schemas.microsoft.com/office/drawing/2014/main" id="{17B21B52-026C-4C42-BF26-B964DAB3ADEB}"/>
              </a:ext>
            </a:extLst>
          </p:cNvPr>
          <p:cNvSpPr txBox="1">
            <a:spLocks noChangeArrowheads="1"/>
          </p:cNvSpPr>
          <p:nvPr/>
        </p:nvSpPr>
        <p:spPr bwMode="auto">
          <a:xfrm>
            <a:off x="5410200" y="819150"/>
            <a:ext cx="17526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1350" b="1" dirty="0">
                <a:solidFill>
                  <a:srgbClr val="FF0000"/>
                </a:solidFill>
              </a:rPr>
              <a:t>States</a:t>
            </a:r>
            <a:r>
              <a:rPr lang="en-US" altLang="en-US" sz="1350" dirty="0"/>
              <a:t> </a:t>
            </a:r>
            <a:r>
              <a:rPr lang="en-US" altLang="en-US" sz="1350" b="1" dirty="0"/>
              <a:t>monitor</a:t>
            </a:r>
            <a:r>
              <a:rPr lang="en-US" altLang="en-US" sz="1350" dirty="0"/>
              <a:t>,  inventories, model reduction strategies</a:t>
            </a:r>
          </a:p>
        </p:txBody>
      </p:sp>
      <p:sp>
        <p:nvSpPr>
          <p:cNvPr id="2" name="TextBox 1">
            <a:extLst>
              <a:ext uri="{FF2B5EF4-FFF2-40B4-BE49-F238E27FC236}">
                <a16:creationId xmlns:a16="http://schemas.microsoft.com/office/drawing/2014/main" id="{39AFF217-C97A-0849-B2C3-8CCF9B0D1689}"/>
              </a:ext>
            </a:extLst>
          </p:cNvPr>
          <p:cNvSpPr txBox="1"/>
          <p:nvPr/>
        </p:nvSpPr>
        <p:spPr>
          <a:xfrm>
            <a:off x="9638522" y="886408"/>
            <a:ext cx="184731" cy="369332"/>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85667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linds(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752F9D-668C-C44C-9980-F782DA691461}"/>
              </a:ext>
            </a:extLst>
          </p:cNvPr>
          <p:cNvPicPr>
            <a:picLocks noChangeAspect="1"/>
          </p:cNvPicPr>
          <p:nvPr/>
        </p:nvPicPr>
        <p:blipFill>
          <a:blip r:embed="rId2"/>
          <a:stretch>
            <a:fillRect/>
          </a:stretch>
        </p:blipFill>
        <p:spPr>
          <a:xfrm>
            <a:off x="838200" y="1581150"/>
            <a:ext cx="2946400" cy="2062480"/>
          </a:xfrm>
          <a:prstGeom prst="rect">
            <a:avLst/>
          </a:prstGeom>
        </p:spPr>
      </p:pic>
      <p:pic>
        <p:nvPicPr>
          <p:cNvPr id="3" name="Picture 2">
            <a:extLst>
              <a:ext uri="{FF2B5EF4-FFF2-40B4-BE49-F238E27FC236}">
                <a16:creationId xmlns:a16="http://schemas.microsoft.com/office/drawing/2014/main" id="{19BE89F4-0823-1E41-8509-302E39408574}"/>
              </a:ext>
            </a:extLst>
          </p:cNvPr>
          <p:cNvPicPr>
            <a:picLocks noChangeAspect="1"/>
          </p:cNvPicPr>
          <p:nvPr/>
        </p:nvPicPr>
        <p:blipFill>
          <a:blip r:embed="rId3"/>
          <a:stretch>
            <a:fillRect/>
          </a:stretch>
        </p:blipFill>
        <p:spPr>
          <a:xfrm>
            <a:off x="866553" y="2874730"/>
            <a:ext cx="1038447" cy="732818"/>
          </a:xfrm>
          <a:prstGeom prst="rect">
            <a:avLst/>
          </a:prstGeom>
        </p:spPr>
      </p:pic>
      <p:pic>
        <p:nvPicPr>
          <p:cNvPr id="4" name="Picture 3" descr="A large body of water with a city in the background&#10;&#10;Description automatically generated">
            <a:extLst>
              <a:ext uri="{FF2B5EF4-FFF2-40B4-BE49-F238E27FC236}">
                <a16:creationId xmlns:a16="http://schemas.microsoft.com/office/drawing/2014/main" id="{719B9928-4D6C-544D-8F1D-D47DC6E8E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581150"/>
            <a:ext cx="3661074" cy="2041658"/>
          </a:xfrm>
          <a:prstGeom prst="rect">
            <a:avLst/>
          </a:prstGeom>
        </p:spPr>
      </p:pic>
      <p:sp>
        <p:nvSpPr>
          <p:cNvPr id="5" name="Rectangle 4">
            <a:extLst>
              <a:ext uri="{FF2B5EF4-FFF2-40B4-BE49-F238E27FC236}">
                <a16:creationId xmlns:a16="http://schemas.microsoft.com/office/drawing/2014/main" id="{1D6BCE0F-6F3F-EB4F-B9F1-B898FCEFB036}"/>
              </a:ext>
            </a:extLst>
          </p:cNvPr>
          <p:cNvSpPr/>
          <p:nvPr/>
        </p:nvSpPr>
        <p:spPr>
          <a:xfrm>
            <a:off x="838200" y="285750"/>
            <a:ext cx="7162800" cy="646331"/>
          </a:xfrm>
          <a:prstGeom prst="rect">
            <a:avLst/>
          </a:prstGeom>
        </p:spPr>
        <p:txBody>
          <a:bodyPr wrap="square">
            <a:spAutoFit/>
          </a:bodyPr>
          <a:lstStyle/>
          <a:p>
            <a:pPr algn="ctr">
              <a:defRPr/>
            </a:pPr>
            <a:r>
              <a:rPr lang="en-US" sz="3600" b="1" dirty="0">
                <a:solidFill>
                  <a:srgbClr val="FFFF99"/>
                </a:solidFill>
                <a:cs typeface="Tahoma" pitchFamily="34" charset="0"/>
              </a:rPr>
              <a:t>U.S. Environmental Protection</a:t>
            </a:r>
          </a:p>
        </p:txBody>
      </p:sp>
      <p:sp>
        <p:nvSpPr>
          <p:cNvPr id="6" name="Rectangle 5">
            <a:extLst>
              <a:ext uri="{FF2B5EF4-FFF2-40B4-BE49-F238E27FC236}">
                <a16:creationId xmlns:a16="http://schemas.microsoft.com/office/drawing/2014/main" id="{05979BC9-E102-5140-B9EF-DD41C2709B92}"/>
              </a:ext>
            </a:extLst>
          </p:cNvPr>
          <p:cNvSpPr/>
          <p:nvPr/>
        </p:nvSpPr>
        <p:spPr>
          <a:xfrm>
            <a:off x="2647063" y="895350"/>
            <a:ext cx="3545073" cy="461665"/>
          </a:xfrm>
          <a:prstGeom prst="rect">
            <a:avLst/>
          </a:prstGeom>
        </p:spPr>
        <p:txBody>
          <a:bodyPr wrap="none">
            <a:spAutoFit/>
          </a:bodyPr>
          <a:lstStyle/>
          <a:p>
            <a:pPr algn="ctr">
              <a:defRPr/>
            </a:pPr>
            <a:r>
              <a:rPr lang="en-US" sz="2400" b="1" dirty="0">
                <a:solidFill>
                  <a:schemeClr val="bg1"/>
                </a:solidFill>
                <a:cs typeface="Tahoma" pitchFamily="34" charset="0"/>
              </a:rPr>
              <a:t>A Half-Century of Progress</a:t>
            </a:r>
          </a:p>
        </p:txBody>
      </p:sp>
      <p:sp>
        <p:nvSpPr>
          <p:cNvPr id="7" name="Rectangle 6">
            <a:extLst>
              <a:ext uri="{FF2B5EF4-FFF2-40B4-BE49-F238E27FC236}">
                <a16:creationId xmlns:a16="http://schemas.microsoft.com/office/drawing/2014/main" id="{949C9FE7-1612-1348-9D52-2703B3664613}"/>
              </a:ext>
            </a:extLst>
          </p:cNvPr>
          <p:cNvSpPr/>
          <p:nvPr/>
        </p:nvSpPr>
        <p:spPr>
          <a:xfrm>
            <a:off x="1445511" y="3850371"/>
            <a:ext cx="5638800" cy="1235979"/>
          </a:xfrm>
          <a:prstGeom prst="rect">
            <a:avLst/>
          </a:prstGeom>
        </p:spPr>
        <p:txBody>
          <a:bodyPr wrap="square">
            <a:spAutoFit/>
          </a:bodyPr>
          <a:lstStyle/>
          <a:p>
            <a:pPr algn="ctr">
              <a:lnSpc>
                <a:spcPct val="80000"/>
              </a:lnSpc>
              <a:spcBef>
                <a:spcPct val="0"/>
              </a:spcBef>
            </a:pPr>
            <a:r>
              <a:rPr lang="en-US" altLang="en-US" sz="2000" b="1" dirty="0">
                <a:solidFill>
                  <a:schemeClr val="bg1"/>
                </a:solidFill>
              </a:rPr>
              <a:t>John Bachmann</a:t>
            </a:r>
          </a:p>
          <a:p>
            <a:pPr algn="ctr">
              <a:lnSpc>
                <a:spcPct val="80000"/>
              </a:lnSpc>
              <a:spcBef>
                <a:spcPct val="0"/>
              </a:spcBef>
            </a:pPr>
            <a:endParaRPr lang="en-US" altLang="en-US" sz="1200" dirty="0">
              <a:solidFill>
                <a:schemeClr val="bg1"/>
              </a:solidFill>
              <a:latin typeface="Arial" panose="020B0604020202020204" pitchFamily="34" charset="0"/>
            </a:endParaRPr>
          </a:p>
          <a:p>
            <a:pPr algn="ctr">
              <a:lnSpc>
                <a:spcPct val="80000"/>
              </a:lnSpc>
              <a:spcBef>
                <a:spcPct val="0"/>
              </a:spcBef>
              <a:spcAft>
                <a:spcPts val="600"/>
              </a:spcAft>
            </a:pPr>
            <a:r>
              <a:rPr lang="en-US" altLang="en-US" sz="1600" dirty="0">
                <a:solidFill>
                  <a:schemeClr val="bg1"/>
                </a:solidFill>
              </a:rPr>
              <a:t>Vision Air Consulting</a:t>
            </a:r>
          </a:p>
          <a:p>
            <a:pPr algn="ctr">
              <a:lnSpc>
                <a:spcPct val="80000"/>
              </a:lnSpc>
              <a:spcBef>
                <a:spcPct val="0"/>
              </a:spcBef>
              <a:spcAft>
                <a:spcPts val="600"/>
              </a:spcAft>
            </a:pPr>
            <a:r>
              <a:rPr lang="en-US" altLang="en-US" sz="1600" dirty="0">
                <a:solidFill>
                  <a:schemeClr val="bg1"/>
                </a:solidFill>
              </a:rPr>
              <a:t>Former Associate Director for Science/Policy</a:t>
            </a:r>
          </a:p>
          <a:p>
            <a:pPr algn="ctr">
              <a:lnSpc>
                <a:spcPct val="80000"/>
              </a:lnSpc>
              <a:spcBef>
                <a:spcPct val="0"/>
              </a:spcBef>
              <a:spcAft>
                <a:spcPts val="600"/>
              </a:spcAft>
            </a:pPr>
            <a:r>
              <a:rPr lang="en-US" altLang="en-US" sz="1600" dirty="0">
                <a:solidFill>
                  <a:schemeClr val="bg1"/>
                </a:solidFill>
              </a:rPr>
              <a:t> EPA/OAQPS</a:t>
            </a:r>
          </a:p>
        </p:txBody>
      </p:sp>
    </p:spTree>
    <p:extLst>
      <p:ext uri="{BB962C8B-B14F-4D97-AF65-F5344CB8AC3E}">
        <p14:creationId xmlns:p14="http://schemas.microsoft.com/office/powerpoint/2010/main" val="4026909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214521"/>
            <a:ext cx="7384472" cy="1061829"/>
          </a:xfrm>
          <a:prstGeom prst="rect">
            <a:avLst/>
          </a:prstGeom>
        </p:spPr>
        <p:txBody>
          <a:bodyPr wrap="square">
            <a:spAutoFit/>
          </a:bodyPr>
          <a:lstStyle/>
          <a:p>
            <a:r>
              <a:rPr lang="en-US" sz="2100" b="1" dirty="0">
                <a:solidFill>
                  <a:srgbClr val="FFFFCC"/>
                </a:solidFill>
              </a:rPr>
              <a:t>These programs have dramatically improved the environment, resulting in significant commercial and recreational benefits. They have also greatly enhanced protection of public health. </a:t>
            </a:r>
            <a:endParaRPr lang="en-US" sz="2100" dirty="0">
              <a:solidFill>
                <a:srgbClr val="FFFFCC"/>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27" y="1581150"/>
            <a:ext cx="7606145" cy="221011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6" t="8046" r="106" b="28736"/>
          <a:stretch/>
        </p:blipFill>
        <p:spPr>
          <a:xfrm>
            <a:off x="670165" y="1566819"/>
            <a:ext cx="7803667" cy="3576681"/>
          </a:xfrm>
          <a:prstGeom prst="rect">
            <a:avLst/>
          </a:prstGeom>
        </p:spPr>
      </p:pic>
      <p:sp>
        <p:nvSpPr>
          <p:cNvPr id="2" name="TextBox 1">
            <a:extLst>
              <a:ext uri="{FF2B5EF4-FFF2-40B4-BE49-F238E27FC236}">
                <a16:creationId xmlns:a16="http://schemas.microsoft.com/office/drawing/2014/main" id="{6BEE788D-906E-5149-9E20-EE4DAFCE8E33}"/>
              </a:ext>
            </a:extLst>
          </p:cNvPr>
          <p:cNvSpPr txBox="1"/>
          <p:nvPr/>
        </p:nvSpPr>
        <p:spPr>
          <a:xfrm>
            <a:off x="466531" y="8490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45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9"/>
                                        </p:tgtEl>
                                      </p:cBhvr>
                                    </p:animEffect>
                                    <p:set>
                                      <p:cBhvr>
                                        <p:cTn id="7"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4556"/>
            <a:ext cx="7467600" cy="5010788"/>
          </a:xfrm>
          <a:prstGeom prst="rect">
            <a:avLst/>
          </a:prstGeom>
        </p:spPr>
      </p:pic>
    </p:spTree>
    <p:extLst>
      <p:ext uri="{BB962C8B-B14F-4D97-AF65-F5344CB8AC3E}">
        <p14:creationId xmlns:p14="http://schemas.microsoft.com/office/powerpoint/2010/main" val="1159313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A8E505-493E-284B-AED7-619B5C4FA807}"/>
              </a:ext>
            </a:extLst>
          </p:cNvPr>
          <p:cNvGrpSpPr/>
          <p:nvPr/>
        </p:nvGrpSpPr>
        <p:grpSpPr>
          <a:xfrm>
            <a:off x="48208" y="76201"/>
            <a:ext cx="9067800" cy="5086349"/>
            <a:chOff x="0" y="-1"/>
            <a:chExt cx="9144000" cy="6781798"/>
          </a:xfrm>
        </p:grpSpPr>
        <p:pic>
          <p:nvPicPr>
            <p:cNvPr id="11" name="Picture 10">
              <a:extLst>
                <a:ext uri="{FF2B5EF4-FFF2-40B4-BE49-F238E27FC236}">
                  <a16:creationId xmlns:a16="http://schemas.microsoft.com/office/drawing/2014/main" id="{881A4DE9-3127-3647-86EB-12EC54234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781798"/>
            </a:xfrm>
            <a:prstGeom prst="rect">
              <a:avLst/>
            </a:prstGeom>
          </p:spPr>
        </p:pic>
        <p:sp>
          <p:nvSpPr>
            <p:cNvPr id="12" name="Title 3">
              <a:extLst>
                <a:ext uri="{FF2B5EF4-FFF2-40B4-BE49-F238E27FC236}">
                  <a16:creationId xmlns:a16="http://schemas.microsoft.com/office/drawing/2014/main" id="{15ADA72D-1570-534A-8F71-384E42BBD574}"/>
                </a:ext>
              </a:extLst>
            </p:cNvPr>
            <p:cNvSpPr txBox="1">
              <a:spLocks/>
            </p:cNvSpPr>
            <p:nvPr/>
          </p:nvSpPr>
          <p:spPr>
            <a:xfrm>
              <a:off x="762000" y="152400"/>
              <a:ext cx="71628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solidFill>
                    <a:srgbClr val="0050FA"/>
                  </a:solidFill>
                </a:rPr>
                <a:t>Los Angeles Smog levels</a:t>
              </a:r>
              <a:endParaRPr lang="en-US" sz="3000" b="1" dirty="0">
                <a:solidFill>
                  <a:srgbClr val="0050FA"/>
                </a:solidFill>
              </a:endParaRPr>
            </a:p>
          </p:txBody>
        </p:sp>
        <p:sp>
          <p:nvSpPr>
            <p:cNvPr id="13" name="Rectangle 12">
              <a:extLst>
                <a:ext uri="{FF2B5EF4-FFF2-40B4-BE49-F238E27FC236}">
                  <a16:creationId xmlns:a16="http://schemas.microsoft.com/office/drawing/2014/main" id="{1901D4BC-5C24-3A46-93D1-2D6E7915744E}"/>
                </a:ext>
              </a:extLst>
            </p:cNvPr>
            <p:cNvSpPr/>
            <p:nvPr/>
          </p:nvSpPr>
          <p:spPr>
            <a:xfrm>
              <a:off x="2667000" y="5715000"/>
              <a:ext cx="4572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2"/>
                  </a:solidFill>
                </a:rPr>
                <a:t>  Days above 2008 Ozone standard (0.75 ppm)*</a:t>
              </a:r>
            </a:p>
            <a:p>
              <a:pPr algn="ctr"/>
              <a:r>
                <a:rPr lang="en-US" sz="1350" dirty="0">
                  <a:solidFill>
                    <a:schemeClr val="tx2"/>
                  </a:solidFill>
                </a:rPr>
                <a:t>Maximum 8-hour ozone concentration trend</a:t>
              </a:r>
            </a:p>
          </p:txBody>
        </p:sp>
      </p:grpSp>
    </p:spTree>
    <p:extLst>
      <p:ext uri="{BB962C8B-B14F-4D97-AF65-F5344CB8AC3E}">
        <p14:creationId xmlns:p14="http://schemas.microsoft.com/office/powerpoint/2010/main" val="468680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2186D1A-87E0-B74C-838A-CD3B1714C43E}"/>
              </a:ext>
            </a:extLst>
          </p:cNvPr>
          <p:cNvPicPr>
            <a:picLocks noChangeAspect="1"/>
          </p:cNvPicPr>
          <p:nvPr/>
        </p:nvPicPr>
        <p:blipFill rotWithShape="1">
          <a:blip r:embed="rId3">
            <a:extLst>
              <a:ext uri="{28A0092B-C50C-407E-A947-70E740481C1C}">
                <a14:useLocalDpi xmlns:a14="http://schemas.microsoft.com/office/drawing/2010/main" val="0"/>
              </a:ext>
            </a:extLst>
          </a:blip>
          <a:srcRect t="23023"/>
          <a:stretch/>
        </p:blipFill>
        <p:spPr>
          <a:xfrm>
            <a:off x="152401" y="732770"/>
            <a:ext cx="8686799" cy="4353919"/>
          </a:xfrm>
          <a:prstGeom prst="rect">
            <a:avLst/>
          </a:prstGeom>
        </p:spPr>
      </p:pic>
      <p:sp>
        <p:nvSpPr>
          <p:cNvPr id="6" name="TextBox 5">
            <a:extLst>
              <a:ext uri="{FF2B5EF4-FFF2-40B4-BE49-F238E27FC236}">
                <a16:creationId xmlns:a16="http://schemas.microsoft.com/office/drawing/2014/main" id="{510870C0-76C6-FB48-A064-E62B3DC84131}"/>
              </a:ext>
            </a:extLst>
          </p:cNvPr>
          <p:cNvSpPr txBox="1"/>
          <p:nvPr/>
        </p:nvSpPr>
        <p:spPr>
          <a:xfrm>
            <a:off x="381001" y="209550"/>
            <a:ext cx="8381999" cy="523220"/>
          </a:xfrm>
          <a:prstGeom prst="rect">
            <a:avLst/>
          </a:prstGeom>
          <a:noFill/>
        </p:spPr>
        <p:txBody>
          <a:bodyPr wrap="square" rtlCol="0">
            <a:spAutoFit/>
          </a:bodyPr>
          <a:lstStyle/>
          <a:p>
            <a:r>
              <a:rPr lang="en-US" sz="2800" b="1" dirty="0">
                <a:solidFill>
                  <a:srgbClr val="FFFFCC"/>
                </a:solidFill>
              </a:rPr>
              <a:t>A Clean Air Success Story – benefits, costs, and growth</a:t>
            </a:r>
          </a:p>
        </p:txBody>
      </p:sp>
      <p:sp>
        <p:nvSpPr>
          <p:cNvPr id="8" name="TextBox 3">
            <a:extLst>
              <a:ext uri="{FF2B5EF4-FFF2-40B4-BE49-F238E27FC236}">
                <a16:creationId xmlns:a16="http://schemas.microsoft.com/office/drawing/2014/main" id="{470084F3-C1B9-E446-8BBA-F88EDB58941C}"/>
              </a:ext>
            </a:extLst>
          </p:cNvPr>
          <p:cNvSpPr txBox="1">
            <a:spLocks noChangeArrowheads="1"/>
          </p:cNvSpPr>
          <p:nvPr/>
        </p:nvSpPr>
        <p:spPr bwMode="auto">
          <a:xfrm>
            <a:off x="838200" y="1428750"/>
            <a:ext cx="2743200" cy="738188"/>
          </a:xfrm>
          <a:prstGeom prst="rect">
            <a:avLst/>
          </a:prstGeom>
          <a:solidFill>
            <a:srgbClr val="FFFFCC"/>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FF"/>
                </a:solidFill>
                <a:latin typeface="Arial" panose="020B0604020202020204" pitchFamily="34" charset="0"/>
              </a:rPr>
              <a:t>Cumulative benefits 1970-90</a:t>
            </a:r>
          </a:p>
          <a:p>
            <a:pPr eaLnBrk="1" hangingPunct="1">
              <a:spcBef>
                <a:spcPct val="0"/>
              </a:spcBef>
              <a:buFontTx/>
              <a:buNone/>
            </a:pPr>
            <a:r>
              <a:rPr lang="en-US" altLang="en-US" sz="1400" b="1" dirty="0">
                <a:solidFill>
                  <a:srgbClr val="0000FF"/>
                </a:solidFill>
                <a:latin typeface="Arial" panose="020B0604020202020204" pitchFamily="34" charset="0"/>
              </a:rPr>
              <a:t> $6 to $50 trillion</a:t>
            </a:r>
          </a:p>
          <a:p>
            <a:pPr eaLnBrk="1" hangingPunct="1">
              <a:spcBef>
                <a:spcPct val="0"/>
              </a:spcBef>
              <a:buFontTx/>
              <a:buNone/>
            </a:pPr>
            <a:r>
              <a:rPr lang="en-US" altLang="en-US" sz="1400" b="1" dirty="0">
                <a:solidFill>
                  <a:srgbClr val="0000FF"/>
                </a:solidFill>
                <a:latin typeface="Arial" panose="020B0604020202020204" pitchFamily="34" charset="0"/>
              </a:rPr>
              <a:t>Cumulative costs - $ 520 billion</a:t>
            </a:r>
          </a:p>
        </p:txBody>
      </p:sp>
      <p:sp>
        <p:nvSpPr>
          <p:cNvPr id="9" name="TextBox 3">
            <a:extLst>
              <a:ext uri="{FF2B5EF4-FFF2-40B4-BE49-F238E27FC236}">
                <a16:creationId xmlns:a16="http://schemas.microsoft.com/office/drawing/2014/main" id="{E497CD7A-F207-6445-8A98-8EACED184B13}"/>
              </a:ext>
            </a:extLst>
          </p:cNvPr>
          <p:cNvSpPr txBox="1">
            <a:spLocks noChangeArrowheads="1"/>
          </p:cNvSpPr>
          <p:nvPr/>
        </p:nvSpPr>
        <p:spPr bwMode="auto">
          <a:xfrm>
            <a:off x="838200" y="1428750"/>
            <a:ext cx="2743200" cy="738664"/>
          </a:xfrm>
          <a:prstGeom prst="rect">
            <a:avLst/>
          </a:prstGeom>
          <a:solidFill>
            <a:srgbClr val="FFFFCC"/>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FF"/>
                </a:solidFill>
                <a:latin typeface="Arial" panose="020B0604020202020204" pitchFamily="34" charset="0"/>
              </a:rPr>
              <a:t>Projected annual benefits 2020</a:t>
            </a:r>
          </a:p>
          <a:p>
            <a:pPr eaLnBrk="1" hangingPunct="1">
              <a:spcBef>
                <a:spcPct val="0"/>
              </a:spcBef>
              <a:buFontTx/>
              <a:buNone/>
            </a:pPr>
            <a:r>
              <a:rPr lang="en-US" altLang="en-US" sz="1400" b="1" dirty="0">
                <a:solidFill>
                  <a:srgbClr val="0000FF"/>
                </a:solidFill>
                <a:latin typeface="Arial" panose="020B0604020202020204" pitchFamily="34" charset="0"/>
              </a:rPr>
              <a:t>$2 trillion/</a:t>
            </a:r>
            <a:r>
              <a:rPr lang="en-US" altLang="en-US" sz="1400" b="1" dirty="0" err="1">
                <a:solidFill>
                  <a:srgbClr val="0000FF"/>
                </a:solidFill>
                <a:latin typeface="Arial" panose="020B0604020202020204" pitchFamily="34" charset="0"/>
              </a:rPr>
              <a:t>yr</a:t>
            </a:r>
            <a:endParaRPr lang="en-US" altLang="en-US" sz="1400" b="1" dirty="0">
              <a:solidFill>
                <a:srgbClr val="0000FF"/>
              </a:solidFill>
              <a:latin typeface="Arial" panose="020B0604020202020204" pitchFamily="34" charset="0"/>
            </a:endParaRPr>
          </a:p>
          <a:p>
            <a:pPr eaLnBrk="1" hangingPunct="1">
              <a:spcBef>
                <a:spcPct val="0"/>
              </a:spcBef>
              <a:buFontTx/>
              <a:buNone/>
            </a:pPr>
            <a:r>
              <a:rPr lang="en-US" altLang="en-US" sz="1400" b="1" dirty="0">
                <a:solidFill>
                  <a:srgbClr val="0000FF"/>
                </a:solidFill>
                <a:latin typeface="Arial" panose="020B0604020202020204" pitchFamily="34" charset="0"/>
              </a:rPr>
              <a:t>Annual costs - $65 billion/</a:t>
            </a:r>
            <a:r>
              <a:rPr lang="en-US" altLang="en-US" sz="1400" b="1" dirty="0" err="1">
                <a:solidFill>
                  <a:srgbClr val="0000FF"/>
                </a:solidFill>
                <a:latin typeface="Arial" panose="020B0604020202020204" pitchFamily="34" charset="0"/>
              </a:rPr>
              <a:t>yr</a:t>
            </a:r>
            <a:endParaRPr lang="en-US" altLang="en-US" sz="14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5590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3150" y="209550"/>
            <a:ext cx="4743450" cy="600164"/>
          </a:xfrm>
          <a:prstGeom prst="rect">
            <a:avLst/>
          </a:prstGeom>
          <a:noFill/>
        </p:spPr>
        <p:txBody>
          <a:bodyPr wrap="square" rtlCol="0">
            <a:spAutoFit/>
          </a:bodyPr>
          <a:lstStyle/>
          <a:p>
            <a:r>
              <a:rPr lang="en-US" sz="3300" b="1" dirty="0">
                <a:solidFill>
                  <a:srgbClr val="FFFFCC"/>
                </a:solidFill>
              </a:rPr>
              <a:t>Clean Water Act programs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 y="906141"/>
            <a:ext cx="3428074" cy="4204686"/>
          </a:xfrm>
          <a:prstGeom prst="rect">
            <a:avLst/>
          </a:prstGeom>
        </p:spPr>
      </p:pic>
      <p:sp>
        <p:nvSpPr>
          <p:cNvPr id="6" name="TextBox 5"/>
          <p:cNvSpPr txBox="1"/>
          <p:nvPr/>
        </p:nvSpPr>
        <p:spPr>
          <a:xfrm>
            <a:off x="3371849" y="2705785"/>
            <a:ext cx="666751" cy="323165"/>
          </a:xfrm>
          <a:prstGeom prst="rect">
            <a:avLst/>
          </a:prstGeom>
          <a:solidFill>
            <a:schemeClr val="bg1"/>
          </a:solidFill>
        </p:spPr>
        <p:txBody>
          <a:bodyPr wrap="square" rtlCol="0">
            <a:spAutoFit/>
          </a:bodyPr>
          <a:lstStyle/>
          <a:p>
            <a:r>
              <a:rPr lang="en-US" sz="1500" b="1" dirty="0">
                <a:solidFill>
                  <a:srgbClr val="0000CC"/>
                </a:solidFill>
              </a:rPr>
              <a:t>1966</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99" y="950141"/>
            <a:ext cx="4558997" cy="2764609"/>
          </a:xfrm>
          <a:prstGeom prst="rect">
            <a:avLst/>
          </a:prstGeom>
        </p:spPr>
      </p:pic>
      <p:sp>
        <p:nvSpPr>
          <p:cNvPr id="2" name="Rectangle 1"/>
          <p:cNvSpPr/>
          <p:nvPr/>
        </p:nvSpPr>
        <p:spPr>
          <a:xfrm>
            <a:off x="3254996" y="4786268"/>
            <a:ext cx="783604" cy="300082"/>
          </a:xfrm>
          <a:prstGeom prst="rect">
            <a:avLst/>
          </a:prstGeom>
          <a:solidFill>
            <a:schemeClr val="bg1"/>
          </a:solidFill>
        </p:spPr>
        <p:txBody>
          <a:bodyPr wrap="square">
            <a:spAutoFit/>
          </a:bodyPr>
          <a:lstStyle/>
          <a:p>
            <a:r>
              <a:rPr lang="en-US" sz="1350" b="1" dirty="0">
                <a:solidFill>
                  <a:srgbClr val="0000CC"/>
                </a:solidFill>
              </a:rPr>
              <a:t>Today</a:t>
            </a:r>
          </a:p>
        </p:txBody>
      </p:sp>
    </p:spTree>
    <p:extLst>
      <p:ext uri="{BB962C8B-B14F-4D97-AF65-F5344CB8AC3E}">
        <p14:creationId xmlns:p14="http://schemas.microsoft.com/office/powerpoint/2010/main" val="168128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34578"/>
            <a:ext cx="6172200" cy="422672"/>
          </a:xfrm>
        </p:spPr>
        <p:txBody>
          <a:bodyPr>
            <a:noAutofit/>
          </a:bodyPr>
          <a:lstStyle/>
          <a:p>
            <a:r>
              <a:rPr lang="en-US" b="1" dirty="0">
                <a:solidFill>
                  <a:srgbClr val="FFFFCC"/>
                </a:solidFill>
              </a:rPr>
              <a:t>Drinking Water</a:t>
            </a:r>
          </a:p>
        </p:txBody>
      </p:sp>
      <p:grpSp>
        <p:nvGrpSpPr>
          <p:cNvPr id="7" name="Group 6"/>
          <p:cNvGrpSpPr/>
          <p:nvPr/>
        </p:nvGrpSpPr>
        <p:grpSpPr>
          <a:xfrm>
            <a:off x="1562582" y="1200150"/>
            <a:ext cx="6057900" cy="3691171"/>
            <a:chOff x="559443" y="1600200"/>
            <a:chExt cx="8077200" cy="4921560"/>
          </a:xfrm>
        </p:grpSpPr>
        <p:grpSp>
          <p:nvGrpSpPr>
            <p:cNvPr id="5" name="Group 4"/>
            <p:cNvGrpSpPr/>
            <p:nvPr/>
          </p:nvGrpSpPr>
          <p:grpSpPr>
            <a:xfrm>
              <a:off x="559443" y="1600200"/>
              <a:ext cx="8077200" cy="4921560"/>
              <a:chOff x="745931" y="1295400"/>
              <a:chExt cx="6235065" cy="2938948"/>
            </a:xfrm>
          </p:grpSpPr>
          <p:pic>
            <p:nvPicPr>
              <p:cNvPr id="3" name="Picture 2" descr="Teachers%20Guide%20Graphics/Screen%20Shot%202017-02-21%20at%208.10.01%20AM.png"/>
              <p:cNvPicPr/>
              <p:nvPr/>
            </p:nvPicPr>
            <p:blipFill rotWithShape="1">
              <a:blip r:embed="rId3">
                <a:extLst>
                  <a:ext uri="{28A0092B-C50C-407E-A947-70E740481C1C}">
                    <a14:useLocalDpi xmlns:a14="http://schemas.microsoft.com/office/drawing/2010/main" val="0"/>
                  </a:ext>
                </a:extLst>
              </a:blip>
              <a:srcRect l="1725" t="1826" r="907" b="8949"/>
              <a:stretch/>
            </p:blipFill>
            <p:spPr bwMode="auto">
              <a:xfrm>
                <a:off x="745931" y="1295400"/>
                <a:ext cx="6235065" cy="270002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745931" y="3995420"/>
                <a:ext cx="6235064" cy="238928"/>
              </a:xfrm>
              <a:prstGeom prst="rect">
                <a:avLst/>
              </a:prstGeom>
              <a:solidFill>
                <a:schemeClr val="bg1"/>
              </a:solidFill>
            </p:spPr>
            <p:txBody>
              <a:bodyPr wrap="square">
                <a:spAutoFit/>
              </a:bodyPr>
              <a:lstStyle/>
              <a:p>
                <a:pPr algn="ctr"/>
                <a:r>
                  <a:rPr lang="en-US" sz="1350" b="1" dirty="0">
                    <a:solidFill>
                      <a:srgbClr val="0000CC"/>
                    </a:solidFill>
                    <a:latin typeface="Calibri" charset="0"/>
                    <a:ea typeface="Calibri" charset="0"/>
                    <a:cs typeface="Calibri" charset="0"/>
                  </a:rPr>
                  <a:t>Number of drinking water disease outbreaks  1971–2002.</a:t>
                </a:r>
                <a:r>
                  <a:rPr lang="en-US" sz="1350" dirty="0">
                    <a:solidFill>
                      <a:srgbClr val="0000CC"/>
                    </a:solidFill>
                    <a:latin typeface="Calibri" charset="0"/>
                    <a:ea typeface="Calibri" charset="0"/>
                    <a:cs typeface="Calibri" charset="0"/>
                  </a:rPr>
                  <a:t> </a:t>
                </a:r>
                <a:endParaRPr lang="en-US" sz="1350" dirty="0">
                  <a:solidFill>
                    <a:srgbClr val="0000CC"/>
                  </a:solidFill>
                </a:endParaRPr>
              </a:p>
            </p:txBody>
          </p:sp>
        </p:grpSp>
        <p:sp>
          <p:nvSpPr>
            <p:cNvPr id="6" name="Oval 5"/>
            <p:cNvSpPr/>
            <p:nvPr/>
          </p:nvSpPr>
          <p:spPr>
            <a:xfrm>
              <a:off x="6477000" y="2362200"/>
              <a:ext cx="16002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932950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28750" y="454884"/>
            <a:ext cx="6172200" cy="422672"/>
          </a:xfrm>
        </p:spPr>
        <p:txBody>
          <a:bodyPr>
            <a:normAutofit fontScale="90000"/>
          </a:bodyPr>
          <a:lstStyle/>
          <a:p>
            <a:r>
              <a:rPr lang="en-US" b="1" dirty="0">
                <a:solidFill>
                  <a:srgbClr val="FFFFCC"/>
                </a:solidFill>
              </a:rPr>
              <a:t>Managing Solid Waste</a:t>
            </a:r>
          </a:p>
        </p:txBody>
      </p:sp>
      <p:pic>
        <p:nvPicPr>
          <p:cNvPr id="2" name="Picture 1"/>
          <p:cNvPicPr>
            <a:picLocks noChangeAspect="1"/>
          </p:cNvPicPr>
          <p:nvPr/>
        </p:nvPicPr>
        <p:blipFill>
          <a:blip r:embed="rId3"/>
          <a:stretch>
            <a:fillRect/>
          </a:stretch>
        </p:blipFill>
        <p:spPr>
          <a:xfrm>
            <a:off x="1543050" y="1428752"/>
            <a:ext cx="4914900" cy="321772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BF89875-6868-1A4D-9049-026B94ABAD25}"/>
              </a:ext>
            </a:extLst>
          </p:cNvPr>
          <p:cNvPicPr>
            <a:picLocks noChangeAspect="1"/>
          </p:cNvPicPr>
          <p:nvPr/>
        </p:nvPicPr>
        <p:blipFill rotWithShape="1">
          <a:blip r:embed="rId4">
            <a:extLst>
              <a:ext uri="{28A0092B-C50C-407E-A947-70E740481C1C}">
                <a14:useLocalDpi xmlns:a14="http://schemas.microsoft.com/office/drawing/2010/main" val="0"/>
              </a:ext>
            </a:extLst>
          </a:blip>
          <a:srcRect l="1666" t="813" r="1666" b="813"/>
          <a:stretch/>
        </p:blipFill>
        <p:spPr>
          <a:xfrm>
            <a:off x="554527" y="133350"/>
            <a:ext cx="7913203" cy="4953000"/>
          </a:xfrm>
          <a:prstGeom prst="rect">
            <a:avLst/>
          </a:prstGeom>
        </p:spPr>
      </p:pic>
      <p:pic>
        <p:nvPicPr>
          <p:cNvPr id="5" name="Picture 4" descr="A close up of a logo&#10;&#10;Description automatically generated">
            <a:extLst>
              <a:ext uri="{FF2B5EF4-FFF2-40B4-BE49-F238E27FC236}">
                <a16:creationId xmlns:a16="http://schemas.microsoft.com/office/drawing/2014/main" id="{29A04734-4696-FC42-8636-06B484FAF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6" y="649472"/>
            <a:ext cx="9026156" cy="4513078"/>
          </a:xfrm>
          <a:prstGeom prst="rect">
            <a:avLst/>
          </a:prstGeom>
        </p:spPr>
      </p:pic>
    </p:spTree>
    <p:extLst>
      <p:ext uri="{BB962C8B-B14F-4D97-AF65-F5344CB8AC3E}">
        <p14:creationId xmlns:p14="http://schemas.microsoft.com/office/powerpoint/2010/main" val="204313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85901" y="133350"/>
            <a:ext cx="6172200" cy="465534"/>
          </a:xfrm>
        </p:spPr>
        <p:txBody>
          <a:bodyPr>
            <a:noAutofit/>
          </a:bodyPr>
          <a:lstStyle/>
          <a:p>
            <a:r>
              <a:rPr lang="en-US" b="1" dirty="0">
                <a:solidFill>
                  <a:srgbClr val="FFFFCC"/>
                </a:solidFill>
              </a:rPr>
              <a:t>Superfund</a:t>
            </a:r>
          </a:p>
        </p:txBody>
      </p:sp>
      <p:sp>
        <p:nvSpPr>
          <p:cNvPr id="6" name="Content Placeholder 5"/>
          <p:cNvSpPr>
            <a:spLocks noGrp="1"/>
          </p:cNvSpPr>
          <p:nvPr>
            <p:ph idx="1"/>
          </p:nvPr>
        </p:nvSpPr>
        <p:spPr>
          <a:xfrm>
            <a:off x="1371601" y="2729332"/>
            <a:ext cx="7162799" cy="2128421"/>
          </a:xfrm>
        </p:spPr>
        <p:txBody>
          <a:bodyPr>
            <a:normAutofit/>
          </a:bodyPr>
          <a:lstStyle/>
          <a:p>
            <a:r>
              <a:rPr lang="en-US" dirty="0"/>
              <a:t>Over 1700 sites in the Original Superfund list</a:t>
            </a:r>
          </a:p>
          <a:p>
            <a:pPr lvl="1"/>
            <a:r>
              <a:rPr lang="en-US" sz="1800" dirty="0"/>
              <a:t>Of those not deleted from the list, 1526 had eliminated unacceptable human exposures as of 2018</a:t>
            </a:r>
          </a:p>
          <a:p>
            <a:pPr lvl="1"/>
            <a:r>
              <a:rPr lang="en-US" sz="1800" dirty="0"/>
              <a:t>163 have insufficient data</a:t>
            </a:r>
          </a:p>
          <a:p>
            <a:pPr lvl="1"/>
            <a:r>
              <a:rPr lang="en-US" sz="1800" dirty="0"/>
              <a:t>123 are not yet under control to acceptable risk levels</a:t>
            </a:r>
          </a:p>
          <a:p>
            <a:pPr lvl="1"/>
            <a:r>
              <a:rPr lang="en-US" sz="1800" dirty="0"/>
              <a:t>A total of 529 sites have been returned to productive use</a:t>
            </a:r>
          </a:p>
          <a:p>
            <a:pPr lvl="1"/>
            <a:endParaRPr lang="en-US" dirty="0"/>
          </a:p>
        </p:txBody>
      </p:sp>
      <p:pic>
        <p:nvPicPr>
          <p:cNvPr id="2" name="Picture 1"/>
          <p:cNvPicPr>
            <a:picLocks noChangeAspect="1"/>
          </p:cNvPicPr>
          <p:nvPr/>
        </p:nvPicPr>
        <p:blipFill rotWithShape="1">
          <a:blip r:embed="rId3"/>
          <a:srcRect l="1538" t="2052" r="20000" b="34359"/>
          <a:stretch/>
        </p:blipFill>
        <p:spPr>
          <a:xfrm>
            <a:off x="4515586" y="777382"/>
            <a:ext cx="3256814" cy="1979632"/>
          </a:xfrm>
          <a:prstGeom prst="rect">
            <a:avLst/>
          </a:prstGeom>
        </p:spPr>
      </p:pic>
      <p:grpSp>
        <p:nvGrpSpPr>
          <p:cNvPr id="7" name="Group 6"/>
          <p:cNvGrpSpPr/>
          <p:nvPr/>
        </p:nvGrpSpPr>
        <p:grpSpPr>
          <a:xfrm>
            <a:off x="533400" y="2266950"/>
            <a:ext cx="4171950" cy="2888676"/>
            <a:chOff x="1" y="3257273"/>
            <a:chExt cx="4953000" cy="3353134"/>
          </a:xfrm>
        </p:grpSpPr>
        <p:pic>
          <p:nvPicPr>
            <p:cNvPr id="4" name="Picture 3"/>
            <p:cNvPicPr>
              <a:picLocks noChangeAspect="1"/>
            </p:cNvPicPr>
            <p:nvPr/>
          </p:nvPicPr>
          <p:blipFill>
            <a:blip r:embed="rId4"/>
            <a:stretch>
              <a:fillRect/>
            </a:stretch>
          </p:blipFill>
          <p:spPr>
            <a:xfrm>
              <a:off x="1" y="3257273"/>
              <a:ext cx="4953000" cy="3238500"/>
            </a:xfrm>
            <a:prstGeom prst="rect">
              <a:avLst/>
            </a:prstGeom>
          </p:spPr>
        </p:pic>
        <p:sp>
          <p:nvSpPr>
            <p:cNvPr id="5" name="Rectangle 4"/>
            <p:cNvSpPr/>
            <p:nvPr/>
          </p:nvSpPr>
          <p:spPr>
            <a:xfrm>
              <a:off x="1" y="6210298"/>
              <a:ext cx="4953000" cy="400109"/>
            </a:xfrm>
            <a:prstGeom prst="rect">
              <a:avLst/>
            </a:prstGeom>
            <a:solidFill>
              <a:schemeClr val="bg1"/>
            </a:solidFill>
          </p:spPr>
          <p:txBody>
            <a:bodyPr wrap="square">
              <a:spAutoFit/>
            </a:bodyPr>
            <a:lstStyle/>
            <a:p>
              <a:pPr algn="ctr"/>
              <a:r>
                <a:rPr lang="en-US" sz="1350" b="1" dirty="0">
                  <a:solidFill>
                    <a:srgbClr val="0000CC"/>
                  </a:solidFill>
                  <a:latin typeface="Calibri" charset="0"/>
                  <a:ea typeface="Calibri" charset="0"/>
                  <a:cs typeface="Calibri" charset="0"/>
                </a:rPr>
                <a:t>“Valley of the Drums” near Louisville, 1981.</a:t>
              </a:r>
              <a:r>
                <a:rPr lang="en-US" sz="1350" dirty="0">
                  <a:solidFill>
                    <a:srgbClr val="0000CC"/>
                  </a:solidFill>
                  <a:latin typeface="Calibri" charset="0"/>
                  <a:ea typeface="Calibri" charset="0"/>
                  <a:cs typeface="Calibri" charset="0"/>
                </a:rPr>
                <a:t> </a:t>
              </a:r>
              <a:endParaRPr lang="en-US" sz="1350" dirty="0">
                <a:solidFill>
                  <a:srgbClr val="0000CC"/>
                </a:solidFill>
              </a:endParaRPr>
            </a:p>
          </p:txBody>
        </p:sp>
      </p:grpSp>
      <p:pic>
        <p:nvPicPr>
          <p:cNvPr id="8" name="Picture 7"/>
          <p:cNvPicPr>
            <a:picLocks noChangeAspect="1"/>
          </p:cNvPicPr>
          <p:nvPr/>
        </p:nvPicPr>
        <p:blipFill>
          <a:blip r:embed="rId5"/>
          <a:stretch>
            <a:fillRect/>
          </a:stretch>
        </p:blipFill>
        <p:spPr>
          <a:xfrm>
            <a:off x="1504562" y="777382"/>
            <a:ext cx="2506115" cy="1860368"/>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4382C85A-232B-C64E-995D-44485BA02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50" y="777382"/>
            <a:ext cx="8394700" cy="4381500"/>
          </a:xfrm>
          <a:prstGeom prst="rect">
            <a:avLst/>
          </a:prstGeom>
        </p:spPr>
      </p:pic>
    </p:spTree>
    <p:extLst>
      <p:ext uri="{BB962C8B-B14F-4D97-AF65-F5344CB8AC3E}">
        <p14:creationId xmlns:p14="http://schemas.microsoft.com/office/powerpoint/2010/main" val="205693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dissolve">
                                      <p:cBhvr>
                                        <p:cTn id="25" dur="500"/>
                                        <p:tgtEl>
                                          <p:spTgt spid="6">
                                            <p:txEl>
                                              <p:pRg st="1" end="1"/>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dissolve">
                                      <p:cBhvr>
                                        <p:cTn id="28" dur="500"/>
                                        <p:tgtEl>
                                          <p:spTgt spid="6">
                                            <p:txEl>
                                              <p:pRg st="2" end="2"/>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dissolve">
                                      <p:cBhvr>
                                        <p:cTn id="31" dur="500"/>
                                        <p:tgtEl>
                                          <p:spTgt spid="6">
                                            <p:txEl>
                                              <p:pRg st="3" end="3"/>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dissolve">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1"/>
            <a:ext cx="6172200" cy="765572"/>
          </a:xfrm>
        </p:spPr>
        <p:txBody>
          <a:bodyPr/>
          <a:lstStyle/>
          <a:p>
            <a:r>
              <a:rPr lang="en-US" b="1" dirty="0"/>
              <a:t>Pesticides</a:t>
            </a:r>
          </a:p>
        </p:txBody>
      </p:sp>
      <p:pic>
        <p:nvPicPr>
          <p:cNvPr id="4" name="Picture 3"/>
          <p:cNvPicPr>
            <a:picLocks noChangeAspect="1"/>
          </p:cNvPicPr>
          <p:nvPr/>
        </p:nvPicPr>
        <p:blipFill>
          <a:blip r:embed="rId3"/>
          <a:stretch>
            <a:fillRect/>
          </a:stretch>
        </p:blipFill>
        <p:spPr>
          <a:xfrm>
            <a:off x="1483732" y="1122510"/>
            <a:ext cx="5717171" cy="3792390"/>
          </a:xfrm>
          <a:prstGeom prst="rect">
            <a:avLst/>
          </a:prstGeom>
        </p:spPr>
      </p:pic>
      <p:pic>
        <p:nvPicPr>
          <p:cNvPr id="5" name="Picture 4"/>
          <p:cNvPicPr>
            <a:picLocks noChangeAspect="1"/>
          </p:cNvPicPr>
          <p:nvPr/>
        </p:nvPicPr>
        <p:blipFill>
          <a:blip r:embed="rId4"/>
          <a:stretch>
            <a:fillRect/>
          </a:stretch>
        </p:blipFill>
        <p:spPr>
          <a:xfrm>
            <a:off x="5238622" y="1144656"/>
            <a:ext cx="1962281" cy="1441384"/>
          </a:xfrm>
          <a:prstGeom prst="rect">
            <a:avLst/>
          </a:prstGeom>
        </p:spPr>
      </p:pic>
      <p:grpSp>
        <p:nvGrpSpPr>
          <p:cNvPr id="9" name="Group 8"/>
          <p:cNvGrpSpPr/>
          <p:nvPr/>
        </p:nvGrpSpPr>
        <p:grpSpPr>
          <a:xfrm>
            <a:off x="1143003" y="1078503"/>
            <a:ext cx="6858001" cy="4088080"/>
            <a:chOff x="5786" y="1362062"/>
            <a:chExt cx="9144001" cy="5450775"/>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7" y="1362062"/>
              <a:ext cx="9144000" cy="4954098"/>
            </a:xfrm>
            <a:prstGeom prst="rect">
              <a:avLst/>
            </a:prstGeom>
          </p:spPr>
        </p:pic>
        <p:sp>
          <p:nvSpPr>
            <p:cNvPr id="8" name="Rectangle 7"/>
            <p:cNvSpPr/>
            <p:nvPr/>
          </p:nvSpPr>
          <p:spPr>
            <a:xfrm>
              <a:off x="5786" y="6320394"/>
              <a:ext cx="9138213" cy="492443"/>
            </a:xfrm>
            <a:prstGeom prst="rect">
              <a:avLst/>
            </a:prstGeom>
            <a:solidFill>
              <a:schemeClr val="bg1"/>
            </a:solidFill>
          </p:spPr>
          <p:txBody>
            <a:bodyPr wrap="square">
              <a:spAutoFit/>
            </a:bodyPr>
            <a:lstStyle/>
            <a:p>
              <a:pPr algn="ctr"/>
              <a:r>
                <a:rPr lang="en-US" b="1" dirty="0">
                  <a:solidFill>
                    <a:srgbClr val="0000CC"/>
                  </a:solidFill>
                  <a:latin typeface="Calibri" charset="0"/>
                  <a:ea typeface="Calibri" charset="0"/>
                  <a:cs typeface="Calibri" charset="0"/>
                </a:rPr>
                <a:t>Ad in Time Magazine, 1947.</a:t>
              </a:r>
              <a:r>
                <a:rPr lang="en-US" dirty="0">
                  <a:solidFill>
                    <a:srgbClr val="0000CC"/>
                  </a:solidFill>
                  <a:latin typeface="Calibri" charset="0"/>
                  <a:ea typeface="Calibri" charset="0"/>
                  <a:cs typeface="Calibri" charset="0"/>
                </a:rPr>
                <a:t> </a:t>
              </a:r>
              <a:endParaRPr lang="en-US" dirty="0">
                <a:solidFill>
                  <a:srgbClr val="0000CC"/>
                </a:solidFill>
              </a:endParaRPr>
            </a:p>
          </p:txBody>
        </p:sp>
      </p:grpSp>
    </p:spTree>
    <p:extLst>
      <p:ext uri="{BB962C8B-B14F-4D97-AF65-F5344CB8AC3E}">
        <p14:creationId xmlns:p14="http://schemas.microsoft.com/office/powerpoint/2010/main" val="10962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Toxic Substances</a:t>
            </a:r>
          </a:p>
        </p:txBody>
      </p:sp>
      <p:sp>
        <p:nvSpPr>
          <p:cNvPr id="3" name="Content Placeholder 2"/>
          <p:cNvSpPr>
            <a:spLocks noGrp="1"/>
          </p:cNvSpPr>
          <p:nvPr>
            <p:ph idx="1"/>
          </p:nvPr>
        </p:nvSpPr>
        <p:spPr>
          <a:xfrm>
            <a:off x="4972050" y="1257300"/>
            <a:ext cx="2857500" cy="3714750"/>
          </a:xfrm>
        </p:spPr>
        <p:txBody>
          <a:bodyPr/>
          <a:lstStyle/>
          <a:p>
            <a:r>
              <a:rPr lang="en-US" dirty="0"/>
              <a:t>Key Examples</a:t>
            </a:r>
          </a:p>
          <a:p>
            <a:pPr lvl="1"/>
            <a:r>
              <a:rPr lang="en-US" dirty="0"/>
              <a:t>PCBs</a:t>
            </a:r>
          </a:p>
          <a:p>
            <a:pPr lvl="1"/>
            <a:r>
              <a:rPr lang="en-US" dirty="0"/>
              <a:t>CFCs</a:t>
            </a:r>
          </a:p>
          <a:p>
            <a:pPr lvl="1"/>
            <a:r>
              <a:rPr lang="en-US" dirty="0"/>
              <a:t>Asbestos</a:t>
            </a:r>
          </a:p>
          <a:p>
            <a:pPr lvl="1"/>
            <a:r>
              <a:rPr lang="en-US" dirty="0"/>
              <a:t>Lead</a:t>
            </a:r>
          </a:p>
          <a:p>
            <a:pPr lvl="1"/>
            <a:r>
              <a:rPr lang="en-US" dirty="0"/>
              <a:t>Mercury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1063232"/>
            <a:ext cx="3096980" cy="4080271"/>
          </a:xfrm>
          <a:prstGeom prst="rect">
            <a:avLst/>
          </a:prstGeom>
        </p:spPr>
      </p:pic>
      <p:pic>
        <p:nvPicPr>
          <p:cNvPr id="6" name="Picture 5" descr="Boup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0107" y="1200526"/>
            <a:ext cx="3327525" cy="254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1140107" y="1200526"/>
            <a:ext cx="6858000" cy="3119985"/>
            <a:chOff x="0" y="1600700"/>
            <a:chExt cx="9144000" cy="415998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00700"/>
              <a:ext cx="9144000" cy="4159980"/>
            </a:xfrm>
            <a:prstGeom prst="rect">
              <a:avLst/>
            </a:prstGeom>
          </p:spPr>
        </p:pic>
        <p:sp>
          <p:nvSpPr>
            <p:cNvPr id="7" name="TextBox 6"/>
            <p:cNvSpPr txBox="1"/>
            <p:nvPr/>
          </p:nvSpPr>
          <p:spPr>
            <a:xfrm>
              <a:off x="2667000" y="1894581"/>
              <a:ext cx="5334000" cy="615553"/>
            </a:xfrm>
            <a:prstGeom prst="rect">
              <a:avLst/>
            </a:prstGeom>
            <a:noFill/>
          </p:spPr>
          <p:txBody>
            <a:bodyPr wrap="square" rtlCol="0">
              <a:spAutoFit/>
            </a:bodyPr>
            <a:lstStyle/>
            <a:p>
              <a:r>
                <a:rPr lang="en-US" sz="2400" b="1" dirty="0">
                  <a:solidFill>
                    <a:srgbClr val="0000FF"/>
                  </a:solidFill>
                  <a:latin typeface="+mj-lt"/>
                </a:rPr>
                <a:t>Toxics Release Inventory (TRI)</a:t>
              </a:r>
            </a:p>
          </p:txBody>
        </p:sp>
      </p:grpSp>
    </p:spTree>
    <p:extLst>
      <p:ext uri="{BB962C8B-B14F-4D97-AF65-F5344CB8AC3E}">
        <p14:creationId xmlns:p14="http://schemas.microsoft.com/office/powerpoint/2010/main" val="6324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1430"/>
            <a:ext cx="6172200" cy="857250"/>
          </a:xfrm>
        </p:spPr>
        <p:txBody>
          <a:bodyPr>
            <a:normAutofit/>
          </a:bodyPr>
          <a:lstStyle/>
          <a:p>
            <a:r>
              <a:rPr lang="en-US" dirty="0"/>
              <a:t>A personal History</a:t>
            </a:r>
          </a:p>
        </p:txBody>
      </p:sp>
      <p:grpSp>
        <p:nvGrpSpPr>
          <p:cNvPr id="3" name="Group 2"/>
          <p:cNvGrpSpPr/>
          <p:nvPr/>
        </p:nvGrpSpPr>
        <p:grpSpPr>
          <a:xfrm>
            <a:off x="533400" y="914400"/>
            <a:ext cx="2876550" cy="1657350"/>
            <a:chOff x="228600" y="1219200"/>
            <a:chExt cx="3505200" cy="1930400"/>
          </a:xfrm>
        </p:grpSpPr>
        <p:pic>
          <p:nvPicPr>
            <p:cNvPr id="29699" name="Picture 3"/>
            <p:cNvPicPr>
              <a:picLocks noChangeAspect="1" noChangeArrowheads="1"/>
            </p:cNvPicPr>
            <p:nvPr/>
          </p:nvPicPr>
          <p:blipFill>
            <a:blip r:embed="rId3"/>
            <a:srcRect/>
            <a:stretch>
              <a:fillRect/>
            </a:stretch>
          </p:blipFill>
          <p:spPr bwMode="auto">
            <a:xfrm>
              <a:off x="228600" y="1219200"/>
              <a:ext cx="3309258" cy="1930400"/>
            </a:xfrm>
            <a:prstGeom prst="rect">
              <a:avLst/>
            </a:prstGeom>
            <a:noFill/>
            <a:ln w="9525">
              <a:noFill/>
              <a:miter lim="800000"/>
              <a:headEnd/>
              <a:tailEnd/>
            </a:ln>
            <a:effectLst/>
          </p:spPr>
        </p:pic>
        <p:sp>
          <p:nvSpPr>
            <p:cNvPr id="7" name="TextBox 6"/>
            <p:cNvSpPr txBox="1"/>
            <p:nvPr/>
          </p:nvSpPr>
          <p:spPr>
            <a:xfrm>
              <a:off x="228600" y="1219200"/>
              <a:ext cx="3505200" cy="400109"/>
            </a:xfrm>
            <a:prstGeom prst="rect">
              <a:avLst/>
            </a:prstGeom>
            <a:noFill/>
          </p:spPr>
          <p:txBody>
            <a:bodyPr wrap="square" rtlCol="0">
              <a:spAutoFit/>
            </a:bodyPr>
            <a:lstStyle/>
            <a:p>
              <a:r>
                <a:rPr lang="en-US" sz="1350" b="1" dirty="0">
                  <a:solidFill>
                    <a:srgbClr val="0000FF"/>
                  </a:solidFill>
                </a:rPr>
                <a:t>Southwestern H.S. 1969</a:t>
              </a:r>
            </a:p>
          </p:txBody>
        </p:sp>
      </p:grpSp>
      <p:grpSp>
        <p:nvGrpSpPr>
          <p:cNvPr id="5" name="Group 4"/>
          <p:cNvGrpSpPr/>
          <p:nvPr/>
        </p:nvGrpSpPr>
        <p:grpSpPr>
          <a:xfrm>
            <a:off x="323850" y="2811671"/>
            <a:ext cx="4171950" cy="2198479"/>
            <a:chOff x="228600" y="3657600"/>
            <a:chExt cx="5486400" cy="2931305"/>
          </a:xfrm>
        </p:grpSpPr>
        <p:pic>
          <p:nvPicPr>
            <p:cNvPr id="29700" name="Picture 4"/>
            <p:cNvPicPr>
              <a:picLocks noChangeAspect="1" noChangeArrowheads="1"/>
            </p:cNvPicPr>
            <p:nvPr/>
          </p:nvPicPr>
          <p:blipFill>
            <a:blip r:embed="rId4"/>
            <a:srcRect/>
            <a:stretch>
              <a:fillRect/>
            </a:stretch>
          </p:blipFill>
          <p:spPr bwMode="auto">
            <a:xfrm>
              <a:off x="228600" y="3657600"/>
              <a:ext cx="5486400" cy="2931305"/>
            </a:xfrm>
            <a:prstGeom prst="rect">
              <a:avLst/>
            </a:prstGeom>
            <a:noFill/>
            <a:ln w="9525">
              <a:noFill/>
              <a:miter lim="800000"/>
              <a:headEnd/>
              <a:tailEnd/>
            </a:ln>
            <a:effectLst/>
          </p:spPr>
        </p:pic>
        <p:sp>
          <p:nvSpPr>
            <p:cNvPr id="8" name="Oval 7"/>
            <p:cNvSpPr/>
            <p:nvPr/>
          </p:nvSpPr>
          <p:spPr>
            <a:xfrm>
              <a:off x="1676400" y="47244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 name="Group 3"/>
          <p:cNvGrpSpPr/>
          <p:nvPr/>
        </p:nvGrpSpPr>
        <p:grpSpPr>
          <a:xfrm>
            <a:off x="5123654" y="2628900"/>
            <a:ext cx="3486946" cy="2471782"/>
            <a:chOff x="4265951" y="3272692"/>
            <a:chExt cx="4725461" cy="3380214"/>
          </a:xfrm>
        </p:grpSpPr>
        <p:pic>
          <p:nvPicPr>
            <p:cNvPr id="11" name="Picture 3" descr="PM2.5promulgati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5951" y="3272692"/>
              <a:ext cx="472546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564489" y="6242538"/>
              <a:ext cx="4193498" cy="410368"/>
            </a:xfrm>
            <a:prstGeom prst="rect">
              <a:avLst/>
            </a:prstGeom>
            <a:noFill/>
          </p:spPr>
          <p:txBody>
            <a:bodyPr wrap="square" rtlCol="0">
              <a:spAutoFit/>
            </a:bodyPr>
            <a:lstStyle/>
            <a:p>
              <a:r>
                <a:rPr lang="en-US" sz="1350" b="1" dirty="0">
                  <a:solidFill>
                    <a:srgbClr val="FFFFCC"/>
                  </a:solidFill>
                </a:rPr>
                <a:t>1997 Carol Browner signs first PM</a:t>
              </a:r>
              <a:r>
                <a:rPr lang="en-US" sz="1350" b="1" baseline="-25000" dirty="0">
                  <a:solidFill>
                    <a:srgbClr val="FFFFCC"/>
                  </a:solidFill>
                </a:rPr>
                <a:t>2.5</a:t>
              </a:r>
              <a:r>
                <a:rPr lang="en-US" sz="1350" b="1" dirty="0">
                  <a:solidFill>
                    <a:srgbClr val="FFFFCC"/>
                  </a:solidFill>
                </a:rPr>
                <a:t> rule</a:t>
              </a:r>
            </a:p>
          </p:txBody>
        </p:sp>
      </p:grpSp>
      <p:pic>
        <p:nvPicPr>
          <p:cNvPr id="29698" name="Picture 2"/>
          <p:cNvPicPr>
            <a:picLocks noGrp="1" noChangeAspect="1" noChangeArrowheads="1"/>
          </p:cNvPicPr>
          <p:nvPr>
            <p:ph idx="1"/>
          </p:nvPr>
        </p:nvPicPr>
        <p:blipFill>
          <a:blip r:embed="rId6"/>
          <a:srcRect/>
          <a:stretch>
            <a:fillRect/>
          </a:stretch>
        </p:blipFill>
        <p:spPr bwMode="auto">
          <a:xfrm>
            <a:off x="5393979" y="911392"/>
            <a:ext cx="2454621" cy="1412631"/>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9746A5FD-DCC0-764E-9375-2354C2EF2DFE}"/>
              </a:ext>
            </a:extLst>
          </p:cNvPr>
          <p:cNvSpPr txBox="1"/>
          <p:nvPr/>
        </p:nvSpPr>
        <p:spPr>
          <a:xfrm>
            <a:off x="5410200" y="1962150"/>
            <a:ext cx="2209800" cy="300082"/>
          </a:xfrm>
          <a:prstGeom prst="rect">
            <a:avLst/>
          </a:prstGeom>
          <a:noFill/>
        </p:spPr>
        <p:txBody>
          <a:bodyPr wrap="square" rtlCol="0">
            <a:spAutoFit/>
          </a:bodyPr>
          <a:lstStyle/>
          <a:p>
            <a:r>
              <a:rPr lang="en-US" sz="1350" b="1" dirty="0">
                <a:solidFill>
                  <a:schemeClr val="bg1"/>
                </a:solidFill>
              </a:rPr>
              <a:t>1</a:t>
            </a:r>
            <a:r>
              <a:rPr lang="en-US" sz="1350" b="1" baseline="30000" dirty="0">
                <a:solidFill>
                  <a:schemeClr val="bg1"/>
                </a:solidFill>
              </a:rPr>
              <a:t>st</a:t>
            </a:r>
            <a:r>
              <a:rPr lang="en-US" sz="1350" b="1" dirty="0">
                <a:solidFill>
                  <a:schemeClr val="bg1"/>
                </a:solidFill>
              </a:rPr>
              <a:t> Earth Day 1970 , Detroit</a:t>
            </a:r>
          </a:p>
        </p:txBody>
      </p:sp>
    </p:spTree>
    <p:extLst>
      <p:ext uri="{BB962C8B-B14F-4D97-AF65-F5344CB8AC3E}">
        <p14:creationId xmlns:p14="http://schemas.microsoft.com/office/powerpoint/2010/main" val="378541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dissolve">
                                      <p:cBhvr>
                                        <p:cTn id="12" dur="500"/>
                                        <p:tgtEl>
                                          <p:spTgt spid="2969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C12E-050E-5544-B7D3-BB6C5471080F}"/>
              </a:ext>
            </a:extLst>
          </p:cNvPr>
          <p:cNvSpPr>
            <a:spLocks noGrp="1"/>
          </p:cNvSpPr>
          <p:nvPr>
            <p:ph type="title"/>
          </p:nvPr>
        </p:nvSpPr>
        <p:spPr/>
        <p:txBody>
          <a:bodyPr>
            <a:normAutofit fontScale="90000"/>
          </a:bodyPr>
          <a:lstStyle/>
          <a:p>
            <a:r>
              <a:rPr lang="en-US" dirty="0">
                <a:solidFill>
                  <a:srgbClr val="FFFFCC"/>
                </a:solidFill>
              </a:rPr>
              <a:t>1987 Global Agreement to restore Stratospheric Ozone UV Protection</a:t>
            </a:r>
          </a:p>
        </p:txBody>
      </p:sp>
      <p:pic>
        <p:nvPicPr>
          <p:cNvPr id="4" name="Picture 3" descr="A picture containing light&#10;&#10;Description automatically generated">
            <a:extLst>
              <a:ext uri="{FF2B5EF4-FFF2-40B4-BE49-F238E27FC236}">
                <a16:creationId xmlns:a16="http://schemas.microsoft.com/office/drawing/2014/main" id="{6211657E-0E7A-AD48-9EC0-AD27A8435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82423"/>
            <a:ext cx="6858000" cy="3846041"/>
          </a:xfrm>
          <a:prstGeom prst="rect">
            <a:avLst/>
          </a:prstGeom>
        </p:spPr>
      </p:pic>
    </p:spTree>
    <p:extLst>
      <p:ext uri="{BB962C8B-B14F-4D97-AF65-F5344CB8AC3E}">
        <p14:creationId xmlns:p14="http://schemas.microsoft.com/office/powerpoint/2010/main" val="1553300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9619" y="1200150"/>
            <a:ext cx="6629400" cy="1200329"/>
          </a:xfrm>
          <a:prstGeom prst="rect">
            <a:avLst/>
          </a:prstGeom>
        </p:spPr>
        <p:txBody>
          <a:bodyPr wrap="square">
            <a:spAutoFit/>
          </a:bodyPr>
          <a:lstStyle/>
          <a:p>
            <a:r>
              <a:rPr lang="en-US" dirty="0">
                <a:solidFill>
                  <a:srgbClr val="FFFFCC"/>
                </a:solidFill>
              </a:rPr>
              <a:t>Continued improvement in air, water, land, waste and toxic chemicals to maintain the benefits achieved so far, and ensure they are distributed  fairly to all Americans</a:t>
            </a:r>
          </a:p>
          <a:p>
            <a:endParaRPr lang="en-US" dirty="0">
              <a:solidFill>
                <a:srgbClr val="FFFFCC"/>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6515101" y="4057651"/>
            <a:ext cx="1328631" cy="981075"/>
          </a:xfrm>
          <a:prstGeom prst="rect">
            <a:avLst/>
          </a:prstGeom>
        </p:spPr>
      </p:pic>
      <p:sp>
        <p:nvSpPr>
          <p:cNvPr id="2" name="TextBox 1">
            <a:extLst>
              <a:ext uri="{FF2B5EF4-FFF2-40B4-BE49-F238E27FC236}">
                <a16:creationId xmlns:a16="http://schemas.microsoft.com/office/drawing/2014/main" id="{25FA6506-8FC5-E14F-AB8B-C83CDBEFD823}"/>
              </a:ext>
            </a:extLst>
          </p:cNvPr>
          <p:cNvSpPr txBox="1"/>
          <p:nvPr/>
        </p:nvSpPr>
        <p:spPr>
          <a:xfrm>
            <a:off x="1485900" y="400051"/>
            <a:ext cx="6229350" cy="484748"/>
          </a:xfrm>
          <a:prstGeom prst="rect">
            <a:avLst/>
          </a:prstGeom>
          <a:noFill/>
        </p:spPr>
        <p:txBody>
          <a:bodyPr wrap="square" rtlCol="0">
            <a:spAutoFit/>
          </a:bodyPr>
          <a:lstStyle/>
          <a:p>
            <a:r>
              <a:rPr lang="en-US" sz="2550" b="1" dirty="0">
                <a:solidFill>
                  <a:srgbClr val="FFFFCC"/>
                </a:solidFill>
              </a:rPr>
              <a:t>Despite progress, major  challenges remain</a:t>
            </a:r>
          </a:p>
        </p:txBody>
      </p:sp>
      <p:sp>
        <p:nvSpPr>
          <p:cNvPr id="8" name="Rectangle 7">
            <a:extLst>
              <a:ext uri="{FF2B5EF4-FFF2-40B4-BE49-F238E27FC236}">
                <a16:creationId xmlns:a16="http://schemas.microsoft.com/office/drawing/2014/main" id="{FAA914F4-B250-5843-B162-865C6E87D348}"/>
              </a:ext>
            </a:extLst>
          </p:cNvPr>
          <p:cNvSpPr/>
          <p:nvPr/>
        </p:nvSpPr>
        <p:spPr>
          <a:xfrm>
            <a:off x="1371600" y="2225505"/>
            <a:ext cx="6515100" cy="923330"/>
          </a:xfrm>
          <a:prstGeom prst="rect">
            <a:avLst/>
          </a:prstGeom>
        </p:spPr>
        <p:txBody>
          <a:bodyPr wrap="square">
            <a:spAutoFit/>
          </a:bodyPr>
          <a:lstStyle/>
          <a:p>
            <a:r>
              <a:rPr lang="en-US" dirty="0">
                <a:solidFill>
                  <a:srgbClr val="FFFFCC"/>
                </a:solidFill>
              </a:rPr>
              <a:t>At the same time action is needed to address unprecedented global concerns, most </a:t>
            </a:r>
            <a:r>
              <a:rPr lang="en-US" b="1" dirty="0">
                <a:solidFill>
                  <a:srgbClr val="FFFFCC"/>
                </a:solidFill>
              </a:rPr>
              <a:t>notably climate change, biodiversity, and sustainability</a:t>
            </a:r>
            <a:endParaRPr lang="en-US" b="1" dirty="0"/>
          </a:p>
        </p:txBody>
      </p:sp>
      <p:pic>
        <p:nvPicPr>
          <p:cNvPr id="11" name="Picture 10" descr="A screenshot of a social media post&#10;&#10;Description automatically generated">
            <a:extLst>
              <a:ext uri="{FF2B5EF4-FFF2-40B4-BE49-F238E27FC236}">
                <a16:creationId xmlns:a16="http://schemas.microsoft.com/office/drawing/2014/main" id="{A1D13D1D-7BD6-B34F-B898-E253F815A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894"/>
            <a:ext cx="6858000" cy="5141712"/>
          </a:xfrm>
          <a:prstGeom prst="rect">
            <a:avLst/>
          </a:prstGeom>
        </p:spPr>
      </p:pic>
    </p:spTree>
    <p:extLst>
      <p:ext uri="{BB962C8B-B14F-4D97-AF65-F5344CB8AC3E}">
        <p14:creationId xmlns:p14="http://schemas.microsoft.com/office/powerpoint/2010/main" val="8257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6144EF3-33A7-A942-8308-99BDB1A4CE74}"/>
              </a:ext>
            </a:extLst>
          </p:cNvPr>
          <p:cNvSpPr/>
          <p:nvPr/>
        </p:nvSpPr>
        <p:spPr>
          <a:xfrm>
            <a:off x="1371600" y="1771653"/>
            <a:ext cx="6286500" cy="923330"/>
          </a:xfrm>
          <a:prstGeom prst="rect">
            <a:avLst/>
          </a:prstGeom>
        </p:spPr>
        <p:txBody>
          <a:bodyPr wrap="square">
            <a:spAutoFit/>
          </a:bodyPr>
          <a:lstStyle/>
          <a:p>
            <a:r>
              <a:rPr lang="en-US" dirty="0">
                <a:solidFill>
                  <a:srgbClr val="FFFFCC"/>
                </a:solidFill>
              </a:rPr>
              <a:t>Climate change contributes to these other global issues and poses direct and indirect threats human health, where and how people can live and work, and more.</a:t>
            </a:r>
          </a:p>
        </p:txBody>
      </p:sp>
      <p:grpSp>
        <p:nvGrpSpPr>
          <p:cNvPr id="17" name="Group 16">
            <a:extLst>
              <a:ext uri="{FF2B5EF4-FFF2-40B4-BE49-F238E27FC236}">
                <a16:creationId xmlns:a16="http://schemas.microsoft.com/office/drawing/2014/main" id="{7B06F8A5-9677-A44A-AC64-F01FA2D4BDAD}"/>
              </a:ext>
            </a:extLst>
          </p:cNvPr>
          <p:cNvGrpSpPr/>
          <p:nvPr/>
        </p:nvGrpSpPr>
        <p:grpSpPr>
          <a:xfrm>
            <a:off x="1453415" y="685800"/>
            <a:ext cx="6261838" cy="4171950"/>
            <a:chOff x="775833" y="1066800"/>
            <a:chExt cx="8349117" cy="5562600"/>
          </a:xfrm>
        </p:grpSpPr>
        <p:pic>
          <p:nvPicPr>
            <p:cNvPr id="14" name="Picture 13" descr="A turtle swimming under water&#10;&#10;Description automatically generated">
              <a:extLst>
                <a:ext uri="{FF2B5EF4-FFF2-40B4-BE49-F238E27FC236}">
                  <a16:creationId xmlns:a16="http://schemas.microsoft.com/office/drawing/2014/main" id="{F10CBEDE-8799-084F-9678-CF11581BE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33" y="1066800"/>
              <a:ext cx="8349117" cy="5562600"/>
            </a:xfrm>
            <a:prstGeom prst="rect">
              <a:avLst/>
            </a:prstGeom>
          </p:spPr>
        </p:pic>
        <p:sp>
          <p:nvSpPr>
            <p:cNvPr id="15" name="TextBox 14">
              <a:extLst>
                <a:ext uri="{FF2B5EF4-FFF2-40B4-BE49-F238E27FC236}">
                  <a16:creationId xmlns:a16="http://schemas.microsoft.com/office/drawing/2014/main" id="{9FA5C5FA-66E9-1E41-8F31-4A113CB55081}"/>
                </a:ext>
              </a:extLst>
            </p:cNvPr>
            <p:cNvSpPr txBox="1"/>
            <p:nvPr/>
          </p:nvSpPr>
          <p:spPr>
            <a:xfrm>
              <a:off x="1676400" y="1371600"/>
              <a:ext cx="6324600" cy="861775"/>
            </a:xfrm>
            <a:prstGeom prst="rect">
              <a:avLst/>
            </a:prstGeom>
            <a:noFill/>
          </p:spPr>
          <p:txBody>
            <a:bodyPr wrap="square" rtlCol="0">
              <a:spAutoFit/>
            </a:bodyPr>
            <a:lstStyle/>
            <a:p>
              <a:r>
                <a:rPr lang="en-US" dirty="0">
                  <a:solidFill>
                    <a:schemeClr val="bg1"/>
                  </a:solidFill>
                </a:rPr>
                <a:t>Bleached Coral in the Southern Great Barrier Reef</a:t>
              </a:r>
            </a:p>
          </p:txBody>
        </p:sp>
      </p:grpSp>
      <p:sp>
        <p:nvSpPr>
          <p:cNvPr id="6" name="Title 1">
            <a:extLst>
              <a:ext uri="{FF2B5EF4-FFF2-40B4-BE49-F238E27FC236}">
                <a16:creationId xmlns:a16="http://schemas.microsoft.com/office/drawing/2014/main" id="{2B6373B2-11A8-B043-8BCB-47DF16E35D4B}"/>
              </a:ext>
            </a:extLst>
          </p:cNvPr>
          <p:cNvSpPr txBox="1">
            <a:spLocks/>
          </p:cNvSpPr>
          <p:nvPr/>
        </p:nvSpPr>
        <p:spPr>
          <a:xfrm>
            <a:off x="1314450" y="171450"/>
            <a:ext cx="61722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solidFill>
                  <a:srgbClr val="FFFFCC"/>
                </a:solidFill>
              </a:rPr>
              <a:t>Biodiversity and Sustainability</a:t>
            </a:r>
          </a:p>
        </p:txBody>
      </p:sp>
      <p:sp>
        <p:nvSpPr>
          <p:cNvPr id="10" name="Title 1">
            <a:extLst>
              <a:ext uri="{FF2B5EF4-FFF2-40B4-BE49-F238E27FC236}">
                <a16:creationId xmlns:a16="http://schemas.microsoft.com/office/drawing/2014/main" id="{EBF90AF2-E5AC-F74A-850D-F3178645DFAD}"/>
              </a:ext>
            </a:extLst>
          </p:cNvPr>
          <p:cNvSpPr txBox="1">
            <a:spLocks/>
          </p:cNvSpPr>
          <p:nvPr/>
        </p:nvSpPr>
        <p:spPr>
          <a:xfrm>
            <a:off x="1428750" y="3200400"/>
            <a:ext cx="64008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i="1" dirty="0">
                <a:solidFill>
                  <a:srgbClr val="FFFFCC"/>
                </a:solidFill>
              </a:rPr>
              <a:t>Learn from the past – the future isn’t waiting</a:t>
            </a:r>
          </a:p>
        </p:txBody>
      </p:sp>
      <p:grpSp>
        <p:nvGrpSpPr>
          <p:cNvPr id="19" name="Group 18">
            <a:extLst>
              <a:ext uri="{FF2B5EF4-FFF2-40B4-BE49-F238E27FC236}">
                <a16:creationId xmlns:a16="http://schemas.microsoft.com/office/drawing/2014/main" id="{05EEF3E5-B313-EA40-83E8-BC7CE0B7593D}"/>
              </a:ext>
            </a:extLst>
          </p:cNvPr>
          <p:cNvGrpSpPr/>
          <p:nvPr/>
        </p:nvGrpSpPr>
        <p:grpSpPr>
          <a:xfrm>
            <a:off x="1428750" y="685801"/>
            <a:ext cx="6515100" cy="4171950"/>
            <a:chOff x="304800" y="1066800"/>
            <a:chExt cx="8686800" cy="5562600"/>
          </a:xfrm>
        </p:grpSpPr>
        <p:pic>
          <p:nvPicPr>
            <p:cNvPr id="11" name="Picture 10" descr="A picture containing smoke, train, steam, outdoor&#10;&#10;Description automatically generated">
              <a:extLst>
                <a:ext uri="{FF2B5EF4-FFF2-40B4-BE49-F238E27FC236}">
                  <a16:creationId xmlns:a16="http://schemas.microsoft.com/office/drawing/2014/main" id="{A95D5E80-DAB8-1346-964B-6A256A785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066800"/>
              <a:ext cx="8382000" cy="5562600"/>
            </a:xfrm>
            <a:prstGeom prst="rect">
              <a:avLst/>
            </a:prstGeom>
          </p:spPr>
        </p:pic>
        <p:sp>
          <p:nvSpPr>
            <p:cNvPr id="12" name="TextBox 11">
              <a:extLst>
                <a:ext uri="{FF2B5EF4-FFF2-40B4-BE49-F238E27FC236}">
                  <a16:creationId xmlns:a16="http://schemas.microsoft.com/office/drawing/2014/main" id="{4EA05F09-7CE9-304A-82DA-BB8AA0177832}"/>
                </a:ext>
              </a:extLst>
            </p:cNvPr>
            <p:cNvSpPr txBox="1"/>
            <p:nvPr/>
          </p:nvSpPr>
          <p:spPr>
            <a:xfrm>
              <a:off x="5181600" y="6096000"/>
              <a:ext cx="3810000" cy="492443"/>
            </a:xfrm>
            <a:prstGeom prst="rect">
              <a:avLst/>
            </a:prstGeom>
            <a:noFill/>
          </p:spPr>
          <p:txBody>
            <a:bodyPr wrap="square" rtlCol="0">
              <a:spAutoFit/>
            </a:bodyPr>
            <a:lstStyle/>
            <a:p>
              <a:r>
                <a:rPr lang="en-US" dirty="0">
                  <a:solidFill>
                    <a:schemeClr val="bg1"/>
                  </a:solidFill>
                </a:rPr>
                <a:t>Deforestation in Indonesia </a:t>
              </a:r>
            </a:p>
          </p:txBody>
        </p:sp>
      </p:grpSp>
    </p:spTree>
    <p:extLst>
      <p:ext uri="{BB962C8B-B14F-4D97-AF65-F5344CB8AC3E}">
        <p14:creationId xmlns:p14="http://schemas.microsoft.com/office/powerpoint/2010/main" val="220662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1000"/>
                                        <p:tgtEl>
                                          <p:spTgt spid="17"/>
                                        </p:tgtEl>
                                      </p:cBhvr>
                                    </p:animEffect>
                                    <p:set>
                                      <p:cBhvr>
                                        <p:cTn id="12" dur="1" fill="hold">
                                          <p:stCondLst>
                                            <p:cond delay="9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136129"/>
            <a:ext cx="6172200" cy="857250"/>
          </a:xfrm>
        </p:spPr>
        <p:txBody>
          <a:bodyPr/>
          <a:lstStyle/>
          <a:p>
            <a:r>
              <a:rPr lang="en-US" dirty="0"/>
              <a:t>Key Conclusions</a:t>
            </a:r>
          </a:p>
        </p:txBody>
      </p:sp>
      <p:sp>
        <p:nvSpPr>
          <p:cNvPr id="4" name="Content Placeholder 3"/>
          <p:cNvSpPr>
            <a:spLocks noGrp="1"/>
          </p:cNvSpPr>
          <p:nvPr>
            <p:ph idx="1"/>
          </p:nvPr>
        </p:nvSpPr>
        <p:spPr>
          <a:xfrm>
            <a:off x="685800" y="1061381"/>
            <a:ext cx="7620000" cy="3394472"/>
          </a:xfrm>
        </p:spPr>
        <p:txBody>
          <a:bodyPr/>
          <a:lstStyle/>
          <a:p>
            <a:r>
              <a:rPr lang="en-US" dirty="0"/>
              <a:t>1900s to 1960s </a:t>
            </a:r>
            <a:r>
              <a:rPr lang="mr-IN" dirty="0"/>
              <a:t>–</a:t>
            </a:r>
            <a:r>
              <a:rPr lang="en-US" dirty="0"/>
              <a:t> increasing public health and environmental damage </a:t>
            </a:r>
          </a:p>
          <a:p>
            <a:r>
              <a:rPr lang="en-US" dirty="0"/>
              <a:t>1960s to 1970s </a:t>
            </a:r>
            <a:r>
              <a:rPr lang="mr-IN" dirty="0"/>
              <a:t>–</a:t>
            </a:r>
            <a:r>
              <a:rPr lang="en-US" dirty="0"/>
              <a:t> a growing awareness led to Earth Day, EPA and governmental action</a:t>
            </a:r>
          </a:p>
          <a:p>
            <a:r>
              <a:rPr lang="en-US" dirty="0"/>
              <a:t>1970s to today </a:t>
            </a:r>
            <a:r>
              <a:rPr lang="mr-IN" dirty="0"/>
              <a:t>–</a:t>
            </a:r>
            <a:r>
              <a:rPr lang="en-US" dirty="0"/>
              <a:t> a half century of progress</a:t>
            </a:r>
          </a:p>
          <a:p>
            <a:r>
              <a:rPr lang="en-US" dirty="0"/>
              <a:t>Today </a:t>
            </a:r>
            <a:r>
              <a:rPr lang="mr-IN" dirty="0"/>
              <a:t>–</a:t>
            </a:r>
            <a:r>
              <a:rPr lang="en-US" dirty="0"/>
              <a:t> we’re not done with clean up and maintaining benefits, new challenges, climate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7239000" y="4026296"/>
            <a:ext cx="1328631" cy="981075"/>
          </a:xfrm>
          <a:prstGeom prst="rect">
            <a:avLst/>
          </a:prstGeom>
        </p:spPr>
      </p:pic>
    </p:spTree>
    <p:extLst>
      <p:ext uri="{BB962C8B-B14F-4D97-AF65-F5344CB8AC3E}">
        <p14:creationId xmlns:p14="http://schemas.microsoft.com/office/powerpoint/2010/main" val="163291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0" y="2381317"/>
            <a:ext cx="3429000" cy="507831"/>
          </a:xfrm>
          <a:prstGeom prst="rect">
            <a:avLst/>
          </a:prstGeom>
        </p:spPr>
        <p:txBody>
          <a:bodyPr>
            <a:spAutoFit/>
          </a:bodyPr>
          <a:lstStyle/>
          <a:p>
            <a:br>
              <a:rPr lang="en-US" sz="1350">
                <a:latin typeface="Times New Roman" charset="0"/>
              </a:rPr>
            </a:br>
            <a:endParaRPr lang="en-US" sz="1350">
              <a:latin typeface="Times New Roman" charset="0"/>
            </a:endParaRPr>
          </a:p>
        </p:txBody>
      </p:sp>
      <p:sp>
        <p:nvSpPr>
          <p:cNvPr id="2" name="Rectangle 1"/>
          <p:cNvSpPr/>
          <p:nvPr/>
        </p:nvSpPr>
        <p:spPr>
          <a:xfrm>
            <a:off x="1400175" y="1403827"/>
            <a:ext cx="6343650" cy="1384995"/>
          </a:xfrm>
          <a:prstGeom prst="rect">
            <a:avLst/>
          </a:prstGeom>
        </p:spPr>
        <p:txBody>
          <a:bodyPr wrap="square">
            <a:spAutoFit/>
          </a:bodyPr>
          <a:lstStyle/>
          <a:p>
            <a:r>
              <a:rPr lang="en-US" sz="2100" b="1" dirty="0">
                <a:solidFill>
                  <a:srgbClr val="FFFFCC"/>
                </a:solidFill>
              </a:rPr>
              <a:t>Strong growth of an industrializing country </a:t>
            </a:r>
            <a:r>
              <a:rPr lang="en-US" sz="2100" dirty="0">
                <a:solidFill>
                  <a:srgbClr val="FFFFCC"/>
                </a:solidFill>
              </a:rPr>
              <a:t>over nearly two centuries led to </a:t>
            </a:r>
            <a:r>
              <a:rPr lang="en-US" sz="2100" b="1" dirty="0">
                <a:solidFill>
                  <a:srgbClr val="FFFFCC"/>
                </a:solidFill>
              </a:rPr>
              <a:t>increasingly negative effects </a:t>
            </a:r>
            <a:r>
              <a:rPr lang="en-US" sz="2100" dirty="0">
                <a:solidFill>
                  <a:srgbClr val="FFFFCC"/>
                </a:solidFill>
              </a:rPr>
              <a:t>on our air, water, and land, with accompanying serious effects on people’s </a:t>
            </a:r>
            <a:r>
              <a:rPr lang="en-US" sz="2100" b="1" dirty="0">
                <a:solidFill>
                  <a:srgbClr val="FFFFCC"/>
                </a:solidFill>
              </a:rPr>
              <a:t>health and the environment</a:t>
            </a:r>
            <a:r>
              <a:rPr lang="en-US" sz="2100" dirty="0">
                <a:solidFill>
                  <a:srgbClr val="FFFFCC"/>
                </a:solidFill>
              </a:rPr>
              <a:t>.</a:t>
            </a:r>
          </a:p>
        </p:txBody>
      </p:sp>
      <p:pic>
        <p:nvPicPr>
          <p:cNvPr id="6" name="Picture 5"/>
          <p:cNvPicPr>
            <a:picLocks noChangeAspect="1"/>
          </p:cNvPicPr>
          <p:nvPr/>
        </p:nvPicPr>
        <p:blipFill>
          <a:blip r:embed="rId3"/>
          <a:stretch>
            <a:fillRect/>
          </a:stretch>
        </p:blipFill>
        <p:spPr>
          <a:xfrm>
            <a:off x="7186613" y="1036953"/>
            <a:ext cx="628650" cy="564173"/>
          </a:xfrm>
          <a:prstGeom prst="rect">
            <a:avLst/>
          </a:prstGeom>
        </p:spPr>
      </p:pic>
      <p:pic>
        <p:nvPicPr>
          <p:cNvPr id="10" name="Picture 9">
            <a:extLst>
              <a:ext uri="{FF2B5EF4-FFF2-40B4-BE49-F238E27FC236}">
                <a16:creationId xmlns:a16="http://schemas.microsoft.com/office/drawing/2014/main" id="{AACAE5FB-FACE-2941-BDA6-DD8736C4F0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51" y="361950"/>
            <a:ext cx="9128449" cy="4393066"/>
          </a:xfrm>
          <a:prstGeom prst="rect">
            <a:avLst/>
          </a:prstGeom>
        </p:spPr>
      </p:pic>
      <p:grpSp>
        <p:nvGrpSpPr>
          <p:cNvPr id="21" name="Group 20">
            <a:extLst>
              <a:ext uri="{FF2B5EF4-FFF2-40B4-BE49-F238E27FC236}">
                <a16:creationId xmlns:a16="http://schemas.microsoft.com/office/drawing/2014/main" id="{56D8B436-0B5B-B144-942B-EEDA24E134CB}"/>
              </a:ext>
            </a:extLst>
          </p:cNvPr>
          <p:cNvGrpSpPr/>
          <p:nvPr/>
        </p:nvGrpSpPr>
        <p:grpSpPr>
          <a:xfrm>
            <a:off x="4898602" y="1970432"/>
            <a:ext cx="1026335" cy="969057"/>
            <a:chOff x="4651353" y="2590800"/>
            <a:chExt cx="1368447" cy="1292076"/>
          </a:xfrm>
        </p:grpSpPr>
        <p:cxnSp>
          <p:nvCxnSpPr>
            <p:cNvPr id="11" name="Straight Arrow Connector 10"/>
            <p:cNvCxnSpPr/>
            <p:nvPr/>
          </p:nvCxnSpPr>
          <p:spPr>
            <a:xfrm>
              <a:off x="5715000" y="2976527"/>
              <a:ext cx="0" cy="90634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4651353" y="2590800"/>
              <a:ext cx="1368447" cy="400109"/>
            </a:xfrm>
            <a:prstGeom prst="rect">
              <a:avLst/>
            </a:prstGeom>
            <a:noFill/>
          </p:spPr>
          <p:txBody>
            <a:bodyPr wrap="square" rtlCol="0">
              <a:spAutoFit/>
            </a:bodyPr>
            <a:lstStyle/>
            <a:p>
              <a:r>
                <a:rPr lang="en-US" sz="1350" b="1" dirty="0">
                  <a:solidFill>
                    <a:srgbClr val="0000FF"/>
                  </a:solidFill>
                </a:rPr>
                <a:t>Los Angeles</a:t>
              </a:r>
            </a:p>
          </p:txBody>
        </p:sp>
      </p:grpSp>
      <p:grpSp>
        <p:nvGrpSpPr>
          <p:cNvPr id="20" name="Group 19">
            <a:extLst>
              <a:ext uri="{FF2B5EF4-FFF2-40B4-BE49-F238E27FC236}">
                <a16:creationId xmlns:a16="http://schemas.microsoft.com/office/drawing/2014/main" id="{EFB1E1BD-CAF1-6545-8F05-1CAFC9DAA410}"/>
              </a:ext>
            </a:extLst>
          </p:cNvPr>
          <p:cNvGrpSpPr/>
          <p:nvPr/>
        </p:nvGrpSpPr>
        <p:grpSpPr>
          <a:xfrm>
            <a:off x="4895850" y="2346374"/>
            <a:ext cx="742950" cy="744275"/>
            <a:chOff x="5003800" y="3128500"/>
            <a:chExt cx="990600" cy="992367"/>
          </a:xfrm>
        </p:grpSpPr>
        <p:cxnSp>
          <p:nvCxnSpPr>
            <p:cNvPr id="9" name="Straight Arrow Connector 8"/>
            <p:cNvCxnSpPr/>
            <p:nvPr/>
          </p:nvCxnSpPr>
          <p:spPr>
            <a:xfrm>
              <a:off x="5587196" y="3463731"/>
              <a:ext cx="28235" cy="65713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5003800" y="3128500"/>
              <a:ext cx="990600" cy="400109"/>
            </a:xfrm>
            <a:prstGeom prst="rect">
              <a:avLst/>
            </a:prstGeom>
            <a:noFill/>
          </p:spPr>
          <p:txBody>
            <a:bodyPr wrap="square" rtlCol="0">
              <a:spAutoFit/>
            </a:bodyPr>
            <a:lstStyle/>
            <a:p>
              <a:r>
                <a:rPr lang="en-US" sz="1350" b="1" dirty="0">
                  <a:solidFill>
                    <a:srgbClr val="0000FF"/>
                  </a:solidFill>
                </a:rPr>
                <a:t>Donora</a:t>
              </a:r>
            </a:p>
          </p:txBody>
        </p:sp>
      </p:grpSp>
      <p:grpSp>
        <p:nvGrpSpPr>
          <p:cNvPr id="15" name="Group 14">
            <a:extLst>
              <a:ext uri="{FF2B5EF4-FFF2-40B4-BE49-F238E27FC236}">
                <a16:creationId xmlns:a16="http://schemas.microsoft.com/office/drawing/2014/main" id="{165F127E-FCA8-3645-A767-97D83AEDD4F6}"/>
              </a:ext>
            </a:extLst>
          </p:cNvPr>
          <p:cNvGrpSpPr/>
          <p:nvPr/>
        </p:nvGrpSpPr>
        <p:grpSpPr>
          <a:xfrm>
            <a:off x="3810000" y="2599551"/>
            <a:ext cx="990600" cy="734199"/>
            <a:chOff x="3200400" y="3669268"/>
            <a:chExt cx="1320800" cy="978932"/>
          </a:xfrm>
        </p:grpSpPr>
        <p:cxnSp>
          <p:nvCxnSpPr>
            <p:cNvPr id="8" name="Straight Arrow Connector 7"/>
            <p:cNvCxnSpPr/>
            <p:nvPr/>
          </p:nvCxnSpPr>
          <p:spPr>
            <a:xfrm>
              <a:off x="3962400" y="4038600"/>
              <a:ext cx="76200" cy="60960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3200400" y="3669268"/>
              <a:ext cx="1320800" cy="400109"/>
            </a:xfrm>
            <a:prstGeom prst="rect">
              <a:avLst/>
            </a:prstGeom>
            <a:noFill/>
          </p:spPr>
          <p:txBody>
            <a:bodyPr wrap="square" rtlCol="0">
              <a:spAutoFit/>
            </a:bodyPr>
            <a:lstStyle/>
            <a:p>
              <a:r>
                <a:rPr lang="en-US" sz="1350" b="1" dirty="0">
                  <a:solidFill>
                    <a:srgbClr val="0000FF"/>
                  </a:solidFill>
                </a:rPr>
                <a:t>Pittsburgh</a:t>
              </a:r>
            </a:p>
          </p:txBody>
        </p:sp>
      </p:grpSp>
    </p:spTree>
    <p:extLst>
      <p:ext uri="{BB962C8B-B14F-4D97-AF65-F5344CB8AC3E}">
        <p14:creationId xmlns:p14="http://schemas.microsoft.com/office/powerpoint/2010/main" val="21339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ttsburghkids.jpg"/>
          <p:cNvPicPr>
            <a:picLocks noChangeAspect="1"/>
          </p:cNvPicPr>
          <p:nvPr/>
        </p:nvPicPr>
        <p:blipFill>
          <a:blip r:embed="rId3"/>
          <a:stretch>
            <a:fillRect/>
          </a:stretch>
        </p:blipFill>
        <p:spPr>
          <a:xfrm>
            <a:off x="912072" y="3114902"/>
            <a:ext cx="2821728" cy="1971448"/>
          </a:xfrm>
          <a:prstGeom prst="rect">
            <a:avLst/>
          </a:prstGeom>
        </p:spPr>
      </p:pic>
      <p:pic>
        <p:nvPicPr>
          <p:cNvPr id="5" name="Picture 4" descr="pitt0610.jpg"/>
          <p:cNvPicPr>
            <a:picLocks noChangeAspect="1"/>
          </p:cNvPicPr>
          <p:nvPr/>
        </p:nvPicPr>
        <p:blipFill>
          <a:blip r:embed="rId4"/>
          <a:stretch>
            <a:fillRect/>
          </a:stretch>
        </p:blipFill>
        <p:spPr>
          <a:xfrm>
            <a:off x="449310" y="628647"/>
            <a:ext cx="3894090" cy="2481834"/>
          </a:xfrm>
          <a:prstGeom prst="rect">
            <a:avLst/>
          </a:prstGeom>
        </p:spPr>
      </p:pic>
      <p:pic>
        <p:nvPicPr>
          <p:cNvPr id="6" name="Picture 5" descr="pitt190610.jpg"/>
          <p:cNvPicPr>
            <a:picLocks noChangeAspect="1"/>
          </p:cNvPicPr>
          <p:nvPr/>
        </p:nvPicPr>
        <p:blipFill>
          <a:blip r:embed="rId5"/>
          <a:stretch>
            <a:fillRect/>
          </a:stretch>
        </p:blipFill>
        <p:spPr>
          <a:xfrm>
            <a:off x="5132586" y="3040534"/>
            <a:ext cx="2716014" cy="2114869"/>
          </a:xfrm>
          <a:prstGeom prst="rect">
            <a:avLst/>
          </a:prstGeom>
        </p:spPr>
      </p:pic>
      <p:pic>
        <p:nvPicPr>
          <p:cNvPr id="7" name="Picture 6" descr="tenementspitt0610.jpg"/>
          <p:cNvPicPr>
            <a:picLocks noChangeAspect="1"/>
          </p:cNvPicPr>
          <p:nvPr/>
        </p:nvPicPr>
        <p:blipFill>
          <a:blip r:embed="rId6"/>
          <a:stretch>
            <a:fillRect/>
          </a:stretch>
        </p:blipFill>
        <p:spPr>
          <a:xfrm>
            <a:off x="4868913" y="650025"/>
            <a:ext cx="3076556" cy="2321775"/>
          </a:xfrm>
          <a:prstGeom prst="rect">
            <a:avLst/>
          </a:prstGeom>
        </p:spPr>
      </p:pic>
      <p:grpSp>
        <p:nvGrpSpPr>
          <p:cNvPr id="10" name="Group 9"/>
          <p:cNvGrpSpPr/>
          <p:nvPr/>
        </p:nvGrpSpPr>
        <p:grpSpPr>
          <a:xfrm>
            <a:off x="4876800" y="133088"/>
            <a:ext cx="3514052" cy="4979310"/>
            <a:chOff x="1314431" y="1974167"/>
            <a:chExt cx="3404928" cy="4824452"/>
          </a:xfrm>
        </p:grpSpPr>
        <p:pic>
          <p:nvPicPr>
            <p:cNvPr id="9" name="Picture 8" descr="TyphoidPitt.png"/>
            <p:cNvPicPr/>
            <p:nvPr/>
          </p:nvPicPr>
          <p:blipFill rotWithShape="1">
            <a:blip r:embed="rId7">
              <a:extLst>
                <a:ext uri="{28A0092B-C50C-407E-A947-70E740481C1C}">
                  <a14:useLocalDpi xmlns:a14="http://schemas.microsoft.com/office/drawing/2010/main" val="0"/>
                </a:ext>
              </a:extLst>
            </a:blip>
            <a:srcRect t="7339" r="57211"/>
            <a:stretch/>
          </p:blipFill>
          <p:spPr bwMode="auto">
            <a:xfrm>
              <a:off x="1314431" y="2446541"/>
              <a:ext cx="3384211" cy="4352078"/>
            </a:xfrm>
            <a:prstGeom prst="rect">
              <a:avLst/>
            </a:prstGeom>
            <a:noFill/>
            <a:ln>
              <a:noFill/>
            </a:ln>
          </p:spPr>
        </p:pic>
        <p:sp>
          <p:nvSpPr>
            <p:cNvPr id="3" name="TextBox 2"/>
            <p:cNvSpPr txBox="1"/>
            <p:nvPr/>
          </p:nvSpPr>
          <p:spPr>
            <a:xfrm>
              <a:off x="1335148" y="1974167"/>
              <a:ext cx="3384211" cy="35784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solidFill>
                    <a:srgbClr val="0000FF"/>
                  </a:solidFill>
                </a:rPr>
                <a:t>Typhoid Fever death rate </a:t>
              </a:r>
            </a:p>
          </p:txBody>
        </p:sp>
      </p:grpSp>
      <p:sp>
        <p:nvSpPr>
          <p:cNvPr id="11" name="Title 10"/>
          <p:cNvSpPr>
            <a:spLocks noGrp="1"/>
          </p:cNvSpPr>
          <p:nvPr>
            <p:ph type="title"/>
          </p:nvPr>
        </p:nvSpPr>
        <p:spPr>
          <a:xfrm>
            <a:off x="533400" y="0"/>
            <a:ext cx="3308179" cy="633569"/>
          </a:xfrm>
        </p:spPr>
        <p:txBody>
          <a:bodyPr>
            <a:normAutofit/>
          </a:bodyPr>
          <a:lstStyle/>
          <a:p>
            <a:r>
              <a:rPr lang="en-US" sz="2700" b="1" dirty="0"/>
              <a:t>Pittsburgh  </a:t>
            </a:r>
            <a:r>
              <a:rPr lang="en-US" sz="2700" dirty="0"/>
              <a:t>1906-1910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8"/>
          <p:cNvGraphicFramePr>
            <a:graphicFrameLocks noChangeAspect="1"/>
          </p:cNvGraphicFramePr>
          <p:nvPr>
            <p:extLst>
              <p:ext uri="{D42A27DB-BD31-4B8C-83A1-F6EECF244321}">
                <p14:modId xmlns:p14="http://schemas.microsoft.com/office/powerpoint/2010/main" val="1644604440"/>
              </p:ext>
            </p:extLst>
          </p:nvPr>
        </p:nvGraphicFramePr>
        <p:xfrm>
          <a:off x="357653" y="154759"/>
          <a:ext cx="3909547" cy="2493191"/>
        </p:xfrm>
        <a:graphic>
          <a:graphicData uri="http://schemas.openxmlformats.org/presentationml/2006/ole">
            <mc:AlternateContent xmlns:mc="http://schemas.openxmlformats.org/markup-compatibility/2006">
              <mc:Choice xmlns:v="urn:schemas-microsoft-com:vml" Requires="v">
                <p:oleObj spid="_x0000_s2289" name="Photo House" r:id="rId4" imgW="24025397" imgH="11860317" progId="Photohse.Document">
                  <p:embed/>
                </p:oleObj>
              </mc:Choice>
              <mc:Fallback>
                <p:oleObj name="Photo House" r:id="rId4" imgW="24025397" imgH="11860317" progId="Photohse.Document">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53" y="154759"/>
                        <a:ext cx="3909547" cy="2493191"/>
                      </a:xfrm>
                      <a:prstGeom prst="rect">
                        <a:avLst/>
                      </a:prstGeom>
                      <a:noFill/>
                      <a:ln w="9525">
                        <a:noFill/>
                        <a:miter lim="800000"/>
                        <a:headEnd type="none" w="sm" len="sm"/>
                        <a:tailEnd type="none" w="sm" len="sm"/>
                      </a:ln>
                      <a:effectLst/>
                    </p:spPr>
                  </p:pic>
                </p:oleObj>
              </mc:Fallback>
            </mc:AlternateContent>
          </a:graphicData>
        </a:graphic>
      </p:graphicFrame>
      <p:sp>
        <p:nvSpPr>
          <p:cNvPr id="5" name="Text Box 9"/>
          <p:cNvSpPr txBox="1">
            <a:spLocks noChangeArrowheads="1"/>
          </p:cNvSpPr>
          <p:nvPr/>
        </p:nvSpPr>
        <p:spPr bwMode="auto">
          <a:xfrm>
            <a:off x="381000" y="2347868"/>
            <a:ext cx="1654969" cy="300082"/>
          </a:xfrm>
          <a:prstGeom prst="rect">
            <a:avLst/>
          </a:prstGeom>
          <a:solidFill>
            <a:srgbClr val="CCFFFF"/>
          </a:solidFill>
          <a:ln w="19050">
            <a:solidFill>
              <a:srgbClr val="FF3300"/>
            </a:solidFill>
            <a:miter lim="800000"/>
            <a:headEnd/>
            <a:tailEnd/>
          </a:ln>
          <a:effectLst/>
        </p:spPr>
        <p:txBody>
          <a:bodyPr>
            <a:spAutoFit/>
          </a:bodyPr>
          <a:lstStyle/>
          <a:p>
            <a:pPr algn="ctr" eaLnBrk="0" hangingPunct="0">
              <a:spcBef>
                <a:spcPct val="50000"/>
              </a:spcBef>
              <a:buFontTx/>
              <a:buNone/>
            </a:pPr>
            <a:r>
              <a:rPr lang="en-US" sz="1350" b="1" dirty="0">
                <a:solidFill>
                  <a:srgbClr val="000000"/>
                </a:solidFill>
                <a:latin typeface="Arial" charset="0"/>
              </a:rPr>
              <a:t>Donora PA  1948</a:t>
            </a:r>
          </a:p>
        </p:txBody>
      </p:sp>
      <p:pic>
        <p:nvPicPr>
          <p:cNvPr id="7" name="Picture 5" descr="Smoggy eyes in la"/>
          <p:cNvPicPr>
            <a:picLocks noChangeAspect="1" noChangeArrowheads="1"/>
          </p:cNvPicPr>
          <p:nvPr/>
        </p:nvPicPr>
        <p:blipFill rotWithShape="1">
          <a:blip r:embed="rId6"/>
          <a:srcRect t="7850" b="5523"/>
          <a:stretch/>
        </p:blipFill>
        <p:spPr bwMode="auto">
          <a:xfrm>
            <a:off x="5638800" y="438150"/>
            <a:ext cx="2457450" cy="1596628"/>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749" y="2724150"/>
            <a:ext cx="3247639" cy="2286000"/>
          </a:xfrm>
          <a:prstGeom prst="rect">
            <a:avLst/>
          </a:prstGeom>
        </p:spPr>
      </p:pic>
      <p:grpSp>
        <p:nvGrpSpPr>
          <p:cNvPr id="14" name="Group 13"/>
          <p:cNvGrpSpPr/>
          <p:nvPr/>
        </p:nvGrpSpPr>
        <p:grpSpPr>
          <a:xfrm>
            <a:off x="4831128" y="2214521"/>
            <a:ext cx="3627072" cy="2871829"/>
            <a:chOff x="4917499" y="3505200"/>
            <a:chExt cx="4106207" cy="3276600"/>
          </a:xfrm>
        </p:grpSpPr>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7499" y="3505200"/>
              <a:ext cx="4106207" cy="3276600"/>
            </a:xfrm>
            <a:prstGeom prst="rect">
              <a:avLst/>
            </a:prstGeom>
          </p:spPr>
        </p:pic>
        <p:sp>
          <p:nvSpPr>
            <p:cNvPr id="9" name="Text Box 9"/>
            <p:cNvSpPr txBox="1">
              <a:spLocks noChangeArrowheads="1"/>
            </p:cNvSpPr>
            <p:nvPr/>
          </p:nvSpPr>
          <p:spPr bwMode="auto">
            <a:xfrm>
              <a:off x="6324599" y="3509481"/>
              <a:ext cx="2699107" cy="400109"/>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sz="1350" b="1" dirty="0">
                  <a:solidFill>
                    <a:srgbClr val="000000"/>
                  </a:solidFill>
                  <a:latin typeface="Arial" charset="0"/>
                </a:rPr>
                <a:t>Los Angeles 1943-55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1450"/>
            <a:ext cx="8991600" cy="857250"/>
          </a:xfrm>
        </p:spPr>
        <p:txBody>
          <a:bodyPr>
            <a:noAutofit/>
          </a:bodyPr>
          <a:lstStyle/>
          <a:p>
            <a:r>
              <a:rPr lang="en-US" dirty="0"/>
              <a:t>1960s: A growing environmental consciousness</a:t>
            </a:r>
          </a:p>
        </p:txBody>
      </p:sp>
      <p:pic>
        <p:nvPicPr>
          <p:cNvPr id="4" name="Content Placeholder 3" descr="earthday_silentspring.jpg"/>
          <p:cNvPicPr>
            <a:picLocks noGrp="1" noChangeAspect="1"/>
          </p:cNvPicPr>
          <p:nvPr>
            <p:ph idx="1"/>
          </p:nvPr>
        </p:nvPicPr>
        <p:blipFill>
          <a:blip r:embed="rId3"/>
          <a:stretch>
            <a:fillRect/>
          </a:stretch>
        </p:blipFill>
        <p:spPr>
          <a:xfrm>
            <a:off x="762000" y="1123950"/>
            <a:ext cx="2514600" cy="3791242"/>
          </a:xfrm>
        </p:spPr>
      </p:pic>
      <p:sp>
        <p:nvSpPr>
          <p:cNvPr id="10" name="Rectangle 9"/>
          <p:cNvSpPr/>
          <p:nvPr/>
        </p:nvSpPr>
        <p:spPr>
          <a:xfrm>
            <a:off x="4114800" y="1717670"/>
            <a:ext cx="4724400" cy="1708160"/>
          </a:xfrm>
          <a:prstGeom prst="rect">
            <a:avLst/>
          </a:prstGeom>
        </p:spPr>
        <p:txBody>
          <a:bodyPr wrap="square">
            <a:spAutoFit/>
          </a:bodyPr>
          <a:lstStyle/>
          <a:p>
            <a:r>
              <a:rPr lang="en-US" sz="2100" dirty="0">
                <a:solidFill>
                  <a:schemeClr val="bg1"/>
                </a:solidFill>
                <a:latin typeface="Comic Sans MS" charset="0"/>
                <a:ea typeface="Comic Sans MS" charset="0"/>
                <a:cs typeface="Comic Sans MS" charset="0"/>
              </a:rPr>
              <a:t>“Only within the moment of time represented by the present century has one species -- man -- acquired significant power to alter the nature of the world. ” </a:t>
            </a:r>
          </a:p>
        </p:txBody>
      </p:sp>
    </p:spTree>
    <p:extLst>
      <p:ext uri="{BB962C8B-B14F-4D97-AF65-F5344CB8AC3E}">
        <p14:creationId xmlns:p14="http://schemas.microsoft.com/office/powerpoint/2010/main" val="1603822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P_0017">
            <a:extLst>
              <a:ext uri="{FF2B5EF4-FFF2-40B4-BE49-F238E27FC236}">
                <a16:creationId xmlns:a16="http://schemas.microsoft.com/office/drawing/2014/main" id="{084C3081-8BE5-514C-B373-A2FD97DD1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953270"/>
            <a:ext cx="2881720" cy="205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5">
            <a:extLst>
              <a:ext uri="{FF2B5EF4-FFF2-40B4-BE49-F238E27FC236}">
                <a16:creationId xmlns:a16="http://schemas.microsoft.com/office/drawing/2014/main" id="{6337417E-55BA-BA49-ACA6-83F03F4106A8}"/>
              </a:ext>
            </a:extLst>
          </p:cNvPr>
          <p:cNvSpPr txBox="1">
            <a:spLocks noChangeArrowheads="1"/>
          </p:cNvSpPr>
          <p:nvPr/>
        </p:nvSpPr>
        <p:spPr bwMode="auto">
          <a:xfrm>
            <a:off x="2171701" y="114302"/>
            <a:ext cx="43460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FFFFCC"/>
                </a:solidFill>
                <a:latin typeface="Arial" panose="020B0604020202020204" pitchFamily="34" charset="0"/>
              </a:rPr>
              <a:t>Bad scenes from the 60’s</a:t>
            </a:r>
          </a:p>
        </p:txBody>
      </p:sp>
      <p:pic>
        <p:nvPicPr>
          <p:cNvPr id="92161" name="Picture 2" descr="P_0010">
            <a:extLst>
              <a:ext uri="{FF2B5EF4-FFF2-40B4-BE49-F238E27FC236}">
                <a16:creationId xmlns:a16="http://schemas.microsoft.com/office/drawing/2014/main" id="{CC0FB6B0-9A06-A04E-9923-0B6286594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769" y="809380"/>
            <a:ext cx="3161590" cy="21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6">
            <a:extLst>
              <a:ext uri="{FF2B5EF4-FFF2-40B4-BE49-F238E27FC236}">
                <a16:creationId xmlns:a16="http://schemas.microsoft.com/office/drawing/2014/main" id="{6A6D96B6-FC70-8F4F-919A-C985ECC3D50D}"/>
              </a:ext>
            </a:extLst>
          </p:cNvPr>
          <p:cNvSpPr txBox="1">
            <a:spLocks noChangeArrowheads="1"/>
          </p:cNvSpPr>
          <p:nvPr/>
        </p:nvSpPr>
        <p:spPr bwMode="auto">
          <a:xfrm>
            <a:off x="5181600" y="2652796"/>
            <a:ext cx="2057400" cy="29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Steubenville Steel Mill</a:t>
            </a:r>
          </a:p>
        </p:txBody>
      </p:sp>
      <p:grpSp>
        <p:nvGrpSpPr>
          <p:cNvPr id="92167" name="Group 2">
            <a:extLst>
              <a:ext uri="{FF2B5EF4-FFF2-40B4-BE49-F238E27FC236}">
                <a16:creationId xmlns:a16="http://schemas.microsoft.com/office/drawing/2014/main" id="{7C873C48-4AFA-784D-8161-EA52CC60823F}"/>
              </a:ext>
            </a:extLst>
          </p:cNvPr>
          <p:cNvGrpSpPr>
            <a:grpSpLocks/>
          </p:cNvGrpSpPr>
          <p:nvPr/>
        </p:nvGrpSpPr>
        <p:grpSpPr bwMode="auto">
          <a:xfrm>
            <a:off x="685800" y="842867"/>
            <a:ext cx="3582591" cy="1957483"/>
            <a:chOff x="144" y="192"/>
            <a:chExt cx="2976" cy="1886"/>
          </a:xfrm>
        </p:grpSpPr>
        <p:pic>
          <p:nvPicPr>
            <p:cNvPr id="92168" name="Picture 3" descr="P_0013">
              <a:extLst>
                <a:ext uri="{FF2B5EF4-FFF2-40B4-BE49-F238E27FC236}">
                  <a16:creationId xmlns:a16="http://schemas.microsoft.com/office/drawing/2014/main" id="{06EB13C6-03E5-334B-B01B-1DCA3B073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914"/>
            <a:stretch>
              <a:fillRect/>
            </a:stretch>
          </p:blipFill>
          <p:spPr bwMode="auto">
            <a:xfrm>
              <a:off x="144" y="192"/>
              <a:ext cx="2976"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4">
              <a:extLst>
                <a:ext uri="{FF2B5EF4-FFF2-40B4-BE49-F238E27FC236}">
                  <a16:creationId xmlns:a16="http://schemas.microsoft.com/office/drawing/2014/main" id="{F6670076-D50C-2947-BCBC-D5D625096EC5}"/>
                </a:ext>
              </a:extLst>
            </p:cNvPr>
            <p:cNvSpPr txBox="1">
              <a:spLocks noChangeArrowheads="1"/>
            </p:cNvSpPr>
            <p:nvPr/>
          </p:nvSpPr>
          <p:spPr bwMode="auto">
            <a:xfrm>
              <a:off x="207" y="1789"/>
              <a:ext cx="258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Chattanooga munitions plant NOx</a:t>
              </a:r>
            </a:p>
          </p:txBody>
        </p:sp>
      </p:grpSp>
      <p:sp>
        <p:nvSpPr>
          <p:cNvPr id="15" name="TextBox 6">
            <a:extLst>
              <a:ext uri="{FF2B5EF4-FFF2-40B4-BE49-F238E27FC236}">
                <a16:creationId xmlns:a16="http://schemas.microsoft.com/office/drawing/2014/main" id="{4D09CEAB-17B9-984B-B795-8000402CFB78}"/>
              </a:ext>
            </a:extLst>
          </p:cNvPr>
          <p:cNvSpPr txBox="1">
            <a:spLocks noChangeArrowheads="1"/>
          </p:cNvSpPr>
          <p:nvPr/>
        </p:nvSpPr>
        <p:spPr bwMode="auto">
          <a:xfrm>
            <a:off x="1066800" y="4705350"/>
            <a:ext cx="2171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Burning dump</a:t>
            </a:r>
          </a:p>
        </p:txBody>
      </p:sp>
      <p:pic>
        <p:nvPicPr>
          <p:cNvPr id="13" name="Picture 4" descr="P_0045">
            <a:extLst>
              <a:ext uri="{FF2B5EF4-FFF2-40B4-BE49-F238E27FC236}">
                <a16:creationId xmlns:a16="http://schemas.microsoft.com/office/drawing/2014/main" id="{8A64FA11-C8CA-214C-B02F-3428017831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886"/>
          <a:stretch/>
        </p:blipFill>
        <p:spPr bwMode="auto">
          <a:xfrm>
            <a:off x="5143500" y="3091205"/>
            <a:ext cx="3257550" cy="190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a:extLst>
              <a:ext uri="{FF2B5EF4-FFF2-40B4-BE49-F238E27FC236}">
                <a16:creationId xmlns:a16="http://schemas.microsoft.com/office/drawing/2014/main" id="{3E9377BE-9901-DE4C-B734-CBA33BC41EEA}"/>
              </a:ext>
            </a:extLst>
          </p:cNvPr>
          <p:cNvSpPr txBox="1">
            <a:spLocks noChangeArrowheads="1"/>
          </p:cNvSpPr>
          <p:nvPr/>
        </p:nvSpPr>
        <p:spPr bwMode="auto">
          <a:xfrm>
            <a:off x="5257800" y="4705350"/>
            <a:ext cx="20574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DC - Down in the dumps </a:t>
            </a:r>
          </a:p>
        </p:txBody>
      </p:sp>
    </p:spTree>
    <p:extLst>
      <p:ext uri="{BB962C8B-B14F-4D97-AF65-F5344CB8AC3E}">
        <p14:creationId xmlns:p14="http://schemas.microsoft.com/office/powerpoint/2010/main" val="318294880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36926</TotalTime>
  <Words>4087</Words>
  <Application>Microsoft Macintosh PowerPoint</Application>
  <PresentationFormat>On-screen Show (16:9)</PresentationFormat>
  <Paragraphs>411</Paragraphs>
  <Slides>32</Slides>
  <Notes>31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 Unicode MS</vt:lpstr>
      <vt:lpstr>Arial</vt:lpstr>
      <vt:lpstr>Calibri</vt:lpstr>
      <vt:lpstr>Comic Sans MS</vt:lpstr>
      <vt:lpstr>Tahoma</vt:lpstr>
      <vt:lpstr>Times New Roman</vt:lpstr>
      <vt:lpstr>Office Theme</vt:lpstr>
      <vt:lpstr>Photo House</vt:lpstr>
      <vt:lpstr>PowerPoint Presentation</vt:lpstr>
      <vt:lpstr>PowerPoint Presentation</vt:lpstr>
      <vt:lpstr>A personal History</vt:lpstr>
      <vt:lpstr>Key Conclusions</vt:lpstr>
      <vt:lpstr>PowerPoint Presentation</vt:lpstr>
      <vt:lpstr>Pittsburgh  1906-1910</vt:lpstr>
      <vt:lpstr>PowerPoint Presentation</vt:lpstr>
      <vt:lpstr>1960s: A growing environmental consciousness</vt:lpstr>
      <vt:lpstr>PowerPoint Presentation</vt:lpstr>
      <vt:lpstr>Unnatural Disasters</vt:lpstr>
      <vt:lpstr>PowerPoint Presentation</vt:lpstr>
      <vt:lpstr>PowerPoint Presentation</vt:lpstr>
      <vt:lpstr>Meanwhile, from a distance…</vt:lpstr>
      <vt:lpstr>Astute politicians took notice early</vt:lpstr>
      <vt:lpstr>Earth Day  April 22, 1970</vt:lpstr>
      <vt:lpstr>PowerPoint Presentation</vt:lpstr>
      <vt:lpstr>And then..</vt:lpstr>
      <vt:lpstr>How are these laws implemented?   </vt:lpstr>
      <vt:lpstr>PowerPoint Presentation</vt:lpstr>
      <vt:lpstr>PowerPoint Presentation</vt:lpstr>
      <vt:lpstr>PowerPoint Presentation</vt:lpstr>
      <vt:lpstr>PowerPoint Presentation</vt:lpstr>
      <vt:lpstr>PowerPoint Presentation</vt:lpstr>
      <vt:lpstr>PowerPoint Presentation</vt:lpstr>
      <vt:lpstr>Drinking Water</vt:lpstr>
      <vt:lpstr>Managing Solid Waste</vt:lpstr>
      <vt:lpstr>Superfund</vt:lpstr>
      <vt:lpstr>Pesticides</vt:lpstr>
      <vt:lpstr>Toxic Substances</vt:lpstr>
      <vt:lpstr>1987 Global Agreement to restore Stratospheric Ozone UV Protection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Day and the Clean Air Act</dc:title>
  <dc:creator>John Bachmann</dc:creator>
  <cp:lastModifiedBy>Robert Wayland</cp:lastModifiedBy>
  <cp:revision>314</cp:revision>
  <dcterms:created xsi:type="dcterms:W3CDTF">2007-04-17T21:07:28Z</dcterms:created>
  <dcterms:modified xsi:type="dcterms:W3CDTF">2020-09-07T11:07:58Z</dcterms:modified>
</cp:coreProperties>
</file>