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89" r:id="rId2"/>
    <p:sldId id="348" r:id="rId3"/>
    <p:sldId id="281" r:id="rId4"/>
    <p:sldId id="259" r:id="rId5"/>
    <p:sldId id="264" r:id="rId6"/>
    <p:sldId id="369" r:id="rId7"/>
    <p:sldId id="368" r:id="rId8"/>
    <p:sldId id="266" r:id="rId9"/>
    <p:sldId id="360" r:id="rId10"/>
    <p:sldId id="273" r:id="rId11"/>
    <p:sldId id="275" r:id="rId12"/>
    <p:sldId id="367" r:id="rId13"/>
    <p:sldId id="274" r:id="rId14"/>
    <p:sldId id="304" r:id="rId15"/>
    <p:sldId id="370" r:id="rId16"/>
    <p:sldId id="283" r:id="rId17"/>
    <p:sldId id="390" r:id="rId18"/>
    <p:sldId id="300" r:id="rId19"/>
    <p:sldId id="384" r:id="rId20"/>
    <p:sldId id="388" r:id="rId21"/>
    <p:sldId id="294" r:id="rId22"/>
    <p:sldId id="290" r:id="rId23"/>
    <p:sldId id="291" r:id="rId24"/>
    <p:sldId id="310" r:id="rId25"/>
    <p:sldId id="324" r:id="rId26"/>
    <p:sldId id="335" r:id="rId27"/>
    <p:sldId id="301" r:id="rId28"/>
    <p:sldId id="292" r:id="rId29"/>
    <p:sldId id="385" r:id="rId30"/>
    <p:sldId id="387" r:id="rId31"/>
    <p:sldId id="386"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FA"/>
    <a:srgbClr val="0000CC"/>
    <a:srgbClr val="0000FF"/>
    <a:srgbClr val="FFFFCC"/>
    <a:srgbClr val="00FFFF"/>
    <a:srgbClr val="099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8639"/>
  </p:normalViewPr>
  <p:slideViewPr>
    <p:cSldViewPr>
      <p:cViewPr varScale="1">
        <p:scale>
          <a:sx n="132" d="100"/>
          <a:sy n="132" d="100"/>
        </p:scale>
        <p:origin x="576" y="176"/>
      </p:cViewPr>
      <p:guideLst>
        <p:guide orient="horz" pos="1476"/>
        <p:guide pos="2880"/>
      </p:guideLst>
    </p:cSldViewPr>
  </p:slideViewPr>
  <p:outlineViewPr>
    <p:cViewPr>
      <p:scale>
        <a:sx n="33" d="100"/>
        <a:sy n="33" d="100"/>
      </p:scale>
      <p:origin x="0" y="-4472"/>
    </p:cViewPr>
  </p:outlineViewPr>
  <p:notesTextViewPr>
    <p:cViewPr>
      <p:scale>
        <a:sx n="20" d="100"/>
        <a:sy n="2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Owner\My%20Documents\EPAWork\AWMA%20Critical%20Review\Figuresandtables\NOxSO2USTotalsto1980_V3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6304106548279699"/>
          <c:y val="3.4257748776509798E-2"/>
          <c:w val="0.51054384017758103"/>
          <c:h val="0.86786296900489401"/>
        </c:manualLayout>
      </c:layout>
      <c:lineChart>
        <c:grouping val="standard"/>
        <c:varyColors val="0"/>
        <c:ser>
          <c:idx val="0"/>
          <c:order val="0"/>
          <c:tx>
            <c:strRef>
              <c:f>Sheet1!$A$2</c:f>
              <c:strCache>
                <c:ptCount val="1"/>
                <c:pt idx="0">
                  <c:v>NOx</c:v>
                </c:pt>
              </c:strCache>
            </c:strRef>
          </c:tx>
          <c:marker>
            <c:symbol val="none"/>
          </c:marker>
          <c:cat>
            <c:numRef>
              <c:f>Sheet1!$B$1:$CD$1</c:f>
              <c:numCache>
                <c:formatCode>General</c:formatCode>
                <c:ptCount val="8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numCache>
            </c:numRef>
          </c:cat>
          <c:val>
            <c:numRef>
              <c:f>Sheet1!$B$2:$CD$2</c:f>
              <c:numCache>
                <c:formatCode>General</c:formatCode>
                <c:ptCount val="81"/>
                <c:pt idx="0">
                  <c:v>2610.5</c:v>
                </c:pt>
                <c:pt idx="1">
                  <c:v>2764</c:v>
                </c:pt>
                <c:pt idx="2">
                  <c:v>2766</c:v>
                </c:pt>
                <c:pt idx="3">
                  <c:v>3127</c:v>
                </c:pt>
                <c:pt idx="4">
                  <c:v>3091</c:v>
                </c:pt>
                <c:pt idx="5">
                  <c:v>3314</c:v>
                </c:pt>
                <c:pt idx="6">
                  <c:v>3455</c:v>
                </c:pt>
                <c:pt idx="7">
                  <c:v>3829</c:v>
                </c:pt>
                <c:pt idx="8">
                  <c:v>3525</c:v>
                </c:pt>
                <c:pt idx="9">
                  <c:v>3850</c:v>
                </c:pt>
                <c:pt idx="10">
                  <c:v>4102.1000000000004</c:v>
                </c:pt>
                <c:pt idx="11">
                  <c:v>3773</c:v>
                </c:pt>
                <c:pt idx="12">
                  <c:v>4302</c:v>
                </c:pt>
                <c:pt idx="13">
                  <c:v>4458</c:v>
                </c:pt>
                <c:pt idx="14">
                  <c:v>4735</c:v>
                </c:pt>
                <c:pt idx="15">
                  <c:v>4672.3</c:v>
                </c:pt>
                <c:pt idx="16">
                  <c:v>4904</c:v>
                </c:pt>
                <c:pt idx="17">
                  <c:v>5178</c:v>
                </c:pt>
                <c:pt idx="18">
                  <c:v>5250</c:v>
                </c:pt>
                <c:pt idx="19">
                  <c:v>4899</c:v>
                </c:pt>
                <c:pt idx="20">
                  <c:v>5159.1000000000004</c:v>
                </c:pt>
                <c:pt idx="21">
                  <c:v>6366</c:v>
                </c:pt>
                <c:pt idx="22">
                  <c:v>6309</c:v>
                </c:pt>
                <c:pt idx="23">
                  <c:v>7429</c:v>
                </c:pt>
                <c:pt idx="24">
                  <c:v>7002</c:v>
                </c:pt>
                <c:pt idx="25">
                  <c:v>7301.7</c:v>
                </c:pt>
                <c:pt idx="26">
                  <c:v>7378</c:v>
                </c:pt>
                <c:pt idx="27">
                  <c:v>7381</c:v>
                </c:pt>
                <c:pt idx="28">
                  <c:v>7622</c:v>
                </c:pt>
                <c:pt idx="29">
                  <c:v>8183</c:v>
                </c:pt>
                <c:pt idx="30">
                  <c:v>8018.2</c:v>
                </c:pt>
                <c:pt idx="31">
                  <c:v>6812</c:v>
                </c:pt>
                <c:pt idx="32">
                  <c:v>6039</c:v>
                </c:pt>
                <c:pt idx="33">
                  <c:v>8167</c:v>
                </c:pt>
                <c:pt idx="34">
                  <c:v>6182</c:v>
                </c:pt>
                <c:pt idx="35">
                  <c:v>6638.6</c:v>
                </c:pt>
                <c:pt idx="36">
                  <c:v>6934</c:v>
                </c:pt>
                <c:pt idx="37">
                  <c:v>7348</c:v>
                </c:pt>
                <c:pt idx="38">
                  <c:v>7101</c:v>
                </c:pt>
                <c:pt idx="39">
                  <c:v>7137</c:v>
                </c:pt>
                <c:pt idx="40">
                  <c:v>7374.2580525322855</c:v>
                </c:pt>
                <c:pt idx="41">
                  <c:v>8063.9325867664338</c:v>
                </c:pt>
                <c:pt idx="42">
                  <c:v>8190.7202786063044</c:v>
                </c:pt>
                <c:pt idx="43">
                  <c:v>8762.9698110474928</c:v>
                </c:pt>
                <c:pt idx="44">
                  <c:v>9237.909053225043</c:v>
                </c:pt>
                <c:pt idx="45">
                  <c:v>9331.9973360417825</c:v>
                </c:pt>
                <c:pt idx="46">
                  <c:v>9770.3040270098554</c:v>
                </c:pt>
                <c:pt idx="47">
                  <c:v>10240.20887807333</c:v>
                </c:pt>
                <c:pt idx="48">
                  <c:v>9769.2245963931127</c:v>
                </c:pt>
                <c:pt idx="49">
                  <c:v>10029.02238866532</c:v>
                </c:pt>
                <c:pt idx="50">
                  <c:v>10093.184036978149</c:v>
                </c:pt>
                <c:pt idx="51">
                  <c:v>10377.54908573001</c:v>
                </c:pt>
                <c:pt idx="52">
                  <c:v>10956.97914748</c:v>
                </c:pt>
                <c:pt idx="53">
                  <c:v>11071.05339780883</c:v>
                </c:pt>
                <c:pt idx="54">
                  <c:v>11698.24691209531</c:v>
                </c:pt>
                <c:pt idx="55">
                  <c:v>11667.197899391351</c:v>
                </c:pt>
                <c:pt idx="56">
                  <c:v>12045.01125838006</c:v>
                </c:pt>
                <c:pt idx="57">
                  <c:v>12505.08226466069</c:v>
                </c:pt>
                <c:pt idx="58">
                  <c:v>13363.049980974871</c:v>
                </c:pt>
                <c:pt idx="59">
                  <c:v>13930.60844244912</c:v>
                </c:pt>
                <c:pt idx="60">
                  <c:v>14140.209597850921</c:v>
                </c:pt>
                <c:pt idx="61">
                  <c:v>14380.12380885472</c:v>
                </c:pt>
                <c:pt idx="62">
                  <c:v>15038.497905300839</c:v>
                </c:pt>
                <c:pt idx="63">
                  <c:v>15797.04198534072</c:v>
                </c:pt>
                <c:pt idx="64">
                  <c:v>16641.74617055877</c:v>
                </c:pt>
                <c:pt idx="65">
                  <c:v>17423.942628186462</c:v>
                </c:pt>
                <c:pt idx="66">
                  <c:v>18318.036253604449</c:v>
                </c:pt>
                <c:pt idx="67">
                  <c:v>18618.46061064515</c:v>
                </c:pt>
                <c:pt idx="68">
                  <c:v>19440.680827746572</c:v>
                </c:pt>
                <c:pt idx="69">
                  <c:v>19988.571331348699</c:v>
                </c:pt>
                <c:pt idx="70">
                  <c:v>20624.84394216173</c:v>
                </c:pt>
                <c:pt idx="71">
                  <c:v>21227.408229560311</c:v>
                </c:pt>
                <c:pt idx="72">
                  <c:v>22381.035100331552</c:v>
                </c:pt>
                <c:pt idx="73">
                  <c:v>23117.568576176</c:v>
                </c:pt>
                <c:pt idx="74">
                  <c:v>22316.93075342575</c:v>
                </c:pt>
                <c:pt idx="75">
                  <c:v>21888.72506637</c:v>
                </c:pt>
                <c:pt idx="76">
                  <c:v>23258.39678892646</c:v>
                </c:pt>
                <c:pt idx="77">
                  <c:v>23986.016928696619</c:v>
                </c:pt>
                <c:pt idx="78">
                  <c:v>24253.483058729129</c:v>
                </c:pt>
                <c:pt idx="79">
                  <c:v>23812.419757807249</c:v>
                </c:pt>
                <c:pt idx="80">
                  <c:v>23280.913253780949</c:v>
                </c:pt>
              </c:numCache>
            </c:numRef>
          </c:val>
          <c:smooth val="0"/>
          <c:extLst>
            <c:ext xmlns:c16="http://schemas.microsoft.com/office/drawing/2014/chart" uri="{C3380CC4-5D6E-409C-BE32-E72D297353CC}">
              <c16:uniqueId val="{00000000-3E0A-C344-AB55-C77AC1D5E5C1}"/>
            </c:ext>
          </c:extLst>
        </c:ser>
        <c:ser>
          <c:idx val="1"/>
          <c:order val="1"/>
          <c:tx>
            <c:strRef>
              <c:f>Sheet1!$A$3</c:f>
              <c:strCache>
                <c:ptCount val="1"/>
                <c:pt idx="0">
                  <c:v>SO2</c:v>
                </c:pt>
              </c:strCache>
            </c:strRef>
          </c:tx>
          <c:marker>
            <c:symbol val="none"/>
          </c:marker>
          <c:cat>
            <c:numRef>
              <c:f>Sheet1!$B$1:$CD$1</c:f>
              <c:numCache>
                <c:formatCode>General</c:formatCode>
                <c:ptCount val="81"/>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numCache>
            </c:numRef>
          </c:cat>
          <c:val>
            <c:numRef>
              <c:f>Sheet1!$B$3:$CD$3</c:f>
              <c:numCache>
                <c:formatCode>General</c:formatCode>
                <c:ptCount val="81"/>
                <c:pt idx="0">
                  <c:v>9988.2000000000007</c:v>
                </c:pt>
                <c:pt idx="1">
                  <c:v>10681</c:v>
                </c:pt>
                <c:pt idx="2">
                  <c:v>11535</c:v>
                </c:pt>
                <c:pt idx="3">
                  <c:v>12785</c:v>
                </c:pt>
                <c:pt idx="4">
                  <c:v>12681</c:v>
                </c:pt>
                <c:pt idx="5">
                  <c:v>13959.2</c:v>
                </c:pt>
                <c:pt idx="6">
                  <c:v>14721</c:v>
                </c:pt>
                <c:pt idx="7">
                  <c:v>16400</c:v>
                </c:pt>
                <c:pt idx="8">
                  <c:v>14722</c:v>
                </c:pt>
                <c:pt idx="9">
                  <c:v>16088</c:v>
                </c:pt>
                <c:pt idx="10">
                  <c:v>17275</c:v>
                </c:pt>
                <c:pt idx="11">
                  <c:v>15237</c:v>
                </c:pt>
                <c:pt idx="12">
                  <c:v>18446</c:v>
                </c:pt>
                <c:pt idx="13">
                  <c:v>19132</c:v>
                </c:pt>
                <c:pt idx="14">
                  <c:v>20726</c:v>
                </c:pt>
                <c:pt idx="15">
                  <c:v>20290.2</c:v>
                </c:pt>
                <c:pt idx="16">
                  <c:v>21020</c:v>
                </c:pt>
                <c:pt idx="17">
                  <c:v>21769</c:v>
                </c:pt>
                <c:pt idx="18">
                  <c:v>22117</c:v>
                </c:pt>
                <c:pt idx="19">
                  <c:v>20268</c:v>
                </c:pt>
                <c:pt idx="20">
                  <c:v>21144.2</c:v>
                </c:pt>
                <c:pt idx="21">
                  <c:v>23406</c:v>
                </c:pt>
                <c:pt idx="22">
                  <c:v>22566</c:v>
                </c:pt>
                <c:pt idx="23">
                  <c:v>23380</c:v>
                </c:pt>
                <c:pt idx="24">
                  <c:v>23080</c:v>
                </c:pt>
                <c:pt idx="25">
                  <c:v>23263.7</c:v>
                </c:pt>
                <c:pt idx="26">
                  <c:v>23629</c:v>
                </c:pt>
                <c:pt idx="27">
                  <c:v>22468</c:v>
                </c:pt>
                <c:pt idx="28">
                  <c:v>22418</c:v>
                </c:pt>
                <c:pt idx="29">
                  <c:v>23146</c:v>
                </c:pt>
                <c:pt idx="30">
                  <c:v>21105.5</c:v>
                </c:pt>
                <c:pt idx="31">
                  <c:v>17900</c:v>
                </c:pt>
                <c:pt idx="32">
                  <c:v>15474</c:v>
                </c:pt>
                <c:pt idx="33">
                  <c:v>16531</c:v>
                </c:pt>
                <c:pt idx="34">
                  <c:v>16535</c:v>
                </c:pt>
                <c:pt idx="35">
                  <c:v>16977.5</c:v>
                </c:pt>
                <c:pt idx="36">
                  <c:v>18366</c:v>
                </c:pt>
                <c:pt idx="37">
                  <c:v>19542</c:v>
                </c:pt>
                <c:pt idx="38">
                  <c:v>17948</c:v>
                </c:pt>
                <c:pt idx="39">
                  <c:v>18742</c:v>
                </c:pt>
                <c:pt idx="40">
                  <c:v>19954.448148100029</c:v>
                </c:pt>
                <c:pt idx="41">
                  <c:v>22418.341636138292</c:v>
                </c:pt>
                <c:pt idx="42">
                  <c:v>24274.258167012049</c:v>
                </c:pt>
                <c:pt idx="43">
                  <c:v>26777.622124202269</c:v>
                </c:pt>
                <c:pt idx="44">
                  <c:v>27248.46034890115</c:v>
                </c:pt>
                <c:pt idx="45">
                  <c:v>26372.615434144231</c:v>
                </c:pt>
                <c:pt idx="46">
                  <c:v>23819.307821325219</c:v>
                </c:pt>
                <c:pt idx="47">
                  <c:v>27106.445812137521</c:v>
                </c:pt>
                <c:pt idx="48">
                  <c:v>25232.628068244601</c:v>
                </c:pt>
                <c:pt idx="49">
                  <c:v>21786.678352266372</c:v>
                </c:pt>
                <c:pt idx="50">
                  <c:v>22384.182980600021</c:v>
                </c:pt>
                <c:pt idx="51">
                  <c:v>22551.469972101</c:v>
                </c:pt>
                <c:pt idx="52">
                  <c:v>21749.621406283739</c:v>
                </c:pt>
                <c:pt idx="53">
                  <c:v>21728.976613708721</c:v>
                </c:pt>
                <c:pt idx="54">
                  <c:v>20846.782933870029</c:v>
                </c:pt>
                <c:pt idx="55">
                  <c:v>21453.338821435002</c:v>
                </c:pt>
                <c:pt idx="56">
                  <c:v>21494.109869641808</c:v>
                </c:pt>
                <c:pt idx="57">
                  <c:v>21611.337263096011</c:v>
                </c:pt>
                <c:pt idx="58">
                  <c:v>22866.516111813478</c:v>
                </c:pt>
                <c:pt idx="59">
                  <c:v>22758.05980074226</c:v>
                </c:pt>
                <c:pt idx="60">
                  <c:v>22244.81613760001</c:v>
                </c:pt>
                <c:pt idx="61">
                  <c:v>22061.43486306637</c:v>
                </c:pt>
                <c:pt idx="62">
                  <c:v>22812.882267221328</c:v>
                </c:pt>
                <c:pt idx="63">
                  <c:v>23921.987719503999</c:v>
                </c:pt>
                <c:pt idx="64">
                  <c:v>25015.192259665411</c:v>
                </c:pt>
                <c:pt idx="65">
                  <c:v>26379.54244077604</c:v>
                </c:pt>
                <c:pt idx="66">
                  <c:v>28375.834300606712</c:v>
                </c:pt>
                <c:pt idx="67">
                  <c:v>27952.942598552829</c:v>
                </c:pt>
                <c:pt idx="68">
                  <c:v>29612.145265839808</c:v>
                </c:pt>
                <c:pt idx="69">
                  <c:v>30216.103262036821</c:v>
                </c:pt>
                <c:pt idx="70">
                  <c:v>31161.420378618881</c:v>
                </c:pt>
                <c:pt idx="71">
                  <c:v>29686.22771422171</c:v>
                </c:pt>
                <c:pt idx="72">
                  <c:v>30389.41494295482</c:v>
                </c:pt>
                <c:pt idx="73">
                  <c:v>31756.217179752941</c:v>
                </c:pt>
                <c:pt idx="74">
                  <c:v>30034.62629048236</c:v>
                </c:pt>
                <c:pt idx="75">
                  <c:v>28010.805186622321</c:v>
                </c:pt>
                <c:pt idx="76">
                  <c:v>28426.215494341111</c:v>
                </c:pt>
                <c:pt idx="77">
                  <c:v>28605.29491170523</c:v>
                </c:pt>
                <c:pt idx="78">
                  <c:v>26899.08554414022</c:v>
                </c:pt>
                <c:pt idx="79">
                  <c:v>26952.975890795129</c:v>
                </c:pt>
                <c:pt idx="80">
                  <c:v>25905.31427683511</c:v>
                </c:pt>
              </c:numCache>
            </c:numRef>
          </c:val>
          <c:smooth val="0"/>
          <c:extLst>
            <c:ext xmlns:c16="http://schemas.microsoft.com/office/drawing/2014/chart" uri="{C3380CC4-5D6E-409C-BE32-E72D297353CC}">
              <c16:uniqueId val="{00000001-3E0A-C344-AB55-C77AC1D5E5C1}"/>
            </c:ext>
          </c:extLst>
        </c:ser>
        <c:dLbls>
          <c:showLegendKey val="0"/>
          <c:showVal val="0"/>
          <c:showCatName val="0"/>
          <c:showSerName val="0"/>
          <c:showPercent val="0"/>
          <c:showBubbleSize val="0"/>
        </c:dLbls>
        <c:smooth val="0"/>
        <c:axId val="-716683392"/>
        <c:axId val="-717026368"/>
      </c:lineChart>
      <c:catAx>
        <c:axId val="-716683392"/>
        <c:scaling>
          <c:orientation val="minMax"/>
        </c:scaling>
        <c:delete val="0"/>
        <c:axPos val="b"/>
        <c:numFmt formatCode="General" sourceLinked="1"/>
        <c:majorTickMark val="out"/>
        <c:minorTickMark val="none"/>
        <c:tickLblPos val="nextTo"/>
        <c:txPr>
          <a:bodyPr rot="0" vert="horz"/>
          <a:lstStyle/>
          <a:p>
            <a:pPr>
              <a:defRPr sz="1010" baseline="0"/>
            </a:pPr>
            <a:endParaRPr lang="en-US"/>
          </a:p>
        </c:txPr>
        <c:crossAx val="-717026368"/>
        <c:crosses val="autoZero"/>
        <c:auto val="1"/>
        <c:lblAlgn val="ctr"/>
        <c:lblOffset val="100"/>
        <c:tickLblSkip val="5"/>
        <c:tickMarkSkip val="1"/>
        <c:noMultiLvlLbl val="0"/>
      </c:catAx>
      <c:valAx>
        <c:axId val="-717026368"/>
        <c:scaling>
          <c:orientation val="minMax"/>
        </c:scaling>
        <c:delete val="0"/>
        <c:axPos val="l"/>
        <c:majorGridlines/>
        <c:title>
          <c:tx>
            <c:rich>
              <a:bodyPr/>
              <a:lstStyle/>
              <a:p>
                <a:pPr>
                  <a:defRPr sz="1600"/>
                </a:pPr>
                <a:r>
                  <a:rPr lang="en-US" sz="1600" dirty="0"/>
                  <a:t>Emissions (thousand  tons)</a:t>
                </a:r>
              </a:p>
            </c:rich>
          </c:tx>
          <c:layout>
            <c:manualLayout>
              <c:xMode val="edge"/>
              <c:yMode val="edge"/>
              <c:x val="0.13645748826851201"/>
              <c:y val="0.26862425231103898"/>
            </c:manualLayout>
          </c:layout>
          <c:overlay val="0"/>
        </c:title>
        <c:numFmt formatCode="General" sourceLinked="1"/>
        <c:majorTickMark val="out"/>
        <c:minorTickMark val="none"/>
        <c:tickLblPos val="nextTo"/>
        <c:txPr>
          <a:bodyPr rot="0" vert="horz"/>
          <a:lstStyle/>
          <a:p>
            <a:pPr>
              <a:defRPr/>
            </a:pPr>
            <a:endParaRPr lang="en-US"/>
          </a:p>
        </c:txPr>
        <c:crossAx val="-716683392"/>
        <c:crosses val="autoZero"/>
        <c:crossBetween val="between"/>
      </c:valAx>
    </c:plotArea>
    <c:legend>
      <c:legendPos val="r"/>
      <c:layout>
        <c:manualLayout>
          <c:xMode val="edge"/>
          <c:yMode val="edge"/>
          <c:x val="0.80133185349612501"/>
          <c:y val="0.43066884176183201"/>
          <c:w val="0.15723270440251599"/>
          <c:h val="0.148450244698208"/>
        </c:manualLayout>
      </c:layout>
      <c:overlay val="0"/>
    </c:legend>
    <c:plotVisOnly val="1"/>
    <c:dispBlanksAs val="gap"/>
    <c:showDLblsOverMax val="0"/>
  </c:chart>
  <c:txPr>
    <a:bodyPr/>
    <a:lstStyle/>
    <a:p>
      <a:pPr>
        <a:defRPr sz="1800"/>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drawing1.xml><?xml version="1.0" encoding="utf-8"?>
<c:userShapes xmlns:c="http://schemas.openxmlformats.org/drawingml/2006/chart">
  <cdr:relSizeAnchor xmlns:cdr="http://schemas.openxmlformats.org/drawingml/2006/chartDrawing">
    <cdr:from>
      <cdr:x>0.42172</cdr:x>
      <cdr:y>0.51713</cdr:y>
    </cdr:from>
    <cdr:to>
      <cdr:x>0.53282</cdr:x>
      <cdr:y>0.56498</cdr:y>
    </cdr:to>
    <cdr:sp macro="" textlink="">
      <cdr:nvSpPr>
        <cdr:cNvPr id="4" name="TextBox 3"/>
        <cdr:cNvSpPr txBox="1"/>
      </cdr:nvSpPr>
      <cdr:spPr>
        <a:xfrm xmlns:a="http://schemas.openxmlformats.org/drawingml/2006/main">
          <a:off x="3181350" y="2264568"/>
          <a:ext cx="838163" cy="209559"/>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sz="1200" dirty="0">
              <a:solidFill>
                <a:srgbClr val="FFFFCC"/>
              </a:solidFill>
              <a:latin typeface="Arial Narrow" pitchFamily="34" charset="0"/>
            </a:rPr>
            <a:t>Great depression</a:t>
          </a:r>
        </a:p>
      </cdr:txBody>
    </cdr:sp>
  </cdr:relSizeAnchor>
  <cdr:relSizeAnchor xmlns:cdr="http://schemas.openxmlformats.org/drawingml/2006/chartDrawing">
    <cdr:from>
      <cdr:x>0.33006</cdr:x>
      <cdr:y>0.19086</cdr:y>
    </cdr:from>
    <cdr:to>
      <cdr:x>0.49167</cdr:x>
      <cdr:y>0.22132</cdr:y>
    </cdr:to>
    <cdr:sp macro="" textlink="">
      <cdr:nvSpPr>
        <cdr:cNvPr id="6" name="TextBox 1"/>
        <cdr:cNvSpPr txBox="1"/>
      </cdr:nvSpPr>
      <cdr:spPr>
        <a:xfrm xmlns:a="http://schemas.openxmlformats.org/drawingml/2006/main">
          <a:off x="3018038" y="835799"/>
          <a:ext cx="1477762" cy="133388"/>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200" dirty="0">
              <a:solidFill>
                <a:srgbClr val="FFFFCC"/>
              </a:solidFill>
              <a:latin typeface="Arial Narrow" pitchFamily="34" charset="0"/>
            </a:rPr>
            <a:t>US enters WWI</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B8B06-D87C-FA45-B3C0-C1B2C1E33157}" type="datetimeFigureOut">
              <a:rPr lang="en-US" smtClean="0"/>
              <a:t>10/6/20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66B02-3724-2E46-8866-3BB19B4980B1}" type="slidenum">
              <a:rPr lang="en-US" smtClean="0"/>
              <a:t>‹#›</a:t>
            </a:fld>
            <a:endParaRPr lang="en-US"/>
          </a:p>
        </p:txBody>
      </p:sp>
    </p:spTree>
    <p:extLst>
      <p:ext uri="{BB962C8B-B14F-4D97-AF65-F5344CB8AC3E}">
        <p14:creationId xmlns:p14="http://schemas.microsoft.com/office/powerpoint/2010/main" val="202412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t>The EPA Alumni Association </a:t>
            </a:r>
            <a:r>
              <a:rPr lang="mr-IN" sz="1800" dirty="0"/>
              <a:t>–</a:t>
            </a:r>
            <a:r>
              <a:rPr lang="en-US" sz="1800" dirty="0"/>
              <a:t> </a:t>
            </a:r>
          </a:p>
          <a:p>
            <a:pPr marL="285750" indent="-285750">
              <a:buFont typeface="Arial" charset="0"/>
              <a:buChar char="•"/>
            </a:pPr>
            <a:r>
              <a:rPr lang="en-US" sz="1800" dirty="0"/>
              <a:t>started this</a:t>
            </a:r>
            <a:r>
              <a:rPr lang="en-US" sz="1800" baseline="0" dirty="0"/>
              <a:t> project 2 years ago - to inform students and others about the major environmental issues over the last 50 years and progress - This presentation focuses on Air Pollution </a:t>
            </a:r>
          </a:p>
          <a:p>
            <a:endParaRPr lang="en-US" sz="1800" baseline="0" dirty="0"/>
          </a:p>
          <a:p>
            <a:pPr marL="285750" indent="-285750">
              <a:buFontTx/>
              <a:buChar char="-"/>
            </a:pPr>
            <a:r>
              <a:rPr lang="en-US" sz="1800" baseline="0" dirty="0"/>
              <a:t>Our materials can be useful supplement in APES curricula </a:t>
            </a:r>
          </a:p>
          <a:p>
            <a:pPr marL="285750" indent="-285750">
              <a:buFontTx/>
              <a:buChar char="-"/>
            </a:pPr>
            <a:r>
              <a:rPr lang="en-US" sz="1800" baseline="0" dirty="0"/>
              <a:t>Pollution (VI) and to a lesser extent, </a:t>
            </a:r>
          </a:p>
          <a:p>
            <a:pPr marL="285750" indent="-285750">
              <a:buFontTx/>
              <a:buChar char="-"/>
            </a:pPr>
            <a:r>
              <a:rPr lang="en-US" sz="1800" baseline="0" dirty="0"/>
              <a:t>Energy Resources and Consumption (V) and </a:t>
            </a:r>
          </a:p>
          <a:p>
            <a:pPr marL="285750" indent="-285750">
              <a:buFontTx/>
              <a:buChar char="-"/>
            </a:pPr>
            <a:r>
              <a:rPr lang="en-US" sz="1800" baseline="0" dirty="0"/>
              <a:t>Global Change (VII).  </a:t>
            </a:r>
          </a:p>
          <a:p>
            <a:pPr marL="285750" indent="-285750">
              <a:buFontTx/>
              <a:buChar char="-"/>
            </a:pPr>
            <a:r>
              <a:rPr lang="en-US" sz="1800" baseline="0" dirty="0"/>
              <a:t>Also useful to AP US History and Government courses.</a:t>
            </a:r>
          </a:p>
          <a:p>
            <a:r>
              <a:rPr lang="en-US" baseline="0" dirty="0"/>
              <a:t> </a:t>
            </a:r>
          </a:p>
        </p:txBody>
      </p:sp>
      <p:sp>
        <p:nvSpPr>
          <p:cNvPr id="4" name="Slide Number Placeholder 3"/>
          <p:cNvSpPr>
            <a:spLocks noGrp="1"/>
          </p:cNvSpPr>
          <p:nvPr>
            <p:ph type="sldNum" sz="quarter" idx="10"/>
          </p:nvPr>
        </p:nvSpPr>
        <p:spPr/>
        <p:txBody>
          <a:bodyPr/>
          <a:lstStyle/>
          <a:p>
            <a:fld id="{01266B02-3724-2E46-8866-3BB19B4980B1}" type="slidenum">
              <a:rPr lang="en-US" smtClean="0"/>
              <a:t>1</a:t>
            </a:fld>
            <a:endParaRPr lang="en-US"/>
          </a:p>
        </p:txBody>
      </p:sp>
    </p:spTree>
    <p:extLst>
      <p:ext uri="{BB962C8B-B14F-4D97-AF65-F5344CB8AC3E}">
        <p14:creationId xmlns:p14="http://schemas.microsoft.com/office/powerpoint/2010/main" val="119842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04800" y="4419600"/>
            <a:ext cx="6400800" cy="3600450"/>
          </a:xfrm>
        </p:spPr>
        <p:txBody>
          <a:bodyPr/>
          <a:lstStyle/>
          <a:p>
            <a:pPr marL="285750" indent="-285750">
              <a:buFont typeface="Arial" panose="020B0604020202020204" pitchFamily="34" charset="0"/>
              <a:buChar char="•"/>
            </a:pPr>
            <a:r>
              <a:rPr lang="en-US" sz="1800" i="1" dirty="0"/>
              <a:t>Left</a:t>
            </a:r>
            <a:r>
              <a:rPr lang="en-US" sz="1800" dirty="0"/>
              <a:t>: This </a:t>
            </a:r>
            <a:r>
              <a:rPr lang="en-US" sz="1800" b="1" dirty="0"/>
              <a:t>iconic picture of earthrise over the moon </a:t>
            </a:r>
            <a:r>
              <a:rPr lang="en-US" sz="1800" dirty="0"/>
              <a:t>taken by Apollo astronauts gave many a </a:t>
            </a:r>
            <a:r>
              <a:rPr lang="en-US" sz="1800" b="1" dirty="0"/>
              <a:t>new perspective of planet Earth</a:t>
            </a:r>
          </a:p>
          <a:p>
            <a:pPr marL="285750" indent="-285750">
              <a:buFont typeface="Arial" panose="020B0604020202020204" pitchFamily="34" charset="0"/>
              <a:buChar char="•"/>
            </a:pPr>
            <a:endParaRPr lang="en-US" sz="1800" b="1" dirty="0"/>
          </a:p>
          <a:p>
            <a:pPr marL="285750" indent="-285750">
              <a:buFont typeface="Arial" panose="020B0604020202020204" pitchFamily="34" charset="0"/>
              <a:buChar char="•"/>
            </a:pPr>
            <a:r>
              <a:rPr lang="en-US" sz="1800" i="1" dirty="0"/>
              <a:t>Right</a:t>
            </a:r>
            <a:r>
              <a:rPr lang="en-US" sz="1800" dirty="0"/>
              <a:t>: Concern for the environment </a:t>
            </a:r>
            <a:r>
              <a:rPr lang="en-US" sz="1800" b="1" dirty="0"/>
              <a:t>also appeared in popular culture </a:t>
            </a:r>
            <a:r>
              <a:rPr lang="en-US" sz="1800" dirty="0"/>
              <a:t>through songs like Joni Mitchel’s Pave Paradise (Big Yellow Taxi) and this tune from </a:t>
            </a:r>
            <a:r>
              <a:rPr lang="en-US" sz="1800" b="1" dirty="0"/>
              <a:t>Hair. </a:t>
            </a:r>
          </a:p>
        </p:txBody>
      </p:sp>
      <p:sp>
        <p:nvSpPr>
          <p:cNvPr id="4" name="Slide Number Placeholder 3"/>
          <p:cNvSpPr>
            <a:spLocks noGrp="1"/>
          </p:cNvSpPr>
          <p:nvPr>
            <p:ph type="sldNum" sz="quarter" idx="5"/>
          </p:nvPr>
        </p:nvSpPr>
        <p:spPr/>
        <p:txBody>
          <a:bodyPr/>
          <a:lstStyle/>
          <a:p>
            <a:fld id="{01266B02-3724-2E46-8866-3BB19B4980B1}" type="slidenum">
              <a:rPr lang="en-US" smtClean="0"/>
              <a:t>10</a:t>
            </a:fld>
            <a:endParaRPr lang="en-US"/>
          </a:p>
        </p:txBody>
      </p:sp>
    </p:spTree>
    <p:extLst>
      <p:ext uri="{BB962C8B-B14F-4D97-AF65-F5344CB8AC3E}">
        <p14:creationId xmlns:p14="http://schemas.microsoft.com/office/powerpoint/2010/main" val="221667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We’ve seen some big marches this year, but nationally and globally, none reached</a:t>
            </a:r>
            <a:r>
              <a:rPr lang="en-US" baseline="0" dirty="0"/>
              <a:t> the participation in the first Earth Day </a:t>
            </a:r>
          </a:p>
          <a:p>
            <a:endParaRPr lang="en-US" baseline="0" dirty="0"/>
          </a:p>
          <a:p>
            <a:r>
              <a:rPr lang="en-US" baseline="0" dirty="0"/>
              <a:t>  Politicians took even more notice!</a:t>
            </a:r>
            <a:endParaRPr lang="en-US" dirty="0"/>
          </a:p>
        </p:txBody>
      </p:sp>
      <p:sp>
        <p:nvSpPr>
          <p:cNvPr id="4" name="Slide Number Placeholder 3"/>
          <p:cNvSpPr>
            <a:spLocks noGrp="1"/>
          </p:cNvSpPr>
          <p:nvPr>
            <p:ph type="sldNum" sz="quarter" idx="10"/>
          </p:nvPr>
        </p:nvSpPr>
        <p:spPr/>
        <p:txBody>
          <a:bodyPr/>
          <a:lstStyle/>
          <a:p>
            <a:fld id="{01266B02-3724-2E46-8866-3BB19B4980B1}" type="slidenum">
              <a:rPr lang="en-US" smtClean="0"/>
              <a:t>11</a:t>
            </a:fld>
            <a:endParaRPr lang="en-US"/>
          </a:p>
        </p:txBody>
      </p:sp>
    </p:spTree>
    <p:extLst>
      <p:ext uri="{BB962C8B-B14F-4D97-AF65-F5344CB8AC3E}">
        <p14:creationId xmlns:p14="http://schemas.microsoft.com/office/powerpoint/2010/main" val="73707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0000"/>
                </a:solidFill>
              </a:rPr>
              <a:t>This  placeholder slide should be omitted or replaced with an illustration of your personal story on why you chose to work at EPA and/or something about your career – again, with or without a slide.  In general it should go up front. If you have an earth day story, you could move the story later in the presentation as I've done here based on my earth day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FF0000"/>
                </a:solidFill>
              </a:rPr>
              <a:t>You should give a short bio to the teacher ahead of time so they can give students a sense of who’s coming to speak and what you’re going cover.  This, before she asks them to each write a question or two to give you in advance for the Q and A.</a:t>
            </a:r>
          </a:p>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12</a:t>
            </a:fld>
            <a:endParaRPr lang="en-US"/>
          </a:p>
        </p:txBody>
      </p:sp>
    </p:spTree>
    <p:extLst>
      <p:ext uri="{BB962C8B-B14F-4D97-AF65-F5344CB8AC3E}">
        <p14:creationId xmlns:p14="http://schemas.microsoft.com/office/powerpoint/2010/main" val="182454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President Nixon was beset by protests against the Vietnam war </a:t>
            </a:r>
            <a:r>
              <a:rPr lang="mr-IN" dirty="0"/>
              <a:t>–</a:t>
            </a:r>
            <a:r>
              <a:rPr lang="en-US" dirty="0"/>
              <a:t> </a:t>
            </a:r>
          </a:p>
          <a:p>
            <a:endParaRPr lang="en-US" dirty="0"/>
          </a:p>
          <a:p>
            <a:r>
              <a:rPr lang="en-US" dirty="0"/>
              <a:t>But many</a:t>
            </a:r>
            <a:r>
              <a:rPr lang="en-US" baseline="0" dirty="0"/>
              <a:t> of those same people were making the environment their cause as well </a:t>
            </a:r>
            <a:r>
              <a:rPr lang="mr-IN" baseline="0" dirty="0"/>
              <a:t>–</a:t>
            </a:r>
            <a:r>
              <a:rPr lang="en-US" baseline="0" dirty="0"/>
              <a:t> </a:t>
            </a:r>
          </a:p>
          <a:p>
            <a:endParaRPr lang="en-US" baseline="0" dirty="0"/>
          </a:p>
          <a:p>
            <a:r>
              <a:rPr lang="en-US" baseline="0" dirty="0"/>
              <a:t>The President and other politicians seized the opportunity to champion the cause</a:t>
            </a:r>
            <a:endParaRPr lang="en-US" dirty="0"/>
          </a:p>
        </p:txBody>
      </p:sp>
      <p:sp>
        <p:nvSpPr>
          <p:cNvPr id="4" name="Slide Number Placeholder 3"/>
          <p:cNvSpPr>
            <a:spLocks noGrp="1"/>
          </p:cNvSpPr>
          <p:nvPr>
            <p:ph type="sldNum" sz="quarter" idx="10"/>
          </p:nvPr>
        </p:nvSpPr>
        <p:spPr/>
        <p:txBody>
          <a:bodyPr/>
          <a:lstStyle/>
          <a:p>
            <a:fld id="{01266B02-3724-2E46-8866-3BB19B4980B1}" type="slidenum">
              <a:rPr lang="en-US" smtClean="0"/>
              <a:t>13</a:t>
            </a:fld>
            <a:endParaRPr lang="en-US"/>
          </a:p>
        </p:txBody>
      </p:sp>
    </p:spTree>
    <p:extLst>
      <p:ext uri="{BB962C8B-B14F-4D97-AF65-F5344CB8AC3E}">
        <p14:creationId xmlns:p14="http://schemas.microsoft.com/office/powerpoint/2010/main" val="1223771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14</a:t>
            </a:fld>
            <a:endParaRPr lang="en-US"/>
          </a:p>
        </p:txBody>
      </p:sp>
    </p:spTree>
    <p:extLst>
      <p:ext uri="{BB962C8B-B14F-4D97-AF65-F5344CB8AC3E}">
        <p14:creationId xmlns:p14="http://schemas.microsoft.com/office/powerpoint/2010/main" val="3197367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7B4F6BF-D599-8747-A383-73E7F086E4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53B1385-47A8-B746-BB3D-81162D19B3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perhaps a bit much for some H.S. classes - check with the teacher on overall length and depth.  For air, some might want some fundamentals on primary vs. secondary emissions, and definition of criteria pollutants are and how they relate to NAAQS.  In other cases, they've already covered this topic.</a:t>
            </a:r>
          </a:p>
        </p:txBody>
      </p:sp>
      <p:sp>
        <p:nvSpPr>
          <p:cNvPr id="21507" name="Slide Number Placeholder 3">
            <a:extLst>
              <a:ext uri="{FF2B5EF4-FFF2-40B4-BE49-F238E27FC236}">
                <a16:creationId xmlns:a16="http://schemas.microsoft.com/office/drawing/2014/main" id="{B36A7775-8598-4C42-B455-BC8CB69EE1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7D346A-CA18-B644-ACCB-3A40306A5F04}" type="slidenum">
              <a:rPr lang="en-US" altLang="en-US">
                <a:latin typeface="Arial" panose="020B0604020202020204" pitchFamily="34" charset="0"/>
              </a:rPr>
              <a:pPr>
                <a:spcBef>
                  <a:spcPct val="0"/>
                </a:spcBef>
              </a:pPr>
              <a:t>15</a:t>
            </a:fld>
            <a:endParaRPr lang="en-US" altLang="en-US">
              <a:latin typeface="Arial" panose="020B0604020202020204" pitchFamily="34" charset="0"/>
            </a:endParaRPr>
          </a:p>
        </p:txBody>
      </p:sp>
    </p:spTree>
    <p:extLst>
      <p:ext uri="{BB962C8B-B14F-4D97-AF65-F5344CB8AC3E}">
        <p14:creationId xmlns:p14="http://schemas.microsoft.com/office/powerpoint/2010/main" val="29296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4BB1B060-1962-3D4D-90AF-64C36B3BEF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37967AE9-2948-6D45-9825-F4F873AD35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Three ways to do this one - the full version has you spending time on each box.  If you eliminate the animation but keep the language below each box, you might save a bit of time, but just showing the box without the </a:t>
            </a:r>
            <a:r>
              <a:rPr lang="en-US" altLang="en-US" dirty="0" err="1"/>
              <a:t>underbox</a:t>
            </a:r>
            <a:r>
              <a:rPr lang="en-US" altLang="en-US" dirty="0"/>
              <a:t> details is faster.</a:t>
            </a:r>
          </a:p>
        </p:txBody>
      </p:sp>
      <p:sp>
        <p:nvSpPr>
          <p:cNvPr id="23555" name="Slide Number Placeholder 3">
            <a:extLst>
              <a:ext uri="{FF2B5EF4-FFF2-40B4-BE49-F238E27FC236}">
                <a16:creationId xmlns:a16="http://schemas.microsoft.com/office/drawing/2014/main" id="{A9F78D92-03E5-4D45-AC4F-AE3FE0AFB2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099984-97A0-CD4A-AFA5-9B4894E0AB4D}" type="slidenum">
              <a:rPr lang="en-US" altLang="en-US">
                <a:latin typeface="Arial" panose="020B0604020202020204" pitchFamily="34" charset="0"/>
              </a:rPr>
              <a:pPr>
                <a:spcBef>
                  <a:spcPct val="0"/>
                </a:spcBef>
              </a:pPr>
              <a:t>16</a:t>
            </a:fld>
            <a:endParaRPr lang="en-US" altLang="en-US">
              <a:latin typeface="Arial" panose="020B0604020202020204" pitchFamily="34" charset="0"/>
            </a:endParaRPr>
          </a:p>
        </p:txBody>
      </p:sp>
    </p:spTree>
    <p:extLst>
      <p:ext uri="{BB962C8B-B14F-4D97-AF65-F5344CB8AC3E}">
        <p14:creationId xmlns:p14="http://schemas.microsoft.com/office/powerpoint/2010/main" val="932553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5B30F218-F0BE-3747-B0BB-0C4005916F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B02918B0-0B78-A840-868E-AEE32A788C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3795" name="Slide Number Placeholder 3">
            <a:extLst>
              <a:ext uri="{FF2B5EF4-FFF2-40B4-BE49-F238E27FC236}">
                <a16:creationId xmlns:a16="http://schemas.microsoft.com/office/drawing/2014/main" id="{FEBC102A-7B80-DB47-BBD7-53DA3F2332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9754AB-324A-6248-A6C5-AB1835C456E4}" type="slidenum">
              <a:rPr lang="en-US" altLang="en-US">
                <a:latin typeface="Arial" panose="020B0604020202020204" pitchFamily="34" charset="0"/>
              </a:rPr>
              <a:pPr>
                <a:spcBef>
                  <a:spcPct val="0"/>
                </a:spcBef>
              </a:pPr>
              <a:t>17</a:t>
            </a:fld>
            <a:endParaRPr lang="en-US" altLang="en-US">
              <a:latin typeface="Arial" panose="020B0604020202020204" pitchFamily="34" charset="0"/>
            </a:endParaRPr>
          </a:p>
        </p:txBody>
      </p:sp>
    </p:spTree>
    <p:extLst>
      <p:ext uri="{BB962C8B-B14F-4D97-AF65-F5344CB8AC3E}">
        <p14:creationId xmlns:p14="http://schemas.microsoft.com/office/powerpoint/2010/main" val="766506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1F19C4C-3684-9347-AF29-E8EDE1D98A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7CC2A893-C193-5247-82E6-FE675E04E5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 the small numbers of sites early and how they grow - also Total Suspended Particles includes a fair amount of large particles.</a:t>
            </a:r>
          </a:p>
          <a:p>
            <a:endParaRPr lang="en-US" altLang="en-US" dirty="0"/>
          </a:p>
        </p:txBody>
      </p:sp>
      <p:sp>
        <p:nvSpPr>
          <p:cNvPr id="17411" name="Slide Number Placeholder 3">
            <a:extLst>
              <a:ext uri="{FF2B5EF4-FFF2-40B4-BE49-F238E27FC236}">
                <a16:creationId xmlns:a16="http://schemas.microsoft.com/office/drawing/2014/main" id="{79DBCB23-6CA7-ED4F-9005-801F16F4ED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400FCD-9890-BE4C-9780-1055ED5777A6}" type="slidenum">
              <a:rPr lang="en-US" altLang="en-US">
                <a:latin typeface="Arial" panose="020B0604020202020204" pitchFamily="34" charset="0"/>
              </a:rPr>
              <a:pPr>
                <a:spcBef>
                  <a:spcPct val="0"/>
                </a:spcBef>
              </a:pPr>
              <a:t>18</a:t>
            </a:fld>
            <a:endParaRPr lang="en-US" altLang="en-US">
              <a:latin typeface="Arial" panose="020B0604020202020204" pitchFamily="34" charset="0"/>
            </a:endParaRPr>
          </a:p>
        </p:txBody>
      </p:sp>
    </p:spTree>
    <p:extLst>
      <p:ext uri="{BB962C8B-B14F-4D97-AF65-F5344CB8AC3E}">
        <p14:creationId xmlns:p14="http://schemas.microsoft.com/office/powerpoint/2010/main" val="3792258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22CCADE-533F-E54C-A5CF-5A6B433548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E35A7378-4CB5-A84F-A196-2CD0AAA102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Very few of these sites, many of them in large eastern cities.  This sets up an </a:t>
            </a:r>
            <a:r>
              <a:rPr lang="en-US" altLang="en-US"/>
              <a:t>early mystery</a:t>
            </a:r>
            <a:endParaRPr lang="en-US" altLang="en-US" dirty="0"/>
          </a:p>
        </p:txBody>
      </p:sp>
      <p:sp>
        <p:nvSpPr>
          <p:cNvPr id="19459" name="Slide Number Placeholder 3">
            <a:extLst>
              <a:ext uri="{FF2B5EF4-FFF2-40B4-BE49-F238E27FC236}">
                <a16:creationId xmlns:a16="http://schemas.microsoft.com/office/drawing/2014/main" id="{DB51F52B-27F7-354D-A47B-B9AEB307A7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CA0BFF-8B03-154B-9B20-3447DAB4CEF0}" type="slidenum">
              <a:rPr lang="en-US" altLang="en-US">
                <a:latin typeface="Arial" panose="020B0604020202020204" pitchFamily="34" charset="0"/>
              </a:rPr>
              <a:pPr>
                <a:spcBef>
                  <a:spcPct val="0"/>
                </a:spcBef>
              </a:pPr>
              <a:t>19</a:t>
            </a:fld>
            <a:endParaRPr lang="en-US" altLang="en-US">
              <a:latin typeface="Arial" panose="020B0604020202020204" pitchFamily="34" charset="0"/>
            </a:endParaRPr>
          </a:p>
        </p:txBody>
      </p:sp>
    </p:spTree>
    <p:extLst>
      <p:ext uri="{BB962C8B-B14F-4D97-AF65-F5344CB8AC3E}">
        <p14:creationId xmlns:p14="http://schemas.microsoft.com/office/powerpoint/2010/main" val="88443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05221-048F-EA4A-91AB-9DBEE521C7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D058398F-D616-9F4C-B989-FF8F803327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1" name="Slide Number Placeholder 3">
            <a:extLst>
              <a:ext uri="{FF2B5EF4-FFF2-40B4-BE49-F238E27FC236}">
                <a16:creationId xmlns:a16="http://schemas.microsoft.com/office/drawing/2014/main" id="{79DEB2A3-D95B-994C-AD44-DA901A3722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FA3E0B-5389-6740-ADCD-B8878EA6DF84}" type="slidenum">
              <a:rPr lang="en-US" altLang="en-US">
                <a:latin typeface="Arial" panose="020B0604020202020204" pitchFamily="34" charset="0"/>
              </a:rPr>
              <a:pPr>
                <a:spcBef>
                  <a:spcPct val="0"/>
                </a:spcBef>
              </a:pPr>
              <a:t>2</a:t>
            </a:fld>
            <a:endParaRPr lang="en-US" altLang="en-US">
              <a:latin typeface="Arial" panose="020B0604020202020204" pitchFamily="34" charset="0"/>
            </a:endParaRPr>
          </a:p>
        </p:txBody>
      </p:sp>
    </p:spTree>
    <p:extLst>
      <p:ext uri="{BB962C8B-B14F-4D97-AF65-F5344CB8AC3E}">
        <p14:creationId xmlns:p14="http://schemas.microsoft.com/office/powerpoint/2010/main" val="276123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posed a question when we first noticed the difference.   This gives you a chance to explain that SO2 presents more than meets the eye - in addition to being an irritant gas linked to health effects, it transforms into acid sulfate particles (sulfuric acid, and ammonium sulfates (two kinds).  These contribute to fine particle exposures over wide regions of the East.</a:t>
            </a:r>
          </a:p>
          <a:p>
            <a:endParaRPr lang="en-US" dirty="0"/>
          </a:p>
          <a:p>
            <a:r>
              <a:rPr lang="en-US" dirty="0"/>
              <a:t>The airport visibility indicator is light extinction (</a:t>
            </a:r>
            <a:r>
              <a:rPr lang="en-US" dirty="0" err="1"/>
              <a:t>bext</a:t>
            </a:r>
            <a:r>
              <a:rPr lang="en-US" dirty="0"/>
              <a:t>).  At higher fine particle levels extinction increases and visibility decreases.  In parts of the greater northeast this indicator shows fine particles in the wintertime decreased in the 60's to 70s in response to fuel switching and programs to control direct sources.   But in summer visibility began to decrease from higher regional levels of fine particle sulfates. </a:t>
            </a:r>
          </a:p>
          <a:p>
            <a:endParaRPr lang="en-US" dirty="0"/>
          </a:p>
          <a:p>
            <a:r>
              <a:rPr lang="en-US" dirty="0"/>
              <a:t>The next slide shows the trends for total SO2 increases - while urban emissions decreased, utilities were building more coal fired power plants in non-urban areas and also meeting SO2 standards by building tall stacks, that reduced SO2 locally but contributed to long-range transport of SO2 and sulfate particles formed from it.</a:t>
            </a:r>
          </a:p>
          <a:p>
            <a:endParaRPr lang="en-US" dirty="0"/>
          </a:p>
          <a:p>
            <a:r>
              <a:rPr lang="en-US" dirty="0"/>
              <a:t>Be sure to note that this phenomenon was finally recognized as a major contributor to the growing acid rain observed in the east -  NOx emissions from power plants and cars were a part of that.</a:t>
            </a:r>
          </a:p>
        </p:txBody>
      </p:sp>
      <p:sp>
        <p:nvSpPr>
          <p:cNvPr id="4" name="Slide Number Placeholder 3"/>
          <p:cNvSpPr>
            <a:spLocks noGrp="1"/>
          </p:cNvSpPr>
          <p:nvPr>
            <p:ph type="sldNum" sz="quarter" idx="5"/>
          </p:nvPr>
        </p:nvSpPr>
        <p:spPr/>
        <p:txBody>
          <a:bodyPr/>
          <a:lstStyle/>
          <a:p>
            <a:fld id="{01266B02-3724-2E46-8866-3BB19B4980B1}" type="slidenum">
              <a:rPr lang="en-US" smtClean="0"/>
              <a:t>20</a:t>
            </a:fld>
            <a:endParaRPr lang="en-US"/>
          </a:p>
        </p:txBody>
      </p:sp>
    </p:spTree>
    <p:extLst>
      <p:ext uri="{BB962C8B-B14F-4D97-AF65-F5344CB8AC3E}">
        <p14:creationId xmlns:p14="http://schemas.microsoft.com/office/powerpoint/2010/main" val="1688722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A4F36311-A964-E64D-AF48-DF10ACCC1F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85567728-55E3-F340-8E93-5EE6B430C5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See the HCP report Cleaning the Air We Breathe for some of this story -</a:t>
            </a:r>
          </a:p>
          <a:p>
            <a:endParaRPr lang="en-US" altLang="en-US" dirty="0"/>
          </a:p>
          <a:p>
            <a:r>
              <a:rPr lang="en-US" altLang="en-US" dirty="0"/>
              <a:t>It is a key reason a Federal role for addressing air pollution was needed as these two pollutants were increasing over time throughout the 1960's due to more power plants and cars.  Only measures included in the Clean Air Act of 1970, i.e. mobile source rules for NOx and increased controls on new powerplants and industry as well as the NAAQS began to turn both trends around in the mid 1970s.</a:t>
            </a:r>
          </a:p>
        </p:txBody>
      </p:sp>
      <p:sp>
        <p:nvSpPr>
          <p:cNvPr id="29699" name="Slide Number Placeholder 3">
            <a:extLst>
              <a:ext uri="{FF2B5EF4-FFF2-40B4-BE49-F238E27FC236}">
                <a16:creationId xmlns:a16="http://schemas.microsoft.com/office/drawing/2014/main" id="{5C9C762A-BCD2-D44E-AE7B-B04A05BF7A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E9E79C-CC1D-A442-849E-938AB9B16E56}" type="slidenum">
              <a:rPr lang="en-US" altLang="en-US">
                <a:latin typeface="Arial" panose="020B0604020202020204" pitchFamily="34" charset="0"/>
              </a:rPr>
              <a:pPr>
                <a:spcBef>
                  <a:spcPct val="0"/>
                </a:spcBef>
              </a:pPr>
              <a:t>21</a:t>
            </a:fld>
            <a:endParaRPr lang="en-US" altLang="en-US">
              <a:latin typeface="Arial" panose="020B0604020202020204" pitchFamily="34" charset="0"/>
            </a:endParaRPr>
          </a:p>
        </p:txBody>
      </p:sp>
    </p:spTree>
    <p:extLst>
      <p:ext uri="{BB962C8B-B14F-4D97-AF65-F5344CB8AC3E}">
        <p14:creationId xmlns:p14="http://schemas.microsoft.com/office/powerpoint/2010/main" val="2311635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533400" y="4724400"/>
            <a:ext cx="5638800" cy="3600450"/>
          </a:xfrm>
        </p:spPr>
        <p:txBody>
          <a:bodyPr/>
          <a:lstStyle/>
          <a:p>
            <a:pPr marL="285750" indent="-285750">
              <a:buFont typeface="Arial" panose="020B0604020202020204" pitchFamily="34" charset="0"/>
              <a:buChar char="•"/>
            </a:pPr>
            <a:endParaRPr lang="en-US" sz="1800" b="1" dirty="0">
              <a:solidFill>
                <a:srgbClr val="FF0000"/>
              </a:solidFill>
            </a:endParaRPr>
          </a:p>
          <a:p>
            <a:pPr marL="285750" indent="-285750">
              <a:buFont typeface="Arial" panose="020B0604020202020204" pitchFamily="34" charset="0"/>
              <a:buChar char="•"/>
            </a:pPr>
            <a:endParaRPr lang="en-US" sz="1800" b="1" dirty="0">
              <a:solidFill>
                <a:srgbClr val="FF0000"/>
              </a:solidFill>
            </a:endParaRPr>
          </a:p>
          <a:p>
            <a:pPr marL="285750" indent="-285750">
              <a:buFont typeface="Arial" panose="020B0604020202020204" pitchFamily="34" charset="0"/>
              <a:buChar char="•"/>
            </a:pPr>
            <a:r>
              <a:rPr lang="en-US" sz="1800" b="1" dirty="0">
                <a:solidFill>
                  <a:srgbClr val="FF0000"/>
                </a:solidFill>
              </a:rPr>
              <a:t>This slide focuses on the successive reductions in lead in gasoline, in part because lead poisoned automotive catalysts controls and in part because of lead health effects.  </a:t>
            </a:r>
          </a:p>
          <a:p>
            <a:pPr marL="285750" indent="-285750">
              <a:buFont typeface="Arial" panose="020B0604020202020204" pitchFamily="34" charset="0"/>
              <a:buChar char="•"/>
            </a:pPr>
            <a:endParaRPr lang="en-US" sz="1800" b="1" dirty="0">
              <a:solidFill>
                <a:srgbClr val="FF0000"/>
              </a:solidFill>
            </a:endParaRPr>
          </a:p>
          <a:p>
            <a:pPr marL="285750" indent="-285750">
              <a:buFont typeface="Arial" panose="020B0604020202020204" pitchFamily="34" charset="0"/>
              <a:buChar char="•"/>
            </a:pPr>
            <a:r>
              <a:rPr lang="en-US" sz="1800" b="1" dirty="0">
                <a:solidFill>
                  <a:srgbClr val="FF0000"/>
                </a:solidFill>
              </a:rPr>
              <a:t>Note - </a:t>
            </a:r>
            <a:r>
              <a:rPr lang="en-US" sz="1800" b="1" dirty="0"/>
              <a:t>most exposed </a:t>
            </a:r>
            <a:r>
              <a:rPr lang="en-US" sz="1800" b="1" dirty="0">
                <a:solidFill>
                  <a:srgbClr val="FF0000"/>
                </a:solidFill>
              </a:rPr>
              <a:t>(95</a:t>
            </a:r>
            <a:r>
              <a:rPr lang="en-US" sz="1800" b="1" baseline="30000" dirty="0">
                <a:solidFill>
                  <a:srgbClr val="FF0000"/>
                </a:solidFill>
              </a:rPr>
              <a:t>th</a:t>
            </a:r>
            <a:r>
              <a:rPr lang="en-US" sz="1800" b="1" dirty="0">
                <a:solidFill>
                  <a:srgbClr val="FF0000"/>
                </a:solidFill>
              </a:rPr>
              <a:t>%tiles) vs. </a:t>
            </a:r>
            <a:r>
              <a:rPr lang="en-US" sz="1800" b="1" dirty="0">
                <a:solidFill>
                  <a:srgbClr val="0050FA"/>
                </a:solidFill>
              </a:rPr>
              <a:t>Median</a:t>
            </a:r>
          </a:p>
          <a:p>
            <a:pPr marL="285750" indent="-285750">
              <a:buFont typeface="Arial" panose="020B0604020202020204" pitchFamily="34" charset="0"/>
              <a:buChar char="•"/>
            </a:pPr>
            <a:r>
              <a:rPr lang="en-US" sz="1800" b="1" dirty="0"/>
              <a:t>The arrows show EPA </a:t>
            </a:r>
            <a:r>
              <a:rPr lang="en-US" sz="1800" b="1" dirty="0">
                <a:solidFill>
                  <a:srgbClr val="FF0000"/>
                </a:solidFill>
              </a:rPr>
              <a:t>gas</a:t>
            </a:r>
            <a:r>
              <a:rPr lang="en-US" sz="1800" b="1" dirty="0"/>
              <a:t> and </a:t>
            </a:r>
            <a:r>
              <a:rPr lang="en-US" sz="1800" b="1" dirty="0">
                <a:solidFill>
                  <a:schemeClr val="accent3">
                    <a:lumMod val="50000"/>
                  </a:schemeClr>
                </a:solidFill>
              </a:rPr>
              <a:t>paint</a:t>
            </a:r>
            <a:r>
              <a:rPr lang="en-US" sz="1800" b="1" dirty="0"/>
              <a:t> rules</a:t>
            </a:r>
          </a:p>
          <a:p>
            <a:endParaRPr lang="en-US" sz="1800" b="1" dirty="0">
              <a:solidFill>
                <a:srgbClr val="FF0000"/>
              </a:solidFill>
            </a:endParaRPr>
          </a:p>
          <a:p>
            <a:pPr marL="285750" indent="-285750">
              <a:buFont typeface="Arial" panose="020B0604020202020204" pitchFamily="34" charset="0"/>
              <a:buChar char="•"/>
            </a:pPr>
            <a:r>
              <a:rPr lang="en-US" sz="1800" b="1" dirty="0"/>
              <a:t>MAJOR DECREASE IN BLOOD LEAD LEVELS IN CHILDREN </a:t>
            </a:r>
            <a:r>
              <a:rPr lang="en-US" sz="1800" dirty="0"/>
              <a:t>BEGUN BY SUCCESSIVE EPA REGULATIONS TO </a:t>
            </a:r>
            <a:r>
              <a:rPr lang="en-US" sz="1800" b="1" dirty="0"/>
              <a:t>REDUCE LEAD IN GASOLINE </a:t>
            </a:r>
            <a:r>
              <a:rPr lang="en-US" sz="1800" dirty="0"/>
              <a:t>(Clean Air Act)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Note the trend is CONTINUED BY EPA RULES THAT </a:t>
            </a:r>
            <a:r>
              <a:rPr lang="en-US" sz="1800" b="1" dirty="0"/>
              <a:t>REDUCED LEAD IN PAINT </a:t>
            </a:r>
            <a:r>
              <a:rPr lang="en-US" sz="1800" dirty="0"/>
              <a:t>(TSCA).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Infants and young children are especially sensitive to even </a:t>
            </a:r>
            <a:r>
              <a:rPr lang="en-US" sz="1800" b="1" dirty="0"/>
              <a:t>low levels of lead</a:t>
            </a:r>
            <a:r>
              <a:rPr lang="en-US" sz="1800" dirty="0"/>
              <a:t>, which may contribute to behavioral problems, learning deficits and </a:t>
            </a:r>
            <a:r>
              <a:rPr lang="en-US" sz="1800" b="1" dirty="0"/>
              <a:t>lowered IQ</a:t>
            </a:r>
            <a:r>
              <a:rPr lang="en-US" sz="1800" dirty="0"/>
              <a: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01266B02-3724-2E46-8866-3BB19B4980B1}" type="slidenum">
              <a:rPr lang="en-US" smtClean="0"/>
              <a:t>22</a:t>
            </a:fld>
            <a:endParaRPr lang="en-US"/>
          </a:p>
        </p:txBody>
      </p:sp>
    </p:spTree>
    <p:extLst>
      <p:ext uri="{BB962C8B-B14F-4D97-AF65-F5344CB8AC3E}">
        <p14:creationId xmlns:p14="http://schemas.microsoft.com/office/powerpoint/2010/main" val="51568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81000" y="4400550"/>
            <a:ext cx="5791200" cy="3600450"/>
          </a:xfrm>
        </p:spPr>
        <p:txBody>
          <a:bodyPr/>
          <a:lstStyle/>
          <a:p>
            <a:pPr marL="285750" indent="-285750">
              <a:buFont typeface="Arial" panose="020B0604020202020204" pitchFamily="34" charset="0"/>
              <a:buChar char="•"/>
            </a:pPr>
            <a:r>
              <a:rPr lang="en-US" sz="1800" dirty="0"/>
              <a:t>LA had the worst photochemical smog in the nation, but </a:t>
            </a:r>
            <a:r>
              <a:rPr lang="en-US" sz="1800" b="1" dirty="0"/>
              <a:t>tremendous progress </a:t>
            </a:r>
            <a:r>
              <a:rPr lang="en-US" sz="1800" dirty="0"/>
              <a:t>due to the introduction of </a:t>
            </a:r>
            <a:r>
              <a:rPr lang="en-US" sz="1800" b="1" dirty="0"/>
              <a:t>automotive catalysts in new cars (1976 </a:t>
            </a:r>
            <a:r>
              <a:rPr lang="en-US" sz="1800" dirty="0"/>
              <a:t>on)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1" dirty="0"/>
              <a:t>Also Continuous actions </a:t>
            </a:r>
            <a:r>
              <a:rPr lang="en-US" sz="1800" dirty="0"/>
              <a:t>taken by California and the South Coast Air Basin </a:t>
            </a:r>
            <a:r>
              <a:rPr lang="en-US" sz="1800" b="1" dirty="0"/>
              <a:t>over decades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California rules and amendments to the Clean Air Act (1977, 1990) , new EPA regs resulted in tighter car and truck emissions limits nationwide</a:t>
            </a:r>
          </a:p>
          <a:p>
            <a:pPr marL="285750" indent="-285750">
              <a:buFont typeface="Arial" panose="020B0604020202020204" pitchFamily="34" charset="0"/>
              <a:buChar char="•"/>
            </a:pPr>
            <a:r>
              <a:rPr lang="en-US" sz="1800" dirty="0"/>
              <a:t>This chart from the South Coast shows levels relative to EPA's 2008 standard of 0.75 ppm.  The current standard is 0.70 ppm.  The South Coast has never met the national standards, but these programs brought health benefits by the continuing reductions over the years.  </a:t>
            </a:r>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01266B02-3724-2E46-8866-3BB19B4980B1}" type="slidenum">
              <a:rPr lang="en-US" smtClean="0"/>
              <a:t>23</a:t>
            </a:fld>
            <a:endParaRPr lang="en-US"/>
          </a:p>
        </p:txBody>
      </p:sp>
    </p:spTree>
    <p:extLst>
      <p:ext uri="{BB962C8B-B14F-4D97-AF65-F5344CB8AC3E}">
        <p14:creationId xmlns:p14="http://schemas.microsoft.com/office/powerpoint/2010/main" val="4048722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0E12DCE4-4ABC-BD4B-81C0-7CC04767D5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8A96211D-73CF-D040-9198-6042362CC1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Here's where a problem in ozone implementation began to appear -</a:t>
            </a:r>
          </a:p>
          <a:p>
            <a:endParaRPr lang="en-US" altLang="en-US" dirty="0"/>
          </a:p>
          <a:p>
            <a:r>
              <a:rPr lang="en-US" altLang="en-US" dirty="0"/>
              <a:t>National averages (white line) and 95th percentiles above and below are shown.  While there is an overall slow decline, progress began to slow, and some of the highest levels in the Eastern US occurred in the summer 1988, where even the Smoky Mountains were well above the NAAQS.  </a:t>
            </a:r>
          </a:p>
          <a:p>
            <a:endParaRPr lang="en-US" altLang="en-US" dirty="0"/>
          </a:p>
          <a:p>
            <a:r>
              <a:rPr lang="en-US" altLang="en-US" dirty="0"/>
              <a:t>In the end we learned this was due to an inadequate understanding of the cause of high levels of summertime ozone in the Eastern U.S.  In the end analyses and modeling indicated that over that large region, high biogenic (vegetation) emissions of volatile organic chemicals meant that the focus on controls on anthropogenic VOCs may work in some urban areas, but not across the region.  It was necessary to reduce NOx emissions from power plants and vehicles - </a:t>
            </a:r>
          </a:p>
          <a:p>
            <a:endParaRPr lang="en-US" altLang="en-US" dirty="0"/>
          </a:p>
          <a:p>
            <a:r>
              <a:rPr lang="en-US" altLang="en-US" dirty="0"/>
              <a:t>A hard look at other issues contributing to a lack of progress was a major impetus for amending the clean air act.</a:t>
            </a:r>
          </a:p>
        </p:txBody>
      </p:sp>
      <p:sp>
        <p:nvSpPr>
          <p:cNvPr id="174083" name="Slide Number Placeholder 3">
            <a:extLst>
              <a:ext uri="{FF2B5EF4-FFF2-40B4-BE49-F238E27FC236}">
                <a16:creationId xmlns:a16="http://schemas.microsoft.com/office/drawing/2014/main" id="{AB0DA499-7A74-B04F-8BEF-C263F27BEC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25593-20D3-4149-B801-19D73130F20A}" type="slidenum">
              <a:rPr lang="en-US" altLang="en-US">
                <a:latin typeface="Arial" panose="020B0604020202020204" pitchFamily="34" charset="0"/>
              </a:rPr>
              <a:pPr>
                <a:spcBef>
                  <a:spcPct val="0"/>
                </a:spcBef>
              </a:pPr>
              <a:t>24</a:t>
            </a:fld>
            <a:endParaRPr lang="en-US" altLang="en-US">
              <a:latin typeface="Arial" panose="020B0604020202020204" pitchFamily="34" charset="0"/>
            </a:endParaRPr>
          </a:p>
        </p:txBody>
      </p:sp>
    </p:spTree>
    <p:extLst>
      <p:ext uri="{BB962C8B-B14F-4D97-AF65-F5344CB8AC3E}">
        <p14:creationId xmlns:p14="http://schemas.microsoft.com/office/powerpoint/2010/main" val="3812152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a:extLst>
              <a:ext uri="{FF2B5EF4-FFF2-40B4-BE49-F238E27FC236}">
                <a16:creationId xmlns:a16="http://schemas.microsoft.com/office/drawing/2014/main" id="{966F7467-E62A-BB43-A0FD-4FD58E54AC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a:extLst>
              <a:ext uri="{FF2B5EF4-FFF2-40B4-BE49-F238E27FC236}">
                <a16:creationId xmlns:a16="http://schemas.microsoft.com/office/drawing/2014/main" id="{105F2173-A288-3649-849F-5C783B7491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Here are three major drivers for changes in the 1990 CAAA.  A fourth was addressing hazardous air pollutants.</a:t>
            </a:r>
          </a:p>
          <a:p>
            <a:endParaRPr lang="en-US" altLang="en-US" dirty="0"/>
          </a:p>
          <a:p>
            <a:r>
              <a:rPr lang="en-US" altLang="en-US" dirty="0"/>
              <a:t>A key point is that monitoring, improved scientific information on air pollution formation, and increased understanding of the pollutants most responsible for health effects drove both changes in the Clean Air Act in 1990, and eventually changes in the National Ambient Air Quality standards for particulate matter and ozone in 1997.</a:t>
            </a:r>
          </a:p>
          <a:p>
            <a:endParaRPr lang="en-US" altLang="en-US" dirty="0"/>
          </a:p>
          <a:p>
            <a:endParaRPr lang="en-US" altLang="en-US" dirty="0"/>
          </a:p>
        </p:txBody>
      </p:sp>
      <p:sp>
        <p:nvSpPr>
          <p:cNvPr id="156675" name="Slide Number Placeholder 3">
            <a:extLst>
              <a:ext uri="{FF2B5EF4-FFF2-40B4-BE49-F238E27FC236}">
                <a16:creationId xmlns:a16="http://schemas.microsoft.com/office/drawing/2014/main" id="{76A70A87-8110-0A4D-A44A-E99E725D2D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A5D46D-254C-F843-A20A-738FDC34E279}" type="slidenum">
              <a:rPr lang="en-US" altLang="en-US">
                <a:latin typeface="Arial" panose="020B0604020202020204" pitchFamily="34" charset="0"/>
              </a:rPr>
              <a:pPr>
                <a:spcBef>
                  <a:spcPct val="0"/>
                </a:spcBef>
              </a:pPr>
              <a:t>25</a:t>
            </a:fld>
            <a:endParaRPr lang="en-US" altLang="en-US">
              <a:latin typeface="Arial" panose="020B0604020202020204" pitchFamily="34" charset="0"/>
            </a:endParaRPr>
          </a:p>
        </p:txBody>
      </p:sp>
    </p:spTree>
    <p:extLst>
      <p:ext uri="{BB962C8B-B14F-4D97-AF65-F5344CB8AC3E}">
        <p14:creationId xmlns:p14="http://schemas.microsoft.com/office/powerpoint/2010/main" val="275450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D4DFD6FF-2FCF-954B-9C79-9A3A7DEA9C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AF4A94C0-4242-844C-AAF4-E464EDA678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9332" name="Slide Number Placeholder 3">
            <a:extLst>
              <a:ext uri="{FF2B5EF4-FFF2-40B4-BE49-F238E27FC236}">
                <a16:creationId xmlns:a16="http://schemas.microsoft.com/office/drawing/2014/main" id="{F334DA8E-169A-6543-8DCF-43B97CD7302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F12EC34-8619-DD45-BF16-B0C96A374E8E}" type="slidenum">
              <a:rPr lang="en-US" altLang="en-US"/>
              <a:pPr eaLnBrk="1" hangingPunct="1"/>
              <a:t>26</a:t>
            </a:fld>
            <a:endParaRPr lang="en-US" altLang="en-US"/>
          </a:p>
        </p:txBody>
      </p:sp>
    </p:spTree>
    <p:extLst>
      <p:ext uri="{BB962C8B-B14F-4D97-AF65-F5344CB8AC3E}">
        <p14:creationId xmlns:p14="http://schemas.microsoft.com/office/powerpoint/2010/main" val="89685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27</a:t>
            </a:fld>
            <a:endParaRPr lang="en-US"/>
          </a:p>
        </p:txBody>
      </p:sp>
    </p:spTree>
    <p:extLst>
      <p:ext uri="{BB962C8B-B14F-4D97-AF65-F5344CB8AC3E}">
        <p14:creationId xmlns:p14="http://schemas.microsoft.com/office/powerpoint/2010/main" val="1281611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Note the scale</a:t>
            </a:r>
            <a:r>
              <a:rPr lang="en-US" baseline="0" dirty="0"/>
              <a:t> change, focus on ’the bottom line” six pollutant reductions since 1970</a:t>
            </a:r>
          </a:p>
          <a:p>
            <a:endParaRPr lang="en-US" baseline="0" dirty="0"/>
          </a:p>
          <a:p>
            <a:r>
              <a:rPr lang="en-US" baseline="0" dirty="0"/>
              <a:t>	Note also that Clean air legislation did not stop growth in CO2 emissions, which began to decline       	only in 2008 </a:t>
            </a:r>
          </a:p>
          <a:p>
            <a:endParaRPr lang="en-US" baseline="0" dirty="0"/>
          </a:p>
          <a:p>
            <a:r>
              <a:rPr lang="en-US" baseline="0" dirty="0"/>
              <a:t>	Recent details </a:t>
            </a:r>
            <a:r>
              <a:rPr lang="mr-IN" baseline="0" dirty="0"/>
              <a:t>–</a:t>
            </a:r>
            <a:r>
              <a:rPr lang="en-US" baseline="0" dirty="0"/>
              <a:t> the 1988 recession caused dips in drivers of CO2 emissions</a:t>
            </a:r>
            <a:endParaRPr lang="en-US" dirty="0"/>
          </a:p>
        </p:txBody>
      </p:sp>
      <p:sp>
        <p:nvSpPr>
          <p:cNvPr id="4" name="Slide Number Placeholder 3"/>
          <p:cNvSpPr>
            <a:spLocks noGrp="1"/>
          </p:cNvSpPr>
          <p:nvPr>
            <p:ph type="sldNum" sz="quarter" idx="10"/>
          </p:nvPr>
        </p:nvSpPr>
        <p:spPr/>
        <p:txBody>
          <a:bodyPr/>
          <a:lstStyle/>
          <a:p>
            <a:fld id="{01266B02-3724-2E46-8866-3BB19B4980B1}" type="slidenum">
              <a:rPr lang="en-US" smtClean="0"/>
              <a:t>28</a:t>
            </a:fld>
            <a:endParaRPr lang="en-US"/>
          </a:p>
        </p:txBody>
      </p:sp>
    </p:spTree>
    <p:extLst>
      <p:ext uri="{BB962C8B-B14F-4D97-AF65-F5344CB8AC3E}">
        <p14:creationId xmlns:p14="http://schemas.microsoft.com/office/powerpoint/2010/main" val="664712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29</a:t>
            </a:fld>
            <a:endParaRPr lang="en-US"/>
          </a:p>
        </p:txBody>
      </p:sp>
    </p:spTree>
    <p:extLst>
      <p:ext uri="{BB962C8B-B14F-4D97-AF65-F5344CB8AC3E}">
        <p14:creationId xmlns:p14="http://schemas.microsoft.com/office/powerpoint/2010/main" val="98950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228600" y="4038600"/>
            <a:ext cx="5943600" cy="2819400"/>
          </a:xfrm>
        </p:spPr>
        <p:txBody>
          <a:bodyPr/>
          <a:lstStyle/>
          <a:p>
            <a:pPr marL="285750" indent="-285750">
              <a:buFont typeface="Arial" panose="020B0604020202020204" pitchFamily="34" charset="0"/>
              <a:buChar char="•"/>
            </a:pPr>
            <a:r>
              <a:rPr lang="en-US" sz="1800" b="1" dirty="0"/>
              <a:t>The industrial revolution </a:t>
            </a:r>
            <a:r>
              <a:rPr lang="en-US" sz="1800" dirty="0"/>
              <a:t>dramatically changed how society was organized</a:t>
            </a:r>
          </a:p>
          <a:p>
            <a:pPr marL="285750" indent="-285750">
              <a:buFont typeface="Arial" panose="020B0604020202020204" pitchFamily="34" charset="0"/>
              <a:buChar char="•"/>
            </a:pPr>
            <a:r>
              <a:rPr lang="en-US" sz="1800" b="1" dirty="0"/>
              <a:t>Rapid urbanization</a:t>
            </a:r>
            <a:r>
              <a:rPr lang="en-US" sz="1800" dirty="0"/>
              <a:t>, population growth, big extractive industries and pollution – air/water/waste.</a:t>
            </a:r>
          </a:p>
          <a:p>
            <a:pPr marL="285750" indent="-285750">
              <a:buFont typeface="Arial" panose="020B0604020202020204" pitchFamily="34" charset="0"/>
              <a:buChar char="•"/>
            </a:pPr>
            <a:r>
              <a:rPr lang="en-US" sz="1800" b="1" dirty="0"/>
              <a:t>Coal use increased first - </a:t>
            </a:r>
            <a:r>
              <a:rPr lang="en-US" sz="1800" dirty="0"/>
              <a:t>for industry and home heating </a:t>
            </a:r>
          </a:p>
          <a:p>
            <a:pPr marL="285750" indent="-285750">
              <a:buFont typeface="Arial" panose="020B0604020202020204" pitchFamily="34" charset="0"/>
              <a:buChar char="•"/>
            </a:pPr>
            <a:r>
              <a:rPr lang="en-US" sz="1800" b="1" dirty="0"/>
              <a:t>Post war petroleum </a:t>
            </a:r>
            <a:r>
              <a:rPr lang="en-US" sz="1800" dirty="0"/>
              <a:t>marks the growth of automobiles and suburbs and new kinds of pollution. (why a dip in 1930s?)</a:t>
            </a:r>
          </a:p>
          <a:p>
            <a:pPr marL="285750" indent="-285750">
              <a:buFont typeface="Arial" panose="020B0604020202020204" pitchFamily="34" charset="0"/>
              <a:buChar char="•"/>
            </a:pPr>
            <a:r>
              <a:rPr lang="en-US" sz="1800" b="1" dirty="0"/>
              <a:t>A tale of 3 cities </a:t>
            </a:r>
            <a:r>
              <a:rPr lang="en-US" sz="1800" dirty="0"/>
              <a:t>to explore some of these transformations </a:t>
            </a:r>
            <a:r>
              <a:rPr lang="en-US" sz="1800" dirty="0">
                <a:solidFill>
                  <a:srgbClr val="FF0000"/>
                </a:solidFill>
              </a:rPr>
              <a:t>click</a:t>
            </a:r>
            <a:r>
              <a:rPr lang="en-US" sz="1800" dirty="0"/>
              <a:t> 1910 Pittsburgh, </a:t>
            </a:r>
            <a:r>
              <a:rPr lang="en-US" sz="1800" dirty="0">
                <a:solidFill>
                  <a:srgbClr val="FF0000"/>
                </a:solidFill>
              </a:rPr>
              <a:t>click </a:t>
            </a:r>
            <a:r>
              <a:rPr lang="en-US" sz="1800" dirty="0"/>
              <a:t>near</a:t>
            </a:r>
            <a:r>
              <a:rPr lang="en-US" sz="1600" dirty="0"/>
              <a:t>by Donora PA in 1948 and </a:t>
            </a:r>
            <a:r>
              <a:rPr lang="en-US" sz="1600" dirty="0">
                <a:solidFill>
                  <a:srgbClr val="FF0000"/>
                </a:solidFill>
              </a:rPr>
              <a:t>click </a:t>
            </a:r>
            <a:r>
              <a:rPr lang="en-US" sz="1600" dirty="0"/>
              <a:t>Los Angeles in the 1950s.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 BTU – energy 1lb of water 1 deg. </a:t>
            </a:r>
          </a:p>
          <a:p>
            <a:pPr marL="285750" indent="-285750">
              <a:buFont typeface="Arial" panose="020B0604020202020204" pitchFamily="34" charset="0"/>
              <a:buChar char="•"/>
            </a:pPr>
            <a:r>
              <a:rPr lang="en-US" sz="1600" dirty="0"/>
              <a:t>Quadrillion - 10e15</a:t>
            </a:r>
          </a:p>
          <a:p>
            <a:endParaRPr lang="en-US" sz="1600" dirty="0">
              <a:solidFill>
                <a:srgbClr val="FF0000"/>
              </a:solidFill>
            </a:endParaRPr>
          </a:p>
        </p:txBody>
      </p:sp>
      <p:sp>
        <p:nvSpPr>
          <p:cNvPr id="4" name="Slide Number Placeholder 3"/>
          <p:cNvSpPr>
            <a:spLocks noGrp="1"/>
          </p:cNvSpPr>
          <p:nvPr>
            <p:ph type="sldNum" sz="quarter" idx="5"/>
          </p:nvPr>
        </p:nvSpPr>
        <p:spPr/>
        <p:txBody>
          <a:bodyPr/>
          <a:lstStyle/>
          <a:p>
            <a:fld id="{01266B02-3724-2E46-8866-3BB19B4980B1}" type="slidenum">
              <a:rPr lang="en-US" smtClean="0"/>
              <a:t>3</a:t>
            </a:fld>
            <a:endParaRPr lang="en-US"/>
          </a:p>
        </p:txBody>
      </p:sp>
    </p:spTree>
    <p:extLst>
      <p:ext uri="{BB962C8B-B14F-4D97-AF65-F5344CB8AC3E}">
        <p14:creationId xmlns:p14="http://schemas.microsoft.com/office/powerpoint/2010/main" val="2838754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30</a:t>
            </a:fld>
            <a:endParaRPr lang="en-US"/>
          </a:p>
        </p:txBody>
      </p:sp>
    </p:spTree>
    <p:extLst>
      <p:ext uri="{BB962C8B-B14F-4D97-AF65-F5344CB8AC3E}">
        <p14:creationId xmlns:p14="http://schemas.microsoft.com/office/powerpoint/2010/main" val="2386632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66B02-3724-2E46-8866-3BB19B4980B1}" type="slidenum">
              <a:rPr lang="en-US" smtClean="0"/>
              <a:t>31</a:t>
            </a:fld>
            <a:endParaRPr lang="en-US"/>
          </a:p>
        </p:txBody>
      </p:sp>
    </p:spTree>
    <p:extLst>
      <p:ext uri="{BB962C8B-B14F-4D97-AF65-F5344CB8AC3E}">
        <p14:creationId xmlns:p14="http://schemas.microsoft.com/office/powerpoint/2010/main" val="318663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304800" y="4400550"/>
            <a:ext cx="5867400" cy="2000250"/>
          </a:xfrm>
        </p:spPr>
        <p:txBody>
          <a:bodyPr/>
          <a:lstStyle/>
          <a:p>
            <a:pPr marL="285750" indent="-285750">
              <a:buFont typeface="Arial" panose="020B0604020202020204" pitchFamily="34" charset="0"/>
              <a:buChar char="•"/>
            </a:pPr>
            <a:r>
              <a:rPr lang="en-US" sz="1800" b="1" dirty="0"/>
              <a:t>Pittsburgh – the smoky city </a:t>
            </a:r>
            <a:r>
              <a:rPr lang="en-US" sz="1800" dirty="0"/>
              <a:t>– miserable conditions</a:t>
            </a:r>
          </a:p>
          <a:p>
            <a:pPr marL="285750" indent="-285750">
              <a:buFont typeface="Arial" panose="020B0604020202020204" pitchFamily="34" charset="0"/>
              <a:buChar char="•"/>
            </a:pPr>
            <a:r>
              <a:rPr lang="en-US" sz="1800" dirty="0"/>
              <a:t>City authorities viewed it as </a:t>
            </a:r>
            <a:r>
              <a:rPr lang="en-US" sz="1800" b="1" dirty="0"/>
              <a:t>a nuisance </a:t>
            </a:r>
            <a:r>
              <a:rPr lang="en-US" sz="1800" dirty="0"/>
              <a:t>necessary for the </a:t>
            </a:r>
            <a:r>
              <a:rPr lang="en-US" sz="1800" b="1" dirty="0"/>
              <a:t>economy, not a public health issue</a:t>
            </a:r>
            <a:r>
              <a:rPr lang="en-US" sz="1800" dirty="0"/>
              <a:t>. </a:t>
            </a:r>
          </a:p>
          <a:p>
            <a:pPr marL="285750" indent="-285750">
              <a:buFont typeface="Arial" panose="020B0604020202020204" pitchFamily="34" charset="0"/>
              <a:buChar char="•"/>
            </a:pPr>
            <a:r>
              <a:rPr lang="en-US" sz="1800" dirty="0"/>
              <a:t>Early complaints - women’s groups </a:t>
            </a:r>
            <a:r>
              <a:rPr lang="en-US" sz="1800" dirty="0">
                <a:solidFill>
                  <a:srgbClr val="FF0000"/>
                </a:solidFill>
              </a:rPr>
              <a:t>click</a:t>
            </a:r>
            <a:endParaRPr lang="en-US" sz="1800" dirty="0"/>
          </a:p>
          <a:p>
            <a:pPr marL="285750" indent="-285750">
              <a:buFont typeface="Arial" panose="020B0604020202020204" pitchFamily="34" charset="0"/>
              <a:buChar char="•"/>
            </a:pPr>
            <a:r>
              <a:rPr lang="en-US" sz="1800" dirty="0"/>
              <a:t>Water supplies for a large crowded cities were polluted by wastes – Here, authorities  took action </a:t>
            </a:r>
            <a:r>
              <a:rPr lang="en-US" sz="1800" b="1" dirty="0"/>
              <a:t>to filter drinking water source </a:t>
            </a:r>
            <a:r>
              <a:rPr lang="en-US" sz="1800" dirty="0"/>
              <a:t> -  - </a:t>
            </a:r>
            <a:r>
              <a:rPr lang="en-US" sz="1800" b="1" dirty="0"/>
              <a:t>dramatic reduction in deaths </a:t>
            </a:r>
            <a:r>
              <a:rPr lang="en-US" sz="1800" dirty="0"/>
              <a:t>from </a:t>
            </a:r>
            <a:r>
              <a:rPr lang="en-US" sz="1800" b="1" dirty="0"/>
              <a:t>Typhoid Fever. </a:t>
            </a:r>
          </a:p>
        </p:txBody>
      </p:sp>
      <p:sp>
        <p:nvSpPr>
          <p:cNvPr id="4" name="Slide Number Placeholder 3"/>
          <p:cNvSpPr>
            <a:spLocks noGrp="1"/>
          </p:cNvSpPr>
          <p:nvPr>
            <p:ph type="sldNum" sz="quarter" idx="5"/>
          </p:nvPr>
        </p:nvSpPr>
        <p:spPr/>
        <p:txBody>
          <a:bodyPr/>
          <a:lstStyle/>
          <a:p>
            <a:fld id="{01266B02-3724-2E46-8866-3BB19B4980B1}" type="slidenum">
              <a:rPr lang="en-US" smtClean="0"/>
              <a:t>4</a:t>
            </a:fld>
            <a:endParaRPr lang="en-US"/>
          </a:p>
        </p:txBody>
      </p:sp>
    </p:spTree>
    <p:extLst>
      <p:ext uri="{BB962C8B-B14F-4D97-AF65-F5344CB8AC3E}">
        <p14:creationId xmlns:p14="http://schemas.microsoft.com/office/powerpoint/2010/main" val="529732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685800"/>
            <a:ext cx="5486400" cy="3086100"/>
          </a:xfrm>
        </p:spPr>
      </p:sp>
      <p:sp>
        <p:nvSpPr>
          <p:cNvPr id="3" name="Notes Placeholder 2"/>
          <p:cNvSpPr>
            <a:spLocks noGrp="1"/>
          </p:cNvSpPr>
          <p:nvPr>
            <p:ph type="body" idx="1"/>
          </p:nvPr>
        </p:nvSpPr>
        <p:spPr>
          <a:xfrm>
            <a:off x="762000" y="3962400"/>
            <a:ext cx="5486400" cy="3600450"/>
          </a:xfrm>
        </p:spPr>
        <p:txBody>
          <a:bodyPr/>
          <a:lstStyle/>
          <a:p>
            <a:pPr marL="285750" indent="-285750">
              <a:buFont typeface="Arial" panose="020B0604020202020204" pitchFamily="34" charset="0"/>
              <a:buChar char="•"/>
            </a:pPr>
            <a:r>
              <a:rPr lang="en-US" sz="1800" b="1" dirty="0"/>
              <a:t>Donora </a:t>
            </a:r>
            <a:r>
              <a:rPr lang="en-US" sz="1800" dirty="0"/>
              <a:t>- Small industrial town  40 miles from Pittsburgh</a:t>
            </a:r>
          </a:p>
          <a:p>
            <a:pPr marL="285750" indent="-285750">
              <a:buFont typeface="Arial" panose="020B0604020202020204" pitchFamily="34" charset="0"/>
              <a:buChar char="•"/>
            </a:pPr>
            <a:r>
              <a:rPr lang="en-US" sz="1800" b="1" dirty="0"/>
              <a:t>A </a:t>
            </a:r>
            <a:r>
              <a:rPr lang="en-US" sz="1800" dirty="0"/>
              <a:t>typical  day in 1948. </a:t>
            </a:r>
            <a:r>
              <a:rPr lang="en-US" sz="1800" dirty="0">
                <a:solidFill>
                  <a:srgbClr val="FF0000"/>
                </a:solidFill>
              </a:rPr>
              <a:t>Click</a:t>
            </a:r>
          </a:p>
          <a:p>
            <a:pPr marL="285750" indent="-285750">
              <a:buFont typeface="Arial" panose="020B0604020202020204" pitchFamily="34" charset="0"/>
              <a:buChar char="•"/>
            </a:pPr>
            <a:r>
              <a:rPr lang="en-US" sz="1800" b="1" dirty="0"/>
              <a:t>Donora at NOON during deadly smog</a:t>
            </a:r>
          </a:p>
          <a:p>
            <a:pPr marL="285750" indent="-285750">
              <a:buFont typeface="Arial" panose="020B0604020202020204" pitchFamily="34" charset="0"/>
              <a:buChar char="•"/>
            </a:pPr>
            <a:r>
              <a:rPr lang="en-US" sz="1800" dirty="0"/>
              <a:t>Foggy conditions created extreme episode (smog) of smoke and SO</a:t>
            </a:r>
            <a:r>
              <a:rPr lang="en-US" sz="1800" baseline="-25000" dirty="0"/>
              <a:t>2</a:t>
            </a:r>
            <a:r>
              <a:rPr lang="en-US" sz="1800" dirty="0"/>
              <a:t> that </a:t>
            </a:r>
            <a:r>
              <a:rPr lang="en-US" sz="1800" b="1" dirty="0"/>
              <a:t>sickened 6000 people </a:t>
            </a:r>
            <a:r>
              <a:rPr lang="en-US" sz="1800" dirty="0"/>
              <a:t>(40% of the population, and </a:t>
            </a:r>
            <a:r>
              <a:rPr lang="en-US" sz="1800" b="1" dirty="0"/>
              <a:t>20 died </a:t>
            </a:r>
            <a:r>
              <a:rPr lang="en-US" sz="1800" dirty="0">
                <a:solidFill>
                  <a:srgbClr val="FF0000"/>
                </a:solidFill>
              </a:rPr>
              <a:t>Click</a:t>
            </a:r>
          </a:p>
          <a:p>
            <a:pPr marL="285750" indent="-285750">
              <a:buFont typeface="Arial" panose="020B0604020202020204" pitchFamily="34" charset="0"/>
              <a:buChar char="•"/>
            </a:pPr>
            <a:r>
              <a:rPr lang="en-US" sz="1800" b="1" dirty="0"/>
              <a:t>1940’s -50’s LA  </a:t>
            </a:r>
            <a:r>
              <a:rPr lang="en-US" sz="1800" dirty="0"/>
              <a:t>a new kind of smog later found it was </a:t>
            </a:r>
            <a:r>
              <a:rPr lang="en-US" sz="1800" b="1" dirty="0"/>
              <a:t>automobile emissions, </a:t>
            </a:r>
            <a:r>
              <a:rPr lang="en-US" sz="1800" b="1" i="1" dirty="0"/>
              <a:t>Photochemical smog </a:t>
            </a:r>
            <a:r>
              <a:rPr lang="en-US" sz="1800" dirty="0"/>
              <a:t>included </a:t>
            </a:r>
            <a:r>
              <a:rPr lang="en-US" sz="1800" b="1" dirty="0"/>
              <a:t>“bad” ozone </a:t>
            </a:r>
            <a:r>
              <a:rPr lang="en-US" sz="1800" dirty="0"/>
              <a:t>and other chemicals. </a:t>
            </a:r>
            <a:r>
              <a:rPr lang="en-US" sz="1800" dirty="0">
                <a:solidFill>
                  <a:srgbClr val="FF0000"/>
                </a:solidFill>
              </a:rPr>
              <a:t>Click</a:t>
            </a:r>
          </a:p>
          <a:p>
            <a:pPr marL="285750" indent="-285750">
              <a:buFont typeface="Arial" panose="020B0604020202020204" pitchFamily="34" charset="0"/>
              <a:buChar char="•"/>
            </a:pPr>
            <a:r>
              <a:rPr lang="en-US" sz="1800" dirty="0"/>
              <a:t>This smog </a:t>
            </a:r>
            <a:r>
              <a:rPr lang="en-US" sz="1800" b="1" dirty="0"/>
              <a:t>irritated the eyes </a:t>
            </a:r>
            <a:r>
              <a:rPr lang="en-US" sz="1800" dirty="0"/>
              <a:t>as well as the lungs.</a:t>
            </a:r>
          </a:p>
          <a:p>
            <a:pPr marL="285750" indent="-285750">
              <a:buFont typeface="Arial" panose="020B0604020202020204" pitchFamily="34" charset="0"/>
              <a:buChar char="•"/>
            </a:pPr>
            <a:r>
              <a:rPr lang="en-US" sz="1800" dirty="0"/>
              <a:t>These two events plus 1952 London killer smog </a:t>
            </a:r>
          </a:p>
          <a:p>
            <a:pPr marL="285750" indent="-285750">
              <a:buFont typeface="Arial" panose="020B0604020202020204" pitchFamily="34" charset="0"/>
              <a:buChar char="•"/>
            </a:pPr>
            <a:r>
              <a:rPr lang="en-US" sz="1800" dirty="0"/>
              <a:t>– </a:t>
            </a:r>
            <a:r>
              <a:rPr lang="en-US" sz="1800" b="1" dirty="0"/>
              <a:t>Air pollution became a public health issue</a:t>
            </a:r>
          </a:p>
        </p:txBody>
      </p:sp>
      <p:sp>
        <p:nvSpPr>
          <p:cNvPr id="4" name="Slide Number Placeholder 3"/>
          <p:cNvSpPr>
            <a:spLocks noGrp="1"/>
          </p:cNvSpPr>
          <p:nvPr>
            <p:ph type="sldNum" sz="quarter" idx="5"/>
          </p:nvPr>
        </p:nvSpPr>
        <p:spPr/>
        <p:txBody>
          <a:bodyPr/>
          <a:lstStyle/>
          <a:p>
            <a:fld id="{01266B02-3724-2E46-8866-3BB19B4980B1}" type="slidenum">
              <a:rPr lang="en-US" smtClean="0"/>
              <a:t>5</a:t>
            </a:fld>
            <a:endParaRPr lang="en-US"/>
          </a:p>
        </p:txBody>
      </p:sp>
    </p:spTree>
    <p:extLst>
      <p:ext uri="{BB962C8B-B14F-4D97-AF65-F5344CB8AC3E}">
        <p14:creationId xmlns:p14="http://schemas.microsoft.com/office/powerpoint/2010/main" val="4144714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7D6FAC8E-0B1B-5842-A352-52DB813505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AE7F5F3F-3F88-094E-BB8D-F1E20C27DD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5" name="Slide Number Placeholder 3">
            <a:extLst>
              <a:ext uri="{FF2B5EF4-FFF2-40B4-BE49-F238E27FC236}">
                <a16:creationId xmlns:a16="http://schemas.microsoft.com/office/drawing/2014/main" id="{965F7BDD-31B2-F74B-9393-EB2C88C9E9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F0A241-122D-434D-9B65-2D5DA3340378}" type="slidenum">
              <a:rPr lang="en-US" altLang="en-US">
                <a:latin typeface="Arial" panose="020B0604020202020204" pitchFamily="34" charset="0"/>
              </a:rPr>
              <a:pPr>
                <a:spcBef>
                  <a:spcPct val="0"/>
                </a:spcBef>
              </a:pPr>
              <a:t>6</a:t>
            </a:fld>
            <a:endParaRPr lang="en-US" altLang="en-US">
              <a:latin typeface="Arial" panose="020B0604020202020204" pitchFamily="34" charset="0"/>
            </a:endParaRPr>
          </a:p>
        </p:txBody>
      </p:sp>
    </p:spTree>
    <p:extLst>
      <p:ext uri="{BB962C8B-B14F-4D97-AF65-F5344CB8AC3E}">
        <p14:creationId xmlns:p14="http://schemas.microsoft.com/office/powerpoint/2010/main" val="10468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73138"/>
            <a:ext cx="5486400" cy="3086100"/>
          </a:xfrm>
        </p:spPr>
      </p:sp>
      <p:sp>
        <p:nvSpPr>
          <p:cNvPr id="3" name="Notes Placeholder 2"/>
          <p:cNvSpPr>
            <a:spLocks noGrp="1"/>
          </p:cNvSpPr>
          <p:nvPr>
            <p:ph type="body" idx="1"/>
          </p:nvPr>
        </p:nvSpPr>
        <p:spPr>
          <a:xfrm>
            <a:off x="685800" y="4267200"/>
            <a:ext cx="5486400" cy="3600450"/>
          </a:xfrm>
        </p:spPr>
        <p:txBody>
          <a:bodyPr/>
          <a:lstStyle/>
          <a:p>
            <a:pPr marL="285750" indent="-285750">
              <a:buFont typeface="Arial" panose="020B0604020202020204" pitchFamily="34" charset="0"/>
              <a:buChar char="•"/>
            </a:pPr>
            <a:r>
              <a:rPr lang="en-US" sz="1800" dirty="0"/>
              <a:t>The 1960’s- events lead to growing national  environmental awareness, culminating in demands for action</a:t>
            </a:r>
          </a:p>
          <a:p>
            <a:pPr marL="285750" indent="-285750">
              <a:buFont typeface="Arial" panose="020B0604020202020204" pitchFamily="34" charset="0"/>
              <a:buChar char="•"/>
            </a:pPr>
            <a:r>
              <a:rPr lang="en-US" sz="1800" b="1" dirty="0"/>
              <a:t>First 1962 </a:t>
            </a:r>
            <a:r>
              <a:rPr lang="en-US" sz="1800" dirty="0"/>
              <a:t>publication of Rachel Carson’s book, </a:t>
            </a:r>
            <a:r>
              <a:rPr lang="en-US" sz="1800" b="1" i="1" dirty="0"/>
              <a:t>Silent Spring</a:t>
            </a:r>
            <a:r>
              <a:rPr lang="en-US" sz="1800" b="1" dirty="0"/>
              <a:t>,</a:t>
            </a:r>
          </a:p>
          <a:p>
            <a:pPr marL="285750" indent="-285750">
              <a:buFont typeface="Arial" panose="020B0604020202020204" pitchFamily="34" charset="0"/>
              <a:buChar char="•"/>
            </a:pPr>
            <a:r>
              <a:rPr lang="en-US" sz="1800" dirty="0"/>
              <a:t>She focused attention to pesticide effects on birds, more</a:t>
            </a:r>
          </a:p>
          <a:p>
            <a:pPr marL="285750" indent="-285750">
              <a:buFont typeface="Arial" panose="020B0604020202020204" pitchFamily="34" charset="0"/>
              <a:buChar char="•"/>
            </a:pPr>
            <a:r>
              <a:rPr lang="en-US" sz="1800" dirty="0"/>
              <a:t> Highlighted information on </a:t>
            </a:r>
            <a:r>
              <a:rPr lang="en-US" sz="1800" b="1" dirty="0"/>
              <a:t>bioaccumulation of these persistent organic chemicals </a:t>
            </a:r>
            <a:r>
              <a:rPr lang="en-US" sz="1800" dirty="0"/>
              <a:t>and their lasting effects  far from application.  </a:t>
            </a:r>
          </a:p>
          <a:p>
            <a:pPr marL="285750" indent="-285750">
              <a:buFont typeface="Arial" panose="020B0604020202020204" pitchFamily="34" charset="0"/>
              <a:buChar char="•"/>
            </a:pPr>
            <a:r>
              <a:rPr lang="en-US" sz="1800" dirty="0"/>
              <a:t>CBS Special on the book</a:t>
            </a:r>
          </a:p>
        </p:txBody>
      </p:sp>
      <p:sp>
        <p:nvSpPr>
          <p:cNvPr id="4" name="Slide Number Placeholder 3"/>
          <p:cNvSpPr>
            <a:spLocks noGrp="1"/>
          </p:cNvSpPr>
          <p:nvPr>
            <p:ph type="sldNum" sz="quarter" idx="5"/>
          </p:nvPr>
        </p:nvSpPr>
        <p:spPr/>
        <p:txBody>
          <a:bodyPr/>
          <a:lstStyle/>
          <a:p>
            <a:fld id="{01266B02-3724-2E46-8866-3BB19B4980B1}" type="slidenum">
              <a:rPr lang="en-US" smtClean="0"/>
              <a:t>7</a:t>
            </a:fld>
            <a:endParaRPr lang="en-US"/>
          </a:p>
        </p:txBody>
      </p:sp>
    </p:spTree>
    <p:extLst>
      <p:ext uri="{BB962C8B-B14F-4D97-AF65-F5344CB8AC3E}">
        <p14:creationId xmlns:p14="http://schemas.microsoft.com/office/powerpoint/2010/main" val="313438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383BA0A4-6C2B-DA47-A5C4-BD60DD20FA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F0C4B97D-B24E-3242-AF51-C5D9DBCF34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39" name="Slide Number Placeholder 3">
            <a:extLst>
              <a:ext uri="{FF2B5EF4-FFF2-40B4-BE49-F238E27FC236}">
                <a16:creationId xmlns:a16="http://schemas.microsoft.com/office/drawing/2014/main" id="{58B3BC9C-2AD7-6D49-83CF-79879C8242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8A878F-BE8C-D640-BBC0-4BA979F231C6}" type="slidenum">
              <a:rPr lang="en-US" altLang="en-US">
                <a:latin typeface="Arial" panose="020B0604020202020204" pitchFamily="34" charset="0"/>
              </a:rPr>
              <a:pPr>
                <a:spcBef>
                  <a:spcPct val="0"/>
                </a:spcBef>
              </a:pPr>
              <a:t>8</a:t>
            </a:fld>
            <a:endParaRPr lang="en-US" altLang="en-US">
              <a:latin typeface="Arial" panose="020B0604020202020204" pitchFamily="34" charset="0"/>
            </a:endParaRPr>
          </a:p>
        </p:txBody>
      </p:sp>
    </p:spTree>
    <p:extLst>
      <p:ext uri="{BB962C8B-B14F-4D97-AF65-F5344CB8AC3E}">
        <p14:creationId xmlns:p14="http://schemas.microsoft.com/office/powerpoint/2010/main" val="215024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5031CB1D-F1DA-8041-8BA2-29CA7DDC8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715157-8A3D-F644-86D4-03482BC37B4B}" type="slidenum">
              <a:rPr lang="en-US" altLang="en-US">
                <a:latin typeface="Arial" panose="020B0604020202020204" pitchFamily="34" charset="0"/>
              </a:rPr>
              <a:pPr>
                <a:spcBef>
                  <a:spcPct val="0"/>
                </a:spcBef>
              </a:pPr>
              <a:t>9</a:t>
            </a:fld>
            <a:endParaRPr lang="en-US" altLang="en-US">
              <a:latin typeface="Arial" panose="020B0604020202020204" pitchFamily="34" charset="0"/>
            </a:endParaRPr>
          </a:p>
        </p:txBody>
      </p:sp>
      <p:sp>
        <p:nvSpPr>
          <p:cNvPr id="93186" name="Rectangle 2">
            <a:extLst>
              <a:ext uri="{FF2B5EF4-FFF2-40B4-BE49-F238E27FC236}">
                <a16:creationId xmlns:a16="http://schemas.microsoft.com/office/drawing/2014/main" id="{28C8AC7F-BB71-654F-8E45-61AA40CCE0F7}"/>
              </a:ext>
            </a:extLst>
          </p:cNvPr>
          <p:cNvSpPr>
            <a:spLocks noGrp="1" noRot="1" noChangeAspect="1" noChangeArrowheads="1" noTextEdit="1"/>
          </p:cNvSpPr>
          <p:nvPr>
            <p:ph type="sldImg"/>
          </p:nvPr>
        </p:nvSpPr>
        <p:spPr bwMode="auto">
          <a:xfrm>
            <a:off x="365125" y="674688"/>
            <a:ext cx="612775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a:extLst>
              <a:ext uri="{FF2B5EF4-FFF2-40B4-BE49-F238E27FC236}">
                <a16:creationId xmlns:a16="http://schemas.microsoft.com/office/drawing/2014/main" id="{83BA695B-F41B-2942-AF85-21C143C07B91}"/>
              </a:ext>
            </a:extLst>
          </p:cNvPr>
          <p:cNvSpPr>
            <a:spLocks noGrp="1" noChangeArrowheads="1"/>
          </p:cNvSpPr>
          <p:nvPr>
            <p:ph type="body" idx="1"/>
          </p:nvPr>
        </p:nvSpPr>
        <p:spPr bwMode="auto">
          <a:xfrm>
            <a:off x="893763" y="4335462"/>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600" i="1" dirty="0">
                <a:solidFill>
                  <a:srgbClr val="FF0000"/>
                </a:solidFill>
              </a:rPr>
              <a:t>– blasts from the past </a:t>
            </a:r>
          </a:p>
          <a:p>
            <a:pPr eaLnBrk="1" hangingPunct="1"/>
            <a:r>
              <a:rPr lang="en-US" altLang="en-US" sz="1600" i="1" dirty="0">
                <a:solidFill>
                  <a:srgbClr val="FF0000"/>
                </a:solidFill>
              </a:rPr>
              <a:t>– FYI the DC smoke is from a burning dump</a:t>
            </a:r>
          </a:p>
          <a:p>
            <a:pPr eaLnBrk="1" hangingPunct="1"/>
            <a:endParaRPr lang="en-US" altLang="en-US" sz="1600" b="1" i="1" dirty="0">
              <a:solidFill>
                <a:srgbClr val="FF0000"/>
              </a:solidFill>
            </a:endParaRPr>
          </a:p>
          <a:p>
            <a:pPr eaLnBrk="1" hangingPunct="1"/>
            <a:r>
              <a:rPr lang="en-US" altLang="en-US" sz="1600" b="1" i="1" dirty="0">
                <a:solidFill>
                  <a:srgbClr val="FF0000"/>
                </a:solidFill>
              </a:rPr>
              <a:t>\</a:t>
            </a:r>
          </a:p>
        </p:txBody>
      </p:sp>
    </p:spTree>
    <p:extLst>
      <p:ext uri="{BB962C8B-B14F-4D97-AF65-F5344CB8AC3E}">
        <p14:creationId xmlns:p14="http://schemas.microsoft.com/office/powerpoint/2010/main" val="257241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25EBFB-B90F-4E0A-A729-364247F4A546}" type="datetimeFigureOut">
              <a:rPr lang="en-US" smtClean="0"/>
              <a:pPr/>
              <a:t>10/6/20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10/6/20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10/6/20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FFFFCC"/>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bg1">
                    <a:lumMod val="85000"/>
                  </a:schemeClr>
                </a:solidFill>
              </a:defRPr>
            </a:lvl1pPr>
            <a:lvl2pPr>
              <a:defRPr baseline="0">
                <a:solidFill>
                  <a:schemeClr val="bg1">
                    <a:lumMod val="85000"/>
                  </a:schemeClr>
                </a:solidFill>
              </a:defRPr>
            </a:lvl2pPr>
            <a:lvl3pPr>
              <a:defRPr baseline="0">
                <a:solidFill>
                  <a:schemeClr val="bg1">
                    <a:lumMod val="85000"/>
                  </a:schemeClr>
                </a:solidFill>
              </a:defRPr>
            </a:lvl3pPr>
            <a:lvl4pPr>
              <a:defRPr baseline="0">
                <a:solidFill>
                  <a:schemeClr val="bg1">
                    <a:lumMod val="85000"/>
                  </a:schemeClr>
                </a:solidFill>
              </a:defRPr>
            </a:lvl4pPr>
            <a:lvl5pPr>
              <a:defRPr baseline="0">
                <a:solidFill>
                  <a:schemeClr val="bg1">
                    <a:lumMod val="8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25EBFB-B90F-4E0A-A729-364247F4A546}" type="datetimeFigureOut">
              <a:rPr lang="en-US" smtClean="0"/>
              <a:pPr/>
              <a:t>10/6/20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5EBFB-B90F-4E0A-A729-364247F4A546}" type="datetimeFigureOut">
              <a:rPr lang="en-US" smtClean="0"/>
              <a:pPr/>
              <a:t>10/6/20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25EBFB-B90F-4E0A-A729-364247F4A546}" type="datetimeFigureOut">
              <a:rPr lang="en-US" smtClean="0"/>
              <a:pPr/>
              <a:t>10/6/20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25EBFB-B90F-4E0A-A729-364247F4A546}" type="datetimeFigureOut">
              <a:rPr lang="en-US" smtClean="0"/>
              <a:pPr/>
              <a:t>10/6/20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25EBFB-B90F-4E0A-A729-364247F4A546}" type="datetimeFigureOut">
              <a:rPr lang="en-US" smtClean="0"/>
              <a:pPr/>
              <a:t>10/6/20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5EBFB-B90F-4E0A-A729-364247F4A546}" type="datetimeFigureOut">
              <a:rPr lang="en-US" smtClean="0"/>
              <a:pPr/>
              <a:t>10/6/20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025EBFB-B90F-4E0A-A729-364247F4A546}" type="datetimeFigureOut">
              <a:rPr lang="en-US" smtClean="0"/>
              <a:pPr/>
              <a:t>10/6/20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025EBFB-B90F-4E0A-A729-364247F4A546}" type="datetimeFigureOut">
              <a:rPr lang="en-US" smtClean="0"/>
              <a:pPr/>
              <a:t>10/6/20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F1AD-5842-4CA1-8A2E-856DDB1982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000">
              <a:srgbClr val="0000FF"/>
            </a:gs>
            <a:gs pos="9000">
              <a:schemeClr val="tx1"/>
            </a:gs>
            <a:gs pos="100000">
              <a:srgbClr val="0000CC"/>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25EBFB-B90F-4E0A-A729-364247F4A546}" type="datetimeFigureOut">
              <a:rPr lang="en-US" smtClean="0"/>
              <a:pPr/>
              <a:t>10/6/20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E5F1AD-5842-4CA1-8A2E-856DDB1982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17.xml"/><Relationship Id="rId7" Type="http://schemas.openxmlformats.org/officeDocument/2006/relationships/image" Target="../media/image47.jpeg"/><Relationship Id="rId12"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6.jpeg"/><Relationship Id="rId11" Type="http://schemas.openxmlformats.org/officeDocument/2006/relationships/oleObject" Target="../embeddings/oleObject2.bin"/><Relationship Id="rId5" Type="http://schemas.openxmlformats.org/officeDocument/2006/relationships/image" Target="../media/image45.jpeg"/><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tiff"/></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a:extLst>
              <a:ext uri="{FF2B5EF4-FFF2-40B4-BE49-F238E27FC236}">
                <a16:creationId xmlns:a16="http://schemas.microsoft.com/office/drawing/2014/main" id="{91D15286-69BB-4E49-B903-2B446CE9272E}"/>
              </a:ext>
            </a:extLst>
          </p:cNvPr>
          <p:cNvSpPr>
            <a:spLocks noChangeArrowheads="1"/>
          </p:cNvSpPr>
          <p:nvPr/>
        </p:nvSpPr>
        <p:spPr bwMode="auto">
          <a:xfrm>
            <a:off x="2286000" y="554355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spcBef>
                <a:spcPct val="0"/>
              </a:spcBef>
              <a:buFontTx/>
              <a:buNone/>
            </a:pPr>
            <a:r>
              <a:rPr lang="en-US" altLang="en-US" sz="2000" dirty="0">
                <a:solidFill>
                  <a:schemeClr val="bg1"/>
                </a:solidFill>
                <a:latin typeface="Arial" panose="020B0604020202020204" pitchFamily="34" charset="0"/>
              </a:rPr>
              <a:t>John Bachmann</a:t>
            </a:r>
          </a:p>
          <a:p>
            <a:pPr algn="ctr" eaLnBrk="1" hangingPunct="1">
              <a:lnSpc>
                <a:spcPct val="80000"/>
              </a:lnSpc>
              <a:spcBef>
                <a:spcPct val="0"/>
              </a:spcBef>
              <a:buFontTx/>
              <a:buNone/>
            </a:pPr>
            <a:r>
              <a:rPr lang="en-US" altLang="en-US" sz="1800" dirty="0">
                <a:solidFill>
                  <a:schemeClr val="bg1"/>
                </a:solidFill>
                <a:latin typeface="Arial" panose="020B0604020202020204" pitchFamily="34" charset="0"/>
              </a:rPr>
              <a:t>Vision Air Consulting, LLC</a:t>
            </a:r>
          </a:p>
          <a:p>
            <a:pPr algn="ctr" eaLnBrk="1" hangingPunct="1">
              <a:lnSpc>
                <a:spcPct val="80000"/>
              </a:lnSpc>
              <a:spcBef>
                <a:spcPct val="0"/>
              </a:spcBef>
              <a:buFontTx/>
              <a:buNone/>
            </a:pPr>
            <a:r>
              <a:rPr lang="en-US" altLang="en-US" sz="1800" dirty="0">
                <a:solidFill>
                  <a:schemeClr val="bg1"/>
                </a:solidFill>
                <a:latin typeface="Arial" panose="020B0604020202020204" pitchFamily="34" charset="0"/>
              </a:rPr>
              <a:t>Former Associate Director for Science/Policy, EPA/OAQPS</a:t>
            </a:r>
          </a:p>
          <a:p>
            <a:pPr algn="ctr" eaLnBrk="1" hangingPunct="1">
              <a:lnSpc>
                <a:spcPct val="80000"/>
              </a:lnSpc>
              <a:spcBef>
                <a:spcPct val="0"/>
              </a:spcBef>
              <a:buFontTx/>
              <a:buNone/>
            </a:pPr>
            <a:endParaRPr lang="en-US" altLang="en-US" sz="1800" dirty="0">
              <a:solidFill>
                <a:schemeClr val="bg1"/>
              </a:solidFill>
              <a:latin typeface="Arial" panose="020B0604020202020204" pitchFamily="34" charset="0"/>
            </a:endParaRPr>
          </a:p>
          <a:p>
            <a:pPr algn="ctr" eaLnBrk="1" hangingPunct="1">
              <a:lnSpc>
                <a:spcPct val="80000"/>
              </a:lnSpc>
              <a:spcBef>
                <a:spcPct val="0"/>
              </a:spcBef>
              <a:buFontTx/>
              <a:buNone/>
            </a:pPr>
            <a:endParaRPr lang="en-US" altLang="en-US" sz="1800" dirty="0">
              <a:latin typeface="Arial" panose="020B0604020202020204" pitchFamily="34" charset="0"/>
            </a:endParaRPr>
          </a:p>
        </p:txBody>
      </p:sp>
      <p:sp>
        <p:nvSpPr>
          <p:cNvPr id="9" name="Rectangle 13">
            <a:extLst>
              <a:ext uri="{FF2B5EF4-FFF2-40B4-BE49-F238E27FC236}">
                <a16:creationId xmlns:a16="http://schemas.microsoft.com/office/drawing/2014/main" id="{7A9D400D-71B8-BA4A-AE94-1A1EAE807DF3}"/>
              </a:ext>
            </a:extLst>
          </p:cNvPr>
          <p:cNvSpPr>
            <a:spLocks noChangeArrowheads="1"/>
          </p:cNvSpPr>
          <p:nvPr/>
        </p:nvSpPr>
        <p:spPr bwMode="auto">
          <a:xfrm>
            <a:off x="0" y="0"/>
            <a:ext cx="8991600" cy="1470025"/>
          </a:xfrm>
          <a:prstGeom prst="rect">
            <a:avLst/>
          </a:prstGeom>
          <a:noFill/>
          <a:ln w="9525">
            <a:noFill/>
            <a:miter lim="800000"/>
            <a:headEnd/>
            <a:tailEnd/>
          </a:ln>
        </p:spPr>
        <p:txBody>
          <a:bodyPr anchor="ctr"/>
          <a:lstStyle/>
          <a:p>
            <a:pPr algn="ctr" eaLnBrk="1" hangingPunct="1">
              <a:defRPr/>
            </a:pPr>
            <a:r>
              <a:rPr lang="en-US" sz="4400" b="1" dirty="0">
                <a:solidFill>
                  <a:srgbClr val="FFFF99"/>
                </a:solidFill>
                <a:latin typeface="+mj-lt"/>
                <a:cs typeface="Tahoma" pitchFamily="34" charset="0"/>
              </a:rPr>
              <a:t>U.S. Air Quality Management</a:t>
            </a:r>
          </a:p>
        </p:txBody>
      </p:sp>
      <p:sp>
        <p:nvSpPr>
          <p:cNvPr id="2" name="Rectangle 1">
            <a:extLst>
              <a:ext uri="{FF2B5EF4-FFF2-40B4-BE49-F238E27FC236}">
                <a16:creationId xmlns:a16="http://schemas.microsoft.com/office/drawing/2014/main" id="{52543FCF-102D-B34B-B7E9-CF4538A1A11A}"/>
              </a:ext>
            </a:extLst>
          </p:cNvPr>
          <p:cNvSpPr/>
          <p:nvPr/>
        </p:nvSpPr>
        <p:spPr>
          <a:xfrm>
            <a:off x="1803831" y="1269067"/>
            <a:ext cx="5688737" cy="523220"/>
          </a:xfrm>
          <a:prstGeom prst="rect">
            <a:avLst/>
          </a:prstGeom>
        </p:spPr>
        <p:txBody>
          <a:bodyPr wrap="none">
            <a:spAutoFit/>
          </a:bodyPr>
          <a:lstStyle/>
          <a:p>
            <a:pPr algn="ctr">
              <a:defRPr/>
            </a:pPr>
            <a:r>
              <a:rPr lang="en-US" sz="2800" b="1" dirty="0">
                <a:solidFill>
                  <a:srgbClr val="FFFFE1"/>
                </a:solidFill>
                <a:cs typeface="Tahoma" pitchFamily="34" charset="0"/>
              </a:rPr>
              <a:t>Evaluating a Half-Century of Progress</a:t>
            </a:r>
          </a:p>
        </p:txBody>
      </p:sp>
      <p:sp>
        <p:nvSpPr>
          <p:cNvPr id="11" name="Rectangle 10">
            <a:extLst>
              <a:ext uri="{FF2B5EF4-FFF2-40B4-BE49-F238E27FC236}">
                <a16:creationId xmlns:a16="http://schemas.microsoft.com/office/drawing/2014/main" id="{C6C3265D-1553-8D44-9AFE-75548B7E22C2}"/>
              </a:ext>
            </a:extLst>
          </p:cNvPr>
          <p:cNvSpPr/>
          <p:nvPr/>
        </p:nvSpPr>
        <p:spPr>
          <a:xfrm>
            <a:off x="1905000" y="3943350"/>
            <a:ext cx="5181600" cy="932563"/>
          </a:xfrm>
          <a:prstGeom prst="rect">
            <a:avLst/>
          </a:prstGeom>
        </p:spPr>
        <p:txBody>
          <a:bodyPr wrap="square">
            <a:spAutoFit/>
          </a:bodyPr>
          <a:lstStyle/>
          <a:p>
            <a:pPr algn="ctr">
              <a:lnSpc>
                <a:spcPct val="80000"/>
              </a:lnSpc>
              <a:spcBef>
                <a:spcPct val="0"/>
              </a:spcBef>
            </a:pPr>
            <a:r>
              <a:rPr lang="en-US" altLang="en-US" sz="2000" b="1" dirty="0">
                <a:solidFill>
                  <a:schemeClr val="bg1"/>
                </a:solidFill>
                <a:latin typeface="Arial" panose="020B0604020202020204" pitchFamily="34" charset="0"/>
              </a:rPr>
              <a:t>Your name here</a:t>
            </a:r>
          </a:p>
          <a:p>
            <a:pPr algn="ctr">
              <a:lnSpc>
                <a:spcPct val="80000"/>
              </a:lnSpc>
              <a:spcBef>
                <a:spcPct val="0"/>
              </a:spcBef>
            </a:pPr>
            <a:endParaRPr lang="en-US" altLang="en-US" sz="1400" dirty="0">
              <a:solidFill>
                <a:schemeClr val="bg1"/>
              </a:solidFill>
              <a:latin typeface="Arial" panose="020B0604020202020204" pitchFamily="34" charset="0"/>
            </a:endParaRPr>
          </a:p>
          <a:p>
            <a:pPr algn="ctr">
              <a:lnSpc>
                <a:spcPct val="80000"/>
              </a:lnSpc>
              <a:spcBef>
                <a:spcPct val="0"/>
              </a:spcBef>
              <a:spcAft>
                <a:spcPts val="600"/>
              </a:spcAft>
            </a:pPr>
            <a:r>
              <a:rPr lang="en-US" altLang="en-US" sz="1400" dirty="0">
                <a:solidFill>
                  <a:schemeClr val="bg1"/>
                </a:solidFill>
                <a:latin typeface="Arial" panose="020B0604020202020204" pitchFamily="34" charset="0"/>
              </a:rPr>
              <a:t>Vision Air Consulting</a:t>
            </a:r>
          </a:p>
          <a:p>
            <a:pPr algn="ctr">
              <a:lnSpc>
                <a:spcPct val="80000"/>
              </a:lnSpc>
              <a:spcBef>
                <a:spcPct val="0"/>
              </a:spcBef>
              <a:spcAft>
                <a:spcPts val="600"/>
              </a:spcAft>
            </a:pPr>
            <a:r>
              <a:rPr lang="en-US" altLang="en-US" sz="1400" dirty="0">
                <a:solidFill>
                  <a:schemeClr val="bg1"/>
                </a:solidFill>
                <a:latin typeface="Arial" panose="020B0604020202020204" pitchFamily="34" charset="0"/>
              </a:rPr>
              <a:t>Former Associate Director for Science/Policy, EPA/OAQPS</a:t>
            </a:r>
          </a:p>
        </p:txBody>
      </p:sp>
      <p:pic>
        <p:nvPicPr>
          <p:cNvPr id="12" name="Picture 11">
            <a:extLst>
              <a:ext uri="{FF2B5EF4-FFF2-40B4-BE49-F238E27FC236}">
                <a16:creationId xmlns:a16="http://schemas.microsoft.com/office/drawing/2014/main" id="{E4055D9B-E76E-854B-A8CA-4E5390C34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14550"/>
            <a:ext cx="2743199" cy="1752600"/>
          </a:xfrm>
          <a:prstGeom prst="rect">
            <a:avLst/>
          </a:prstGeom>
        </p:spPr>
      </p:pic>
      <p:pic>
        <p:nvPicPr>
          <p:cNvPr id="14" name="Picture 13" descr="A large body of water with a city in the background&#10;&#10;Description automatically generated">
            <a:extLst>
              <a:ext uri="{FF2B5EF4-FFF2-40B4-BE49-F238E27FC236}">
                <a16:creationId xmlns:a16="http://schemas.microsoft.com/office/drawing/2014/main" id="{4F3D40EC-2FD1-5F48-84DC-C3F0A1BC0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114550"/>
            <a:ext cx="3124200" cy="1742261"/>
          </a:xfrm>
          <a:prstGeom prst="rect">
            <a:avLst/>
          </a:prstGeom>
        </p:spPr>
      </p:pic>
      <p:pic>
        <p:nvPicPr>
          <p:cNvPr id="4" name="Picture 3" descr="A group of people in a field&#10;&#10;Description automatically generated">
            <a:extLst>
              <a:ext uri="{FF2B5EF4-FFF2-40B4-BE49-F238E27FC236}">
                <a16:creationId xmlns:a16="http://schemas.microsoft.com/office/drawing/2014/main" id="{2AB56B6F-5B08-7743-8349-4491D8E32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2088297"/>
            <a:ext cx="3124200" cy="1768514"/>
          </a:xfrm>
          <a:prstGeom prst="rect">
            <a:avLst/>
          </a:prstGeom>
        </p:spPr>
      </p:pic>
      <p:sp>
        <p:nvSpPr>
          <p:cNvPr id="5" name="TextBox 4">
            <a:extLst>
              <a:ext uri="{FF2B5EF4-FFF2-40B4-BE49-F238E27FC236}">
                <a16:creationId xmlns:a16="http://schemas.microsoft.com/office/drawing/2014/main" id="{AC2F4CE1-E9EC-C74D-8E4E-A5CFD1345A32}"/>
              </a:ext>
            </a:extLst>
          </p:cNvPr>
          <p:cNvSpPr txBox="1"/>
          <p:nvPr/>
        </p:nvSpPr>
        <p:spPr>
          <a:xfrm>
            <a:off x="1049154" y="-104915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670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6172200" cy="857250"/>
          </a:xfrm>
        </p:spPr>
        <p:txBody>
          <a:bodyPr/>
          <a:lstStyle/>
          <a:p>
            <a:r>
              <a:rPr lang="en-US" b="1" dirty="0"/>
              <a:t>Meanwhile, </a:t>
            </a:r>
            <a:r>
              <a:rPr lang="en-US" b="1" i="1" dirty="0"/>
              <a:t>from a distance…</a:t>
            </a:r>
          </a:p>
        </p:txBody>
      </p:sp>
      <p:pic>
        <p:nvPicPr>
          <p:cNvPr id="4" name="Picture 3" descr="Hairposter.gif"/>
          <p:cNvPicPr>
            <a:picLocks noChangeAspect="1"/>
          </p:cNvPicPr>
          <p:nvPr/>
        </p:nvPicPr>
        <p:blipFill>
          <a:blip r:embed="rId3"/>
          <a:stretch>
            <a:fillRect/>
          </a:stretch>
        </p:blipFill>
        <p:spPr>
          <a:xfrm>
            <a:off x="6115050" y="1046833"/>
            <a:ext cx="1543050" cy="2281391"/>
          </a:xfrm>
          <a:prstGeom prst="rect">
            <a:avLst/>
          </a:prstGeom>
        </p:spPr>
      </p:pic>
      <p:sp>
        <p:nvSpPr>
          <p:cNvPr id="6" name="TextBox 5"/>
          <p:cNvSpPr txBox="1"/>
          <p:nvPr/>
        </p:nvSpPr>
        <p:spPr>
          <a:xfrm>
            <a:off x="5486400" y="3486150"/>
            <a:ext cx="2800350" cy="1477328"/>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500" b="1" dirty="0">
                <a:solidFill>
                  <a:srgbClr val="0000CC"/>
                </a:solidFill>
                <a:latin typeface="Arial" pitchFamily="34" charset="0"/>
                <a:cs typeface="Arial" pitchFamily="34" charset="0"/>
              </a:rPr>
              <a:t>Welcome!  Sulfur dioxide</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Hello! Carbon monoxide</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The air, the air Is everywhere</a:t>
            </a:r>
            <a:br>
              <a:rPr lang="en-US" sz="1500" b="1" dirty="0">
                <a:solidFill>
                  <a:srgbClr val="0000CC"/>
                </a:solidFill>
                <a:latin typeface="Arial" pitchFamily="34" charset="0"/>
                <a:cs typeface="Arial" pitchFamily="34" charset="0"/>
              </a:rPr>
            </a:b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Breath deep, while you sleep</a:t>
            </a:r>
            <a:br>
              <a:rPr lang="en-US" sz="1500" b="1" dirty="0">
                <a:solidFill>
                  <a:srgbClr val="0000CC"/>
                </a:solidFill>
                <a:latin typeface="Arial" pitchFamily="34" charset="0"/>
                <a:cs typeface="Arial" pitchFamily="34" charset="0"/>
              </a:rPr>
            </a:br>
            <a:r>
              <a:rPr lang="en-US" sz="1500" b="1" dirty="0">
                <a:solidFill>
                  <a:srgbClr val="0000CC"/>
                </a:solidFill>
                <a:latin typeface="Arial" pitchFamily="34" charset="0"/>
                <a:cs typeface="Arial" pitchFamily="34" charset="0"/>
              </a:rPr>
              <a:t>Breath deep</a:t>
            </a:r>
          </a:p>
        </p:txBody>
      </p:sp>
      <p:grpSp>
        <p:nvGrpSpPr>
          <p:cNvPr id="8" name="Group 7"/>
          <p:cNvGrpSpPr/>
          <p:nvPr/>
        </p:nvGrpSpPr>
        <p:grpSpPr>
          <a:xfrm>
            <a:off x="914400" y="834312"/>
            <a:ext cx="3219451" cy="4210050"/>
            <a:chOff x="355600" y="1600200"/>
            <a:chExt cx="3759200" cy="502920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987"/>
            <a:stretch/>
          </p:blipFill>
          <p:spPr>
            <a:xfrm>
              <a:off x="355600" y="4209170"/>
              <a:ext cx="3759200" cy="242023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658" t="2837" r="1661"/>
            <a:stretch/>
          </p:blipFill>
          <p:spPr>
            <a:xfrm>
              <a:off x="355600" y="1600200"/>
              <a:ext cx="3759200" cy="2608970"/>
            </a:xfrm>
            <a:prstGeom prst="rect">
              <a:avLst/>
            </a:prstGeom>
          </p:spPr>
        </p:pic>
      </p:grpSp>
    </p:spTree>
    <p:extLst>
      <p:ext uri="{BB962C8B-B14F-4D97-AF65-F5344CB8AC3E}">
        <p14:creationId xmlns:p14="http://schemas.microsoft.com/office/powerpoint/2010/main" val="47209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earthday1970.jpg"/>
          <p:cNvPicPr>
            <a:picLocks noChangeAspect="1"/>
          </p:cNvPicPr>
          <p:nvPr/>
        </p:nvPicPr>
        <p:blipFill>
          <a:blip r:embed="rId3"/>
          <a:stretch>
            <a:fillRect/>
          </a:stretch>
        </p:blipFill>
        <p:spPr>
          <a:xfrm>
            <a:off x="3886200" y="3056382"/>
            <a:ext cx="1185863" cy="2087118"/>
          </a:xfrm>
          <a:prstGeom prst="rect">
            <a:avLst/>
          </a:prstGeom>
        </p:spPr>
      </p:pic>
      <p:sp>
        <p:nvSpPr>
          <p:cNvPr id="2" name="Title 1"/>
          <p:cNvSpPr>
            <a:spLocks noGrp="1"/>
          </p:cNvSpPr>
          <p:nvPr>
            <p:ph type="title"/>
          </p:nvPr>
        </p:nvSpPr>
        <p:spPr>
          <a:xfrm>
            <a:off x="1485900" y="114300"/>
            <a:ext cx="6172200" cy="857250"/>
          </a:xfrm>
        </p:spPr>
        <p:txBody>
          <a:bodyPr/>
          <a:lstStyle/>
          <a:p>
            <a:r>
              <a:rPr lang="en-US" b="1" dirty="0"/>
              <a:t>Earth Day  April 22, 1970</a:t>
            </a:r>
          </a:p>
        </p:txBody>
      </p:sp>
      <p:pic>
        <p:nvPicPr>
          <p:cNvPr id="4" name="Picture 3" descr="NYCity1970.jpg"/>
          <p:cNvPicPr>
            <a:picLocks noChangeAspect="1"/>
          </p:cNvPicPr>
          <p:nvPr/>
        </p:nvPicPr>
        <p:blipFill>
          <a:blip r:embed="rId4"/>
          <a:stretch>
            <a:fillRect/>
          </a:stretch>
        </p:blipFill>
        <p:spPr>
          <a:xfrm>
            <a:off x="5791200" y="1504950"/>
            <a:ext cx="1072326" cy="1404747"/>
          </a:xfrm>
          <a:prstGeom prst="rect">
            <a:avLst/>
          </a:prstGeom>
        </p:spPr>
      </p:pic>
      <p:sp>
        <p:nvSpPr>
          <p:cNvPr id="5" name="TextBox 4"/>
          <p:cNvSpPr txBox="1"/>
          <p:nvPr/>
        </p:nvSpPr>
        <p:spPr>
          <a:xfrm>
            <a:off x="5867400" y="2571750"/>
            <a:ext cx="857250" cy="300082"/>
          </a:xfrm>
          <a:prstGeom prst="rect">
            <a:avLst/>
          </a:prstGeom>
          <a:noFill/>
        </p:spPr>
        <p:txBody>
          <a:bodyPr wrap="square" rtlCol="0">
            <a:spAutoFit/>
          </a:bodyPr>
          <a:lstStyle/>
          <a:p>
            <a:r>
              <a:rPr lang="en-US" sz="1350" dirty="0">
                <a:solidFill>
                  <a:schemeClr val="bg1"/>
                </a:solidFill>
              </a:rPr>
              <a:t>New York</a:t>
            </a:r>
          </a:p>
        </p:txBody>
      </p:sp>
      <p:pic>
        <p:nvPicPr>
          <p:cNvPr id="6" name="Picture 5" descr="Philly1970crowds.jpg"/>
          <p:cNvPicPr>
            <a:picLocks noChangeAspect="1"/>
          </p:cNvPicPr>
          <p:nvPr/>
        </p:nvPicPr>
        <p:blipFill>
          <a:blip r:embed="rId5"/>
          <a:stretch>
            <a:fillRect/>
          </a:stretch>
        </p:blipFill>
        <p:spPr>
          <a:xfrm>
            <a:off x="5181600" y="3059757"/>
            <a:ext cx="3386909" cy="2083743"/>
          </a:xfrm>
          <a:prstGeom prst="rect">
            <a:avLst/>
          </a:prstGeom>
        </p:spPr>
      </p:pic>
      <p:pic>
        <p:nvPicPr>
          <p:cNvPr id="7" name="Picture 6" descr="Boston1970.jpg"/>
          <p:cNvPicPr>
            <a:picLocks noChangeAspect="1"/>
          </p:cNvPicPr>
          <p:nvPr/>
        </p:nvPicPr>
        <p:blipFill>
          <a:blip r:embed="rId6"/>
          <a:stretch>
            <a:fillRect/>
          </a:stretch>
        </p:blipFill>
        <p:spPr>
          <a:xfrm>
            <a:off x="304800" y="3067347"/>
            <a:ext cx="3429000" cy="2076153"/>
          </a:xfrm>
          <a:prstGeom prst="rect">
            <a:avLst/>
          </a:prstGeom>
        </p:spPr>
      </p:pic>
      <p:sp>
        <p:nvSpPr>
          <p:cNvPr id="8" name="TextBox 7"/>
          <p:cNvSpPr txBox="1"/>
          <p:nvPr/>
        </p:nvSpPr>
        <p:spPr>
          <a:xfrm>
            <a:off x="762000" y="3028950"/>
            <a:ext cx="857250" cy="300082"/>
          </a:xfrm>
          <a:prstGeom prst="rect">
            <a:avLst/>
          </a:prstGeom>
          <a:noFill/>
        </p:spPr>
        <p:txBody>
          <a:bodyPr wrap="square" rtlCol="0">
            <a:spAutoFit/>
          </a:bodyPr>
          <a:lstStyle/>
          <a:p>
            <a:r>
              <a:rPr lang="en-US" sz="1350" dirty="0">
                <a:solidFill>
                  <a:schemeClr val="bg1"/>
                </a:solidFill>
              </a:rPr>
              <a:t>Boston</a:t>
            </a:r>
          </a:p>
        </p:txBody>
      </p:sp>
      <p:pic>
        <p:nvPicPr>
          <p:cNvPr id="9" name="Picture 8" descr="Miami1970.jpg"/>
          <p:cNvPicPr>
            <a:picLocks noChangeAspect="1"/>
          </p:cNvPicPr>
          <p:nvPr/>
        </p:nvPicPr>
        <p:blipFill>
          <a:blip r:embed="rId7"/>
          <a:stretch>
            <a:fillRect/>
          </a:stretch>
        </p:blipFill>
        <p:spPr>
          <a:xfrm>
            <a:off x="7162800" y="590550"/>
            <a:ext cx="1600644" cy="2410382"/>
          </a:xfrm>
          <a:prstGeom prst="rect">
            <a:avLst/>
          </a:prstGeom>
        </p:spPr>
      </p:pic>
      <p:sp>
        <p:nvSpPr>
          <p:cNvPr id="10" name="TextBox 9"/>
          <p:cNvSpPr txBox="1"/>
          <p:nvPr/>
        </p:nvSpPr>
        <p:spPr>
          <a:xfrm>
            <a:off x="7162800" y="2728868"/>
            <a:ext cx="857250" cy="300082"/>
          </a:xfrm>
          <a:prstGeom prst="rect">
            <a:avLst/>
          </a:prstGeom>
          <a:noFill/>
        </p:spPr>
        <p:txBody>
          <a:bodyPr wrap="square" rtlCol="0">
            <a:spAutoFit/>
          </a:bodyPr>
          <a:lstStyle/>
          <a:p>
            <a:r>
              <a:rPr lang="en-US" sz="1350" dirty="0">
                <a:solidFill>
                  <a:schemeClr val="bg1"/>
                </a:solidFill>
              </a:rPr>
              <a:t>Miami</a:t>
            </a:r>
          </a:p>
        </p:txBody>
      </p:sp>
      <p:pic>
        <p:nvPicPr>
          <p:cNvPr id="11" name="Picture 10" descr="earthday_hayes.jpg"/>
          <p:cNvPicPr>
            <a:picLocks noChangeAspect="1"/>
          </p:cNvPicPr>
          <p:nvPr/>
        </p:nvPicPr>
        <p:blipFill>
          <a:blip r:embed="rId8"/>
          <a:stretch>
            <a:fillRect/>
          </a:stretch>
        </p:blipFill>
        <p:spPr>
          <a:xfrm>
            <a:off x="304800" y="895350"/>
            <a:ext cx="1371600" cy="1941341"/>
          </a:xfrm>
          <a:prstGeom prst="rect">
            <a:avLst/>
          </a:prstGeom>
        </p:spPr>
      </p:pic>
      <p:sp>
        <p:nvSpPr>
          <p:cNvPr id="12" name="TextBox 11"/>
          <p:cNvSpPr txBox="1"/>
          <p:nvPr/>
        </p:nvSpPr>
        <p:spPr>
          <a:xfrm>
            <a:off x="304800" y="2495550"/>
            <a:ext cx="400050" cy="300082"/>
          </a:xfrm>
          <a:prstGeom prst="rect">
            <a:avLst/>
          </a:prstGeom>
          <a:noFill/>
        </p:spPr>
        <p:txBody>
          <a:bodyPr wrap="square" rtlCol="0">
            <a:spAutoFit/>
          </a:bodyPr>
          <a:lstStyle/>
          <a:p>
            <a:r>
              <a:rPr lang="en-US" sz="1350" dirty="0">
                <a:solidFill>
                  <a:schemeClr val="bg1"/>
                </a:solidFill>
              </a:rPr>
              <a:t>DC</a:t>
            </a:r>
          </a:p>
        </p:txBody>
      </p:sp>
      <p:pic>
        <p:nvPicPr>
          <p:cNvPr id="13" name="Picture 12" descr="Tulane1970.jpg"/>
          <p:cNvPicPr>
            <a:picLocks noChangeAspect="1"/>
          </p:cNvPicPr>
          <p:nvPr/>
        </p:nvPicPr>
        <p:blipFill>
          <a:blip r:embed="rId9"/>
          <a:stretch>
            <a:fillRect/>
          </a:stretch>
        </p:blipFill>
        <p:spPr>
          <a:xfrm>
            <a:off x="3505200" y="1733550"/>
            <a:ext cx="1681656" cy="1143000"/>
          </a:xfrm>
          <a:prstGeom prst="rect">
            <a:avLst/>
          </a:prstGeom>
        </p:spPr>
      </p:pic>
      <p:sp>
        <p:nvSpPr>
          <p:cNvPr id="14" name="TextBox 13"/>
          <p:cNvSpPr txBox="1"/>
          <p:nvPr/>
        </p:nvSpPr>
        <p:spPr>
          <a:xfrm>
            <a:off x="3657600" y="1828800"/>
            <a:ext cx="1257300" cy="300082"/>
          </a:xfrm>
          <a:prstGeom prst="rect">
            <a:avLst/>
          </a:prstGeom>
          <a:noFill/>
        </p:spPr>
        <p:txBody>
          <a:bodyPr wrap="square" rtlCol="0">
            <a:spAutoFit/>
          </a:bodyPr>
          <a:lstStyle/>
          <a:p>
            <a:r>
              <a:rPr lang="en-US" sz="1350" dirty="0">
                <a:solidFill>
                  <a:schemeClr val="bg1"/>
                </a:solidFill>
              </a:rPr>
              <a:t>New Orleans</a:t>
            </a:r>
          </a:p>
        </p:txBody>
      </p:sp>
      <p:pic>
        <p:nvPicPr>
          <p:cNvPr id="15" name="Picture 14" descr="Chi1970.jpg"/>
          <p:cNvPicPr>
            <a:picLocks noChangeAspect="1"/>
          </p:cNvPicPr>
          <p:nvPr/>
        </p:nvPicPr>
        <p:blipFill>
          <a:blip r:embed="rId10"/>
          <a:stretch>
            <a:fillRect/>
          </a:stretch>
        </p:blipFill>
        <p:spPr>
          <a:xfrm>
            <a:off x="2057400" y="1200150"/>
            <a:ext cx="1085850" cy="1644838"/>
          </a:xfrm>
          <a:prstGeom prst="rect">
            <a:avLst/>
          </a:prstGeom>
        </p:spPr>
      </p:pic>
      <p:sp>
        <p:nvSpPr>
          <p:cNvPr id="16" name="TextBox 15"/>
          <p:cNvSpPr txBox="1"/>
          <p:nvPr/>
        </p:nvSpPr>
        <p:spPr>
          <a:xfrm>
            <a:off x="6477000" y="4705350"/>
            <a:ext cx="1257300" cy="300082"/>
          </a:xfrm>
          <a:prstGeom prst="rect">
            <a:avLst/>
          </a:prstGeom>
          <a:noFill/>
        </p:spPr>
        <p:txBody>
          <a:bodyPr wrap="square" rtlCol="0">
            <a:spAutoFit/>
          </a:bodyPr>
          <a:lstStyle/>
          <a:p>
            <a:r>
              <a:rPr lang="en-US" sz="1350" dirty="0">
                <a:solidFill>
                  <a:schemeClr val="bg1"/>
                </a:solidFill>
              </a:rPr>
              <a:t>Philadelphia</a:t>
            </a:r>
          </a:p>
        </p:txBody>
      </p:sp>
      <p:sp>
        <p:nvSpPr>
          <p:cNvPr id="17" name="TextBox 16"/>
          <p:cNvSpPr txBox="1"/>
          <p:nvPr/>
        </p:nvSpPr>
        <p:spPr>
          <a:xfrm>
            <a:off x="2133600" y="1123950"/>
            <a:ext cx="857250" cy="300082"/>
          </a:xfrm>
          <a:prstGeom prst="rect">
            <a:avLst/>
          </a:prstGeom>
          <a:noFill/>
        </p:spPr>
        <p:txBody>
          <a:bodyPr wrap="square" rtlCol="0">
            <a:spAutoFit/>
          </a:bodyPr>
          <a:lstStyle/>
          <a:p>
            <a:r>
              <a:rPr lang="en-US" sz="1350" dirty="0">
                <a:solidFill>
                  <a:schemeClr val="bg1"/>
                </a:solidFill>
              </a:rPr>
              <a:t>Chicago</a:t>
            </a:r>
          </a:p>
        </p:txBody>
      </p:sp>
      <p:sp>
        <p:nvSpPr>
          <p:cNvPr id="18" name="TextBox 17"/>
          <p:cNvSpPr txBox="1"/>
          <p:nvPr/>
        </p:nvSpPr>
        <p:spPr>
          <a:xfrm>
            <a:off x="3200400" y="950952"/>
            <a:ext cx="2800350" cy="553998"/>
          </a:xfrm>
          <a:prstGeom prst="rect">
            <a:avLst/>
          </a:prstGeom>
          <a:noFill/>
        </p:spPr>
        <p:txBody>
          <a:bodyPr wrap="square" rtlCol="0">
            <a:spAutoFit/>
          </a:bodyPr>
          <a:lstStyle/>
          <a:p>
            <a:pPr algn="ctr"/>
            <a:r>
              <a:rPr lang="en-US" sz="1500" b="1" dirty="0">
                <a:solidFill>
                  <a:schemeClr val="bg1">
                    <a:lumMod val="85000"/>
                  </a:schemeClr>
                </a:solidFill>
              </a:rPr>
              <a:t>20 million people </a:t>
            </a:r>
            <a:r>
              <a:rPr lang="en-US" sz="1500" dirty="0">
                <a:solidFill>
                  <a:schemeClr val="bg1">
                    <a:lumMod val="85000"/>
                  </a:schemeClr>
                </a:solidFill>
              </a:rPr>
              <a:t>participated in a national teach-in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9050"/>
            <a:ext cx="6629400" cy="857250"/>
          </a:xfrm>
        </p:spPr>
        <p:txBody>
          <a:bodyPr>
            <a:normAutofit/>
          </a:bodyPr>
          <a:lstStyle/>
          <a:p>
            <a:r>
              <a:rPr lang="en-US" dirty="0"/>
              <a:t>How Earth Day changed my career</a:t>
            </a:r>
          </a:p>
        </p:txBody>
      </p:sp>
      <p:grpSp>
        <p:nvGrpSpPr>
          <p:cNvPr id="3" name="Group 2"/>
          <p:cNvGrpSpPr/>
          <p:nvPr/>
        </p:nvGrpSpPr>
        <p:grpSpPr>
          <a:xfrm>
            <a:off x="533400" y="914400"/>
            <a:ext cx="2876550" cy="1657350"/>
            <a:chOff x="228600" y="1219200"/>
            <a:chExt cx="3505200" cy="1930400"/>
          </a:xfrm>
        </p:grpSpPr>
        <p:pic>
          <p:nvPicPr>
            <p:cNvPr id="29699" name="Picture 3"/>
            <p:cNvPicPr>
              <a:picLocks noChangeAspect="1" noChangeArrowheads="1"/>
            </p:cNvPicPr>
            <p:nvPr/>
          </p:nvPicPr>
          <p:blipFill>
            <a:blip r:embed="rId3"/>
            <a:srcRect/>
            <a:stretch>
              <a:fillRect/>
            </a:stretch>
          </p:blipFill>
          <p:spPr bwMode="auto">
            <a:xfrm>
              <a:off x="228600" y="1219200"/>
              <a:ext cx="3309258" cy="1930400"/>
            </a:xfrm>
            <a:prstGeom prst="rect">
              <a:avLst/>
            </a:prstGeom>
            <a:noFill/>
            <a:ln w="9525">
              <a:noFill/>
              <a:miter lim="800000"/>
              <a:headEnd/>
              <a:tailEnd/>
            </a:ln>
            <a:effectLst/>
          </p:spPr>
        </p:pic>
        <p:sp>
          <p:nvSpPr>
            <p:cNvPr id="7" name="TextBox 6"/>
            <p:cNvSpPr txBox="1"/>
            <p:nvPr/>
          </p:nvSpPr>
          <p:spPr>
            <a:xfrm>
              <a:off x="228600" y="1219200"/>
              <a:ext cx="3505200" cy="400109"/>
            </a:xfrm>
            <a:prstGeom prst="rect">
              <a:avLst/>
            </a:prstGeom>
            <a:noFill/>
          </p:spPr>
          <p:txBody>
            <a:bodyPr wrap="square" rtlCol="0">
              <a:spAutoFit/>
            </a:bodyPr>
            <a:lstStyle/>
            <a:p>
              <a:r>
                <a:rPr lang="en-US" sz="1350" b="1" dirty="0">
                  <a:solidFill>
                    <a:srgbClr val="0000FF"/>
                  </a:solidFill>
                </a:rPr>
                <a:t>Southwestern H.S. 1969</a:t>
              </a:r>
            </a:p>
          </p:txBody>
        </p:sp>
      </p:grpSp>
      <p:grpSp>
        <p:nvGrpSpPr>
          <p:cNvPr id="5" name="Group 4"/>
          <p:cNvGrpSpPr/>
          <p:nvPr/>
        </p:nvGrpSpPr>
        <p:grpSpPr>
          <a:xfrm>
            <a:off x="323850" y="2811671"/>
            <a:ext cx="4171950" cy="2198479"/>
            <a:chOff x="228600" y="3657600"/>
            <a:chExt cx="5486400" cy="2931305"/>
          </a:xfrm>
        </p:grpSpPr>
        <p:pic>
          <p:nvPicPr>
            <p:cNvPr id="29700" name="Picture 4"/>
            <p:cNvPicPr>
              <a:picLocks noChangeAspect="1" noChangeArrowheads="1"/>
            </p:cNvPicPr>
            <p:nvPr/>
          </p:nvPicPr>
          <p:blipFill>
            <a:blip r:embed="rId4"/>
            <a:srcRect/>
            <a:stretch>
              <a:fillRect/>
            </a:stretch>
          </p:blipFill>
          <p:spPr bwMode="auto">
            <a:xfrm>
              <a:off x="228600" y="3657600"/>
              <a:ext cx="5486400" cy="2931305"/>
            </a:xfrm>
            <a:prstGeom prst="rect">
              <a:avLst/>
            </a:prstGeom>
            <a:noFill/>
            <a:ln w="9525">
              <a:noFill/>
              <a:miter lim="800000"/>
              <a:headEnd/>
              <a:tailEnd/>
            </a:ln>
            <a:effectLst/>
          </p:spPr>
        </p:pic>
        <p:sp>
          <p:nvSpPr>
            <p:cNvPr id="8" name="Oval 7"/>
            <p:cNvSpPr/>
            <p:nvPr/>
          </p:nvSpPr>
          <p:spPr>
            <a:xfrm>
              <a:off x="1676400" y="47244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 name="Group 3"/>
          <p:cNvGrpSpPr/>
          <p:nvPr/>
        </p:nvGrpSpPr>
        <p:grpSpPr>
          <a:xfrm>
            <a:off x="5123654" y="2628900"/>
            <a:ext cx="3486946" cy="2471782"/>
            <a:chOff x="4265951" y="3272692"/>
            <a:chExt cx="4725461" cy="3380214"/>
          </a:xfrm>
        </p:grpSpPr>
        <p:pic>
          <p:nvPicPr>
            <p:cNvPr id="11" name="Picture 3" descr="PM2.5promulgati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5951" y="3272692"/>
              <a:ext cx="472546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564489" y="6242538"/>
              <a:ext cx="4193498" cy="410368"/>
            </a:xfrm>
            <a:prstGeom prst="rect">
              <a:avLst/>
            </a:prstGeom>
            <a:noFill/>
          </p:spPr>
          <p:txBody>
            <a:bodyPr wrap="square" rtlCol="0">
              <a:spAutoFit/>
            </a:bodyPr>
            <a:lstStyle/>
            <a:p>
              <a:r>
                <a:rPr lang="en-US" sz="1350" b="1" dirty="0">
                  <a:solidFill>
                    <a:srgbClr val="FFFFCC"/>
                  </a:solidFill>
                </a:rPr>
                <a:t>1997 Carol Browner signs first PM</a:t>
              </a:r>
              <a:r>
                <a:rPr lang="en-US" sz="1350" b="1" baseline="-25000" dirty="0">
                  <a:solidFill>
                    <a:srgbClr val="FFFFCC"/>
                  </a:solidFill>
                </a:rPr>
                <a:t>2.5</a:t>
              </a:r>
              <a:r>
                <a:rPr lang="en-US" sz="1350" b="1" dirty="0">
                  <a:solidFill>
                    <a:srgbClr val="FFFFCC"/>
                  </a:solidFill>
                </a:rPr>
                <a:t> rule</a:t>
              </a:r>
            </a:p>
          </p:txBody>
        </p:sp>
      </p:grpSp>
      <p:pic>
        <p:nvPicPr>
          <p:cNvPr id="29698" name="Picture 2"/>
          <p:cNvPicPr>
            <a:picLocks noGrp="1" noChangeAspect="1" noChangeArrowheads="1"/>
          </p:cNvPicPr>
          <p:nvPr>
            <p:ph idx="1"/>
          </p:nvPr>
        </p:nvPicPr>
        <p:blipFill>
          <a:blip r:embed="rId6"/>
          <a:srcRect/>
          <a:stretch>
            <a:fillRect/>
          </a:stretch>
        </p:blipFill>
        <p:spPr bwMode="auto">
          <a:xfrm>
            <a:off x="5393979" y="911392"/>
            <a:ext cx="2454621" cy="1412631"/>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9746A5FD-DCC0-764E-9375-2354C2EF2DFE}"/>
              </a:ext>
            </a:extLst>
          </p:cNvPr>
          <p:cNvSpPr txBox="1"/>
          <p:nvPr/>
        </p:nvSpPr>
        <p:spPr>
          <a:xfrm>
            <a:off x="5410200" y="1962150"/>
            <a:ext cx="2209800" cy="300082"/>
          </a:xfrm>
          <a:prstGeom prst="rect">
            <a:avLst/>
          </a:prstGeom>
          <a:noFill/>
        </p:spPr>
        <p:txBody>
          <a:bodyPr wrap="square" rtlCol="0">
            <a:spAutoFit/>
          </a:bodyPr>
          <a:lstStyle/>
          <a:p>
            <a:r>
              <a:rPr lang="en-US" sz="1350" b="1" dirty="0">
                <a:solidFill>
                  <a:schemeClr val="bg1"/>
                </a:solidFill>
              </a:rPr>
              <a:t>1</a:t>
            </a:r>
            <a:r>
              <a:rPr lang="en-US" sz="1350" b="1" baseline="30000" dirty="0">
                <a:solidFill>
                  <a:schemeClr val="bg1"/>
                </a:solidFill>
              </a:rPr>
              <a:t>st</a:t>
            </a:r>
            <a:r>
              <a:rPr lang="en-US" sz="1350" b="1" dirty="0">
                <a:solidFill>
                  <a:schemeClr val="bg1"/>
                </a:solidFill>
              </a:rPr>
              <a:t> Earth Day 1970 , Detroit</a:t>
            </a:r>
          </a:p>
        </p:txBody>
      </p:sp>
    </p:spTree>
    <p:extLst>
      <p:ext uri="{BB962C8B-B14F-4D97-AF65-F5344CB8AC3E}">
        <p14:creationId xmlns:p14="http://schemas.microsoft.com/office/powerpoint/2010/main" val="283980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dissolve">
                                      <p:cBhvr>
                                        <p:cTn id="12" dur="500"/>
                                        <p:tgtEl>
                                          <p:spTgt spid="2969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6172200" cy="857250"/>
          </a:xfrm>
        </p:spPr>
        <p:txBody>
          <a:bodyPr>
            <a:normAutofit/>
          </a:bodyPr>
          <a:lstStyle/>
          <a:p>
            <a:r>
              <a:rPr lang="en-US" dirty="0"/>
              <a:t>Astute politicians took notice early</a:t>
            </a:r>
          </a:p>
        </p:txBody>
      </p:sp>
      <p:pic>
        <p:nvPicPr>
          <p:cNvPr id="4" name="Content Placeholder 3" descr="Time1970.jpg"/>
          <p:cNvPicPr>
            <a:picLocks noGrp="1" noChangeAspect="1"/>
          </p:cNvPicPr>
          <p:nvPr>
            <p:ph idx="1"/>
          </p:nvPr>
        </p:nvPicPr>
        <p:blipFill>
          <a:blip r:embed="rId3"/>
          <a:stretch>
            <a:fillRect/>
          </a:stretch>
        </p:blipFill>
        <p:spPr>
          <a:xfrm>
            <a:off x="4655377" y="936607"/>
            <a:ext cx="3002725" cy="3956090"/>
          </a:xfrm>
        </p:spPr>
      </p:pic>
      <p:sp>
        <p:nvSpPr>
          <p:cNvPr id="5" name="TextBox 4"/>
          <p:cNvSpPr txBox="1"/>
          <p:nvPr/>
        </p:nvSpPr>
        <p:spPr>
          <a:xfrm>
            <a:off x="6572250" y="4857750"/>
            <a:ext cx="1428750" cy="300082"/>
          </a:xfrm>
          <a:prstGeom prst="rect">
            <a:avLst/>
          </a:prstGeom>
          <a:noFill/>
        </p:spPr>
        <p:txBody>
          <a:bodyPr wrap="square" rtlCol="0">
            <a:spAutoFit/>
          </a:bodyPr>
          <a:lstStyle/>
          <a:p>
            <a:r>
              <a:rPr lang="en-US" sz="1350" dirty="0">
                <a:solidFill>
                  <a:srgbClr val="FF0000"/>
                </a:solidFill>
              </a:rPr>
              <a:t>February 2, 1970 </a:t>
            </a:r>
          </a:p>
        </p:txBody>
      </p:sp>
      <p:pic>
        <p:nvPicPr>
          <p:cNvPr id="6" name="Picture 5" descr="nelson95.jpg"/>
          <p:cNvPicPr>
            <a:picLocks noChangeAspect="1"/>
          </p:cNvPicPr>
          <p:nvPr/>
        </p:nvPicPr>
        <p:blipFill>
          <a:blip r:embed="rId4"/>
          <a:stretch>
            <a:fillRect/>
          </a:stretch>
        </p:blipFill>
        <p:spPr>
          <a:xfrm>
            <a:off x="1657350" y="1200152"/>
            <a:ext cx="1657350" cy="2612939"/>
          </a:xfrm>
          <a:prstGeom prst="rect">
            <a:avLst/>
          </a:prstGeom>
        </p:spPr>
      </p:pic>
      <p:sp>
        <p:nvSpPr>
          <p:cNvPr id="7" name="TextBox 6"/>
          <p:cNvSpPr txBox="1"/>
          <p:nvPr/>
        </p:nvSpPr>
        <p:spPr>
          <a:xfrm>
            <a:off x="1314450" y="3829052"/>
            <a:ext cx="3086100" cy="923330"/>
          </a:xfrm>
          <a:prstGeom prst="rect">
            <a:avLst/>
          </a:prstGeom>
          <a:noFill/>
        </p:spPr>
        <p:txBody>
          <a:bodyPr wrap="square" rtlCol="0">
            <a:spAutoFit/>
          </a:bodyPr>
          <a:lstStyle/>
          <a:p>
            <a:r>
              <a:rPr lang="en-US" sz="1350" dirty="0">
                <a:solidFill>
                  <a:schemeClr val="bg1">
                    <a:lumMod val="95000"/>
                  </a:schemeClr>
                </a:solidFill>
              </a:rPr>
              <a:t>Gaylord Nelson – Earth Day 1995  recalling his 1969 inspiration for the first Earth Day, a national “Teach-in” on the environment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219200" y="1200150"/>
            <a:ext cx="6457950" cy="2057400"/>
          </a:xfrm>
        </p:spPr>
        <p:txBody>
          <a:bodyPr>
            <a:normAutofit/>
          </a:bodyPr>
          <a:lstStyle/>
          <a:p>
            <a:r>
              <a:rPr lang="en-US" b="1" dirty="0">
                <a:solidFill>
                  <a:srgbClr val="FFFFCC"/>
                </a:solidFill>
              </a:rPr>
              <a:t>In 1970 alone: </a:t>
            </a:r>
          </a:p>
          <a:p>
            <a:pPr lvl="1"/>
            <a:r>
              <a:rPr lang="en-US" dirty="0"/>
              <a:t>National Environmental Policy Act   (January 1)          </a:t>
            </a:r>
          </a:p>
          <a:p>
            <a:pPr lvl="1"/>
            <a:r>
              <a:rPr lang="en-US" dirty="0"/>
              <a:t>Environmental Quality Improvement Act   (April 3)</a:t>
            </a:r>
          </a:p>
          <a:p>
            <a:pPr lvl="1"/>
            <a:r>
              <a:rPr lang="en-US" b="1" dirty="0">
                <a:solidFill>
                  <a:srgbClr val="FFFFCC"/>
                </a:solidFill>
              </a:rPr>
              <a:t>Environmental Protection Agency formed  (Dec 2)</a:t>
            </a:r>
          </a:p>
          <a:p>
            <a:pPr lvl="1"/>
            <a:r>
              <a:rPr lang="en-US" b="1" dirty="0">
                <a:solidFill>
                  <a:srgbClr val="FFFFCC"/>
                </a:solidFill>
              </a:rPr>
              <a:t>Clean Air Act Amendments of 1970             (Dec 31) </a:t>
            </a:r>
          </a:p>
          <a:p>
            <a:pPr lvl="1"/>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463"/>
          <a:stretch/>
        </p:blipFill>
        <p:spPr>
          <a:xfrm>
            <a:off x="6343652" y="3917196"/>
            <a:ext cx="1441450" cy="106438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2978" r="1408"/>
          <a:stretch/>
        </p:blipFill>
        <p:spPr>
          <a:xfrm>
            <a:off x="4959343" y="3394474"/>
            <a:ext cx="2791077" cy="1587103"/>
          </a:xfrm>
          <a:prstGeom prst="rect">
            <a:avLst/>
          </a:prstGeom>
        </p:spPr>
      </p:pic>
      <p:sp>
        <p:nvSpPr>
          <p:cNvPr id="2" name="Rectangle 1">
            <a:extLst>
              <a:ext uri="{FF2B5EF4-FFF2-40B4-BE49-F238E27FC236}">
                <a16:creationId xmlns:a16="http://schemas.microsoft.com/office/drawing/2014/main" id="{571A751A-BA9C-E34F-B6CF-8D6802953B93}"/>
              </a:ext>
            </a:extLst>
          </p:cNvPr>
          <p:cNvSpPr/>
          <p:nvPr/>
        </p:nvSpPr>
        <p:spPr>
          <a:xfrm>
            <a:off x="1219200" y="361950"/>
            <a:ext cx="6781800" cy="830997"/>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bg1"/>
                </a:solidFill>
              </a:rPr>
              <a:t>In 1963, 65, 67 new air pollution legislation, research and funding</a:t>
            </a:r>
          </a:p>
        </p:txBody>
      </p:sp>
    </p:spTree>
    <p:extLst>
      <p:ext uri="{BB962C8B-B14F-4D97-AF65-F5344CB8AC3E}">
        <p14:creationId xmlns:p14="http://schemas.microsoft.com/office/powerpoint/2010/main" val="13925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dissolve">
                                      <p:cBhvr>
                                        <p:cTn id="13" dur="500"/>
                                        <p:tgtEl>
                                          <p:spTgt spid="7">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dissolve">
                                      <p:cBhvr>
                                        <p:cTn id="16" dur="500"/>
                                        <p:tgtEl>
                                          <p:spTgt spid="7">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dissolv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5467763-568A-794D-BE74-640AA9B2DC16}"/>
              </a:ext>
            </a:extLst>
          </p:cNvPr>
          <p:cNvSpPr>
            <a:spLocks noGrp="1"/>
          </p:cNvSpPr>
          <p:nvPr>
            <p:ph type="title"/>
          </p:nvPr>
        </p:nvSpPr>
        <p:spPr>
          <a:xfrm>
            <a:off x="152400" y="114300"/>
            <a:ext cx="8229600" cy="857250"/>
          </a:xfrm>
        </p:spPr>
        <p:txBody>
          <a:bodyPr/>
          <a:lstStyle/>
          <a:p>
            <a:r>
              <a:rPr lang="en-US" altLang="en-US" b="1" dirty="0"/>
              <a:t>Alternative Pollution Control Theories</a:t>
            </a:r>
          </a:p>
        </p:txBody>
      </p:sp>
      <p:sp>
        <p:nvSpPr>
          <p:cNvPr id="3" name="Content Placeholder 2">
            <a:extLst>
              <a:ext uri="{FF2B5EF4-FFF2-40B4-BE49-F238E27FC236}">
                <a16:creationId xmlns:a16="http://schemas.microsoft.com/office/drawing/2014/main" id="{BE8A9C2C-5E25-2C49-9959-6D5D300568A7}"/>
              </a:ext>
            </a:extLst>
          </p:cNvPr>
          <p:cNvSpPr>
            <a:spLocks noGrp="1"/>
          </p:cNvSpPr>
          <p:nvPr>
            <p:ph idx="1"/>
          </p:nvPr>
        </p:nvSpPr>
        <p:spPr>
          <a:xfrm>
            <a:off x="1485900" y="971551"/>
            <a:ext cx="6172200" cy="3394472"/>
          </a:xfrm>
        </p:spPr>
        <p:txBody>
          <a:bodyPr>
            <a:normAutofit fontScale="92500" lnSpcReduction="10000"/>
          </a:bodyPr>
          <a:lstStyle/>
          <a:p>
            <a:pPr>
              <a:defRPr/>
            </a:pPr>
            <a:r>
              <a:rPr lang="en-US" dirty="0"/>
              <a:t>Risk-based approach</a:t>
            </a:r>
          </a:p>
          <a:p>
            <a:pPr lvl="1">
              <a:defRPr/>
            </a:pPr>
            <a:r>
              <a:rPr lang="en-US" dirty="0"/>
              <a:t>e.g. Air quality management based on health and environmental goals</a:t>
            </a:r>
          </a:p>
          <a:p>
            <a:pPr lvl="1">
              <a:defRPr/>
            </a:pPr>
            <a:r>
              <a:rPr lang="en-US" dirty="0"/>
              <a:t>Emission limits based on residual risk</a:t>
            </a:r>
          </a:p>
          <a:p>
            <a:pPr>
              <a:defRPr/>
            </a:pPr>
            <a:r>
              <a:rPr lang="en-US" dirty="0"/>
              <a:t>Technology-based approach</a:t>
            </a:r>
          </a:p>
          <a:p>
            <a:pPr lvl="1">
              <a:defRPr/>
            </a:pPr>
            <a:r>
              <a:rPr lang="en-US" dirty="0"/>
              <a:t>e.g. ‘Best’ technology on all major source categories regardless of risk – (technology forcing?)</a:t>
            </a:r>
          </a:p>
          <a:p>
            <a:pPr>
              <a:defRPr/>
            </a:pPr>
            <a:r>
              <a:rPr lang="en-US" dirty="0"/>
              <a:t>Market approaches</a:t>
            </a:r>
          </a:p>
          <a:p>
            <a:pPr lvl="1">
              <a:defRPr/>
            </a:pPr>
            <a:r>
              <a:rPr lang="en-US" dirty="0"/>
              <a:t>e.g.  Cap and trade, emissions taxes/fees</a:t>
            </a:r>
          </a:p>
          <a:p>
            <a:pPr>
              <a:defRPr/>
            </a:pPr>
            <a:r>
              <a:rPr lang="en-US" dirty="0"/>
              <a:t>The U.S. system?  </a:t>
            </a:r>
          </a:p>
          <a:p>
            <a:pPr marL="0" indent="0">
              <a:buNone/>
              <a:defRPr/>
            </a:pPr>
            <a:r>
              <a:rPr lang="en-US" dirty="0"/>
              <a:t> </a:t>
            </a:r>
          </a:p>
        </p:txBody>
      </p:sp>
    </p:spTree>
    <p:extLst>
      <p:ext uri="{BB962C8B-B14F-4D97-AF65-F5344CB8AC3E}">
        <p14:creationId xmlns:p14="http://schemas.microsoft.com/office/powerpoint/2010/main" val="34276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 Box 16">
            <a:extLst>
              <a:ext uri="{FF2B5EF4-FFF2-40B4-BE49-F238E27FC236}">
                <a16:creationId xmlns:a16="http://schemas.microsoft.com/office/drawing/2014/main" id="{33FB0B80-B1F6-FD45-909C-A61D14AB0F3B}"/>
              </a:ext>
            </a:extLst>
          </p:cNvPr>
          <p:cNvSpPr txBox="1">
            <a:spLocks noChangeArrowheads="1"/>
          </p:cNvSpPr>
          <p:nvPr/>
        </p:nvSpPr>
        <p:spPr bwMode="auto">
          <a:xfrm>
            <a:off x="3124200" y="2343150"/>
            <a:ext cx="3063240" cy="369332"/>
          </a:xfrm>
          <a:prstGeom prst="rect">
            <a:avLst/>
          </a:prstGeom>
          <a:solidFill>
            <a:schemeClr val="bg1"/>
          </a:solidFill>
          <a:ln w="9525">
            <a:noFill/>
            <a:miter lim="800000"/>
            <a:headEnd/>
            <a:tailEnd/>
          </a:ln>
          <a:effectLst/>
        </p:spPr>
        <p:txBody>
          <a:bodyPr wrap="square" lIns="0" tIns="0" rIns="0" bIns="0">
            <a:spAutoFit/>
          </a:bodyPr>
          <a:lstStyle/>
          <a:p>
            <a:pPr marL="192881" indent="-192881">
              <a:spcBef>
                <a:spcPct val="50000"/>
              </a:spcBef>
              <a:defRPr/>
            </a:pPr>
            <a:r>
              <a:rPr lang="en-US" sz="2400" b="1" dirty="0">
                <a:solidFill>
                  <a:srgbClr val="CC3300"/>
                </a:solidFill>
                <a:effectLst>
                  <a:outerShdw blurRad="38100" dist="38100" dir="2700000" algn="tl">
                    <a:srgbClr val="C0C0C0"/>
                  </a:outerShdw>
                </a:effectLst>
                <a:latin typeface="Arial Unicode MS" pitchFamily="34" charset="-128"/>
              </a:rPr>
              <a:t>Scientific Research</a:t>
            </a:r>
          </a:p>
        </p:txBody>
      </p:sp>
      <p:sp>
        <p:nvSpPr>
          <p:cNvPr id="25" name="Text Box 39">
            <a:extLst>
              <a:ext uri="{FF2B5EF4-FFF2-40B4-BE49-F238E27FC236}">
                <a16:creationId xmlns:a16="http://schemas.microsoft.com/office/drawing/2014/main" id="{CDE762F0-7D2A-5A4B-8572-AF84874421E9}"/>
              </a:ext>
            </a:extLst>
          </p:cNvPr>
          <p:cNvSpPr txBox="1">
            <a:spLocks noChangeArrowheads="1"/>
          </p:cNvSpPr>
          <p:nvPr/>
        </p:nvSpPr>
        <p:spPr bwMode="auto">
          <a:xfrm>
            <a:off x="361950" y="1123950"/>
            <a:ext cx="177165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0050FA"/>
                </a:solidFill>
              </a:rPr>
              <a:t>EPA</a:t>
            </a:r>
            <a:r>
              <a:rPr lang="en-US" altLang="en-US" sz="1350" dirty="0">
                <a:solidFill>
                  <a:srgbClr val="0070C0"/>
                </a:solidFill>
              </a:rPr>
              <a:t> </a:t>
            </a:r>
            <a:r>
              <a:rPr lang="en-US" altLang="en-US" sz="1350" dirty="0"/>
              <a:t>sets science-based national standards (NAAQS)</a:t>
            </a:r>
          </a:p>
        </p:txBody>
      </p:sp>
      <p:sp>
        <p:nvSpPr>
          <p:cNvPr id="26" name="AutoShape 10">
            <a:extLst>
              <a:ext uri="{FF2B5EF4-FFF2-40B4-BE49-F238E27FC236}">
                <a16:creationId xmlns:a16="http://schemas.microsoft.com/office/drawing/2014/main" id="{4EE3FCF1-DCC5-C642-9CD7-0028030F454C}"/>
              </a:ext>
            </a:extLst>
          </p:cNvPr>
          <p:cNvSpPr>
            <a:spLocks noChangeArrowheads="1"/>
          </p:cNvSpPr>
          <p:nvPr/>
        </p:nvSpPr>
        <p:spPr bwMode="auto">
          <a:xfrm>
            <a:off x="5181600" y="1581150"/>
            <a:ext cx="1143000" cy="2133600"/>
          </a:xfrm>
          <a:prstGeom prst="curvedLeftArrow">
            <a:avLst>
              <a:gd name="adj1" fmla="val 34118"/>
              <a:gd name="adj2" fmla="val 68235"/>
              <a:gd name="adj3" fmla="val 33333"/>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7" name="AutoShape 11">
            <a:extLst>
              <a:ext uri="{FF2B5EF4-FFF2-40B4-BE49-F238E27FC236}">
                <a16:creationId xmlns:a16="http://schemas.microsoft.com/office/drawing/2014/main" id="{01DDE556-8869-1E4D-A824-E7F6B92F9388}"/>
              </a:ext>
            </a:extLst>
          </p:cNvPr>
          <p:cNvSpPr>
            <a:spLocks noChangeArrowheads="1"/>
          </p:cNvSpPr>
          <p:nvPr/>
        </p:nvSpPr>
        <p:spPr bwMode="auto">
          <a:xfrm flipV="1">
            <a:off x="2438400" y="1428750"/>
            <a:ext cx="1143000" cy="2133600"/>
          </a:xfrm>
          <a:prstGeom prst="curvedRightArrow">
            <a:avLst>
              <a:gd name="adj1" fmla="val 34118"/>
              <a:gd name="adj2" fmla="val 68235"/>
              <a:gd name="adj3" fmla="val 33333"/>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29" name="Rectangle 28">
            <a:extLst>
              <a:ext uri="{FF2B5EF4-FFF2-40B4-BE49-F238E27FC236}">
                <a16:creationId xmlns:a16="http://schemas.microsoft.com/office/drawing/2014/main" id="{A4888CAF-892B-F74F-A054-6E85B9E1F602}"/>
              </a:ext>
            </a:extLst>
          </p:cNvPr>
          <p:cNvSpPr/>
          <p:nvPr/>
        </p:nvSpPr>
        <p:spPr>
          <a:xfrm>
            <a:off x="3505200" y="8191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Determine  Emissions Reductions</a:t>
            </a:r>
          </a:p>
        </p:txBody>
      </p:sp>
      <p:sp>
        <p:nvSpPr>
          <p:cNvPr id="30" name="Rectangle 2">
            <a:extLst>
              <a:ext uri="{FF2B5EF4-FFF2-40B4-BE49-F238E27FC236}">
                <a16:creationId xmlns:a16="http://schemas.microsoft.com/office/drawing/2014/main" id="{A3493FFE-8481-9E48-9D6D-FCE10C728895}"/>
              </a:ext>
            </a:extLst>
          </p:cNvPr>
          <p:cNvSpPr>
            <a:spLocks noChangeArrowheads="1"/>
          </p:cNvSpPr>
          <p:nvPr/>
        </p:nvSpPr>
        <p:spPr bwMode="auto">
          <a:xfrm>
            <a:off x="762000" y="57150"/>
            <a:ext cx="876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rgbClr val="1111FB"/>
                </a:solidFill>
                <a:latin typeface="Tahoma" panose="020B0604030504040204" pitchFamily="34" charset="0"/>
                <a:cs typeface="Tahoma" panose="020B0604030504040204" pitchFamily="34" charset="0"/>
              </a:rPr>
              <a:t>Air Quality Management - 1970</a:t>
            </a:r>
          </a:p>
        </p:txBody>
      </p:sp>
      <p:sp>
        <p:nvSpPr>
          <p:cNvPr id="31" name="Rectangle 30">
            <a:extLst>
              <a:ext uri="{FF2B5EF4-FFF2-40B4-BE49-F238E27FC236}">
                <a16:creationId xmlns:a16="http://schemas.microsoft.com/office/drawing/2014/main" id="{CD26AA19-3B74-E84C-A3D6-6DCCC8D2C033}"/>
              </a:ext>
            </a:extLst>
          </p:cNvPr>
          <p:cNvSpPr/>
          <p:nvPr/>
        </p:nvSpPr>
        <p:spPr>
          <a:xfrm>
            <a:off x="304800" y="4087793"/>
            <a:ext cx="2819400" cy="954107"/>
          </a:xfrm>
          <a:prstGeom prst="rect">
            <a:avLst/>
          </a:prstGeom>
        </p:spPr>
        <p:txBody>
          <a:bodyPr wrap="square">
            <a:spAutoFit/>
          </a:bodyPr>
          <a:lstStyle/>
          <a:p>
            <a:pPr eaLnBrk="1" hangingPunct="1">
              <a:defRPr/>
            </a:pPr>
            <a:r>
              <a:rPr lang="en-US" sz="2800" b="1" i="1" dirty="0">
                <a:solidFill>
                  <a:srgbClr val="C00000"/>
                </a:solidFill>
                <a:latin typeface="+mn-lt"/>
              </a:rPr>
              <a:t>The US approach is a Hybrid!</a:t>
            </a:r>
          </a:p>
        </p:txBody>
      </p:sp>
      <p:sp>
        <p:nvSpPr>
          <p:cNvPr id="33" name="AutoShape 12">
            <a:extLst>
              <a:ext uri="{FF2B5EF4-FFF2-40B4-BE49-F238E27FC236}">
                <a16:creationId xmlns:a16="http://schemas.microsoft.com/office/drawing/2014/main" id="{2D9346C5-3634-D344-8D2D-7B45E5388130}"/>
              </a:ext>
            </a:extLst>
          </p:cNvPr>
          <p:cNvSpPr>
            <a:spLocks noChangeArrowheads="1"/>
          </p:cNvSpPr>
          <p:nvPr/>
        </p:nvSpPr>
        <p:spPr bwMode="auto">
          <a:xfrm rot="1139363">
            <a:off x="1877989" y="748773"/>
            <a:ext cx="1654222" cy="578995"/>
          </a:xfrm>
          <a:prstGeom prst="rightArrow">
            <a:avLst>
              <a:gd name="adj1" fmla="val 37914"/>
              <a:gd name="adj2" fmla="val 72585"/>
            </a:avLst>
          </a:prstGeom>
          <a:gradFill rotWithShape="1">
            <a:gsLst>
              <a:gs pos="0">
                <a:srgbClr val="000000"/>
              </a:gs>
              <a:gs pos="39999">
                <a:srgbClr val="1111FF"/>
              </a:gs>
              <a:gs pos="70000">
                <a:srgbClr val="2F33E5"/>
              </a:gs>
              <a:gs pos="88000">
                <a:srgbClr val="251AFA"/>
              </a:gs>
              <a:gs pos="100000">
                <a:srgbClr val="1111FB"/>
              </a:gs>
            </a:gsLst>
            <a:lin ang="5400000" scaled="1"/>
          </a:gradFill>
          <a:ln>
            <a:noFill/>
          </a:ln>
          <a:effectLst>
            <a:outerShdw dist="107763" dir="2700000" algn="ctr" rotWithShape="0">
              <a:schemeClr val="bg2">
                <a:alpha val="50000"/>
              </a:schemeClr>
            </a:outerShdw>
          </a:effectLst>
          <a:extLs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2" name="Rectangle 31">
            <a:extLst>
              <a:ext uri="{FF2B5EF4-FFF2-40B4-BE49-F238E27FC236}">
                <a16:creationId xmlns:a16="http://schemas.microsoft.com/office/drawing/2014/main" id="{CC591537-3D01-F147-8FC2-503B4D4BAFC0}"/>
              </a:ext>
            </a:extLst>
          </p:cNvPr>
          <p:cNvSpPr/>
          <p:nvPr/>
        </p:nvSpPr>
        <p:spPr>
          <a:xfrm>
            <a:off x="3583677" y="35623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Implement and Enforce Strategies</a:t>
            </a:r>
          </a:p>
        </p:txBody>
      </p:sp>
      <p:sp>
        <p:nvSpPr>
          <p:cNvPr id="28" name="Rectangle 27">
            <a:extLst>
              <a:ext uri="{FF2B5EF4-FFF2-40B4-BE49-F238E27FC236}">
                <a16:creationId xmlns:a16="http://schemas.microsoft.com/office/drawing/2014/main" id="{B415C010-85C1-274F-A47E-8ABC6A631D85}"/>
              </a:ext>
            </a:extLst>
          </p:cNvPr>
          <p:cNvSpPr/>
          <p:nvPr/>
        </p:nvSpPr>
        <p:spPr>
          <a:xfrm>
            <a:off x="304800" y="285750"/>
            <a:ext cx="1676400" cy="838200"/>
          </a:xfrm>
          <a:prstGeom prst="rect">
            <a:avLst/>
          </a:prstGeom>
          <a:solidFill>
            <a:srgbClr val="FBF2AF"/>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Establish Goals</a:t>
            </a:r>
          </a:p>
        </p:txBody>
      </p:sp>
      <p:sp>
        <p:nvSpPr>
          <p:cNvPr id="34" name="Rectangle 33">
            <a:extLst>
              <a:ext uri="{FF2B5EF4-FFF2-40B4-BE49-F238E27FC236}">
                <a16:creationId xmlns:a16="http://schemas.microsoft.com/office/drawing/2014/main" id="{6E8958EA-A16A-454C-ABC8-0CC766E1F08D}"/>
              </a:ext>
            </a:extLst>
          </p:cNvPr>
          <p:cNvSpPr/>
          <p:nvPr/>
        </p:nvSpPr>
        <p:spPr>
          <a:xfrm>
            <a:off x="6705600" y="1809750"/>
            <a:ext cx="1676400" cy="838200"/>
          </a:xfrm>
          <a:prstGeom prst="rect">
            <a:avLst/>
          </a:prstGeom>
          <a:solidFill>
            <a:srgbClr val="FBF2A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Develop Programs to achieve</a:t>
            </a:r>
          </a:p>
        </p:txBody>
      </p:sp>
      <p:sp>
        <p:nvSpPr>
          <p:cNvPr id="35" name="Rectangle 34">
            <a:extLst>
              <a:ext uri="{FF2B5EF4-FFF2-40B4-BE49-F238E27FC236}">
                <a16:creationId xmlns:a16="http://schemas.microsoft.com/office/drawing/2014/main" id="{B0B0FF9B-1BD9-7A46-9004-60A7FFEC4E75}"/>
              </a:ext>
            </a:extLst>
          </p:cNvPr>
          <p:cNvSpPr/>
          <p:nvPr/>
        </p:nvSpPr>
        <p:spPr>
          <a:xfrm>
            <a:off x="381000" y="2190750"/>
            <a:ext cx="1676400" cy="838200"/>
          </a:xfrm>
          <a:prstGeom prst="rect">
            <a:avLst/>
          </a:prstGeom>
          <a:solidFill>
            <a:srgbClr val="FBF2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50000"/>
              </a:spcBef>
              <a:spcAft>
                <a:spcPts val="0"/>
              </a:spcAft>
              <a:defRPr/>
            </a:pPr>
            <a:r>
              <a:rPr lang="en-US" b="1" i="1" dirty="0">
                <a:solidFill>
                  <a:srgbClr val="0000FF"/>
                </a:solidFill>
                <a:latin typeface="Arial Unicode MS" pitchFamily="34" charset="-128"/>
              </a:rPr>
              <a:t>Track and Evaluate Results</a:t>
            </a:r>
          </a:p>
        </p:txBody>
      </p:sp>
      <p:sp>
        <p:nvSpPr>
          <p:cNvPr id="36" name="Rectangle 23">
            <a:extLst>
              <a:ext uri="{FF2B5EF4-FFF2-40B4-BE49-F238E27FC236}">
                <a16:creationId xmlns:a16="http://schemas.microsoft.com/office/drawing/2014/main" id="{6F167E8E-7693-3C43-B3D7-E09C34BAFB78}"/>
              </a:ext>
            </a:extLst>
          </p:cNvPr>
          <p:cNvSpPr>
            <a:spLocks noChangeArrowheads="1"/>
          </p:cNvSpPr>
          <p:nvPr/>
        </p:nvSpPr>
        <p:spPr bwMode="auto">
          <a:xfrm>
            <a:off x="6629400" y="2647950"/>
            <a:ext cx="2438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FF0000"/>
                </a:solidFill>
              </a:rPr>
              <a:t>States</a:t>
            </a:r>
            <a:r>
              <a:rPr lang="en-US" altLang="en-US" sz="1350" dirty="0"/>
              <a:t> develop implementation plans.  </a:t>
            </a:r>
          </a:p>
          <a:p>
            <a:pPr eaLnBrk="1" hangingPunct="1"/>
            <a:r>
              <a:rPr lang="en-US" altLang="en-US" sz="1350" b="1" dirty="0">
                <a:solidFill>
                  <a:srgbClr val="0050FA"/>
                </a:solidFill>
              </a:rPr>
              <a:t>EPA</a:t>
            </a:r>
            <a:r>
              <a:rPr lang="en-US" altLang="en-US" sz="1350" dirty="0"/>
              <a:t> reviews plans.</a:t>
            </a:r>
          </a:p>
          <a:p>
            <a:pPr eaLnBrk="1" hangingPunct="1"/>
            <a:endParaRPr lang="en-US" altLang="en-US" sz="1350" dirty="0"/>
          </a:p>
          <a:p>
            <a:pPr eaLnBrk="1" hangingPunct="1"/>
            <a:r>
              <a:rPr lang="en-US" altLang="en-US" sz="1350" b="1" dirty="0">
                <a:solidFill>
                  <a:srgbClr val="0050FA"/>
                </a:solidFill>
              </a:rPr>
              <a:t>EPA</a:t>
            </a:r>
            <a:r>
              <a:rPr lang="en-US" altLang="en-US" sz="1350" b="1" dirty="0"/>
              <a:t> </a:t>
            </a:r>
            <a:r>
              <a:rPr lang="en-US" altLang="en-US" sz="1350" dirty="0"/>
              <a:t>sets </a:t>
            </a:r>
            <a:r>
              <a:rPr lang="en-US" altLang="en-US" sz="1350" b="1" dirty="0"/>
              <a:t>technology-based</a:t>
            </a:r>
            <a:r>
              <a:rPr lang="en-US" altLang="en-US" sz="1350" dirty="0"/>
              <a:t> national standards for vehicles, new major stationary sources, more</a:t>
            </a:r>
          </a:p>
        </p:txBody>
      </p:sp>
      <p:sp>
        <p:nvSpPr>
          <p:cNvPr id="37" name="Rectangle 22">
            <a:extLst>
              <a:ext uri="{FF2B5EF4-FFF2-40B4-BE49-F238E27FC236}">
                <a16:creationId xmlns:a16="http://schemas.microsoft.com/office/drawing/2014/main" id="{31AD0B1B-6B5E-7449-975E-4506284A1BC2}"/>
              </a:ext>
            </a:extLst>
          </p:cNvPr>
          <p:cNvSpPr>
            <a:spLocks noChangeArrowheads="1"/>
          </p:cNvSpPr>
          <p:nvPr/>
        </p:nvSpPr>
        <p:spPr bwMode="auto">
          <a:xfrm>
            <a:off x="3505200" y="4426119"/>
            <a:ext cx="228827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t>Sources</a:t>
            </a:r>
            <a:r>
              <a:rPr lang="en-US" altLang="en-US" sz="1350" dirty="0"/>
              <a:t> comply with rules   </a:t>
            </a:r>
          </a:p>
          <a:p>
            <a:pPr eaLnBrk="1" hangingPunct="1"/>
            <a:r>
              <a:rPr lang="en-US" altLang="en-US" sz="1350" b="1" dirty="0">
                <a:solidFill>
                  <a:srgbClr val="FF0000"/>
                </a:solidFill>
              </a:rPr>
              <a:t>States</a:t>
            </a:r>
            <a:r>
              <a:rPr lang="en-US" altLang="en-US" sz="1350" b="1" dirty="0"/>
              <a:t> and </a:t>
            </a:r>
            <a:r>
              <a:rPr lang="en-US" altLang="en-US" sz="1350" b="1" dirty="0">
                <a:solidFill>
                  <a:srgbClr val="0050FA"/>
                </a:solidFill>
              </a:rPr>
              <a:t>EPA</a:t>
            </a:r>
            <a:r>
              <a:rPr lang="en-US" altLang="en-US" sz="1350" b="1" dirty="0">
                <a:solidFill>
                  <a:srgbClr val="0070C0"/>
                </a:solidFill>
              </a:rPr>
              <a:t> </a:t>
            </a:r>
            <a:r>
              <a:rPr lang="en-US" altLang="en-US" sz="1350" i="1" dirty="0"/>
              <a:t>enforce</a:t>
            </a:r>
            <a:r>
              <a:rPr lang="en-US" altLang="en-US" sz="1350" dirty="0"/>
              <a:t> </a:t>
            </a:r>
          </a:p>
        </p:txBody>
      </p:sp>
      <p:sp>
        <p:nvSpPr>
          <p:cNvPr id="38" name="Rectangle 16">
            <a:extLst>
              <a:ext uri="{FF2B5EF4-FFF2-40B4-BE49-F238E27FC236}">
                <a16:creationId xmlns:a16="http://schemas.microsoft.com/office/drawing/2014/main" id="{31DB54E1-8A92-404E-B235-B65AAEB28143}"/>
              </a:ext>
            </a:extLst>
          </p:cNvPr>
          <p:cNvSpPr>
            <a:spLocks noChangeArrowheads="1"/>
          </p:cNvSpPr>
          <p:nvPr/>
        </p:nvSpPr>
        <p:spPr bwMode="auto">
          <a:xfrm>
            <a:off x="457200" y="3105150"/>
            <a:ext cx="16002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sz="1350" b="1" dirty="0">
                <a:solidFill>
                  <a:srgbClr val="FF0000"/>
                </a:solidFill>
              </a:rPr>
              <a:t>States</a:t>
            </a:r>
            <a:r>
              <a:rPr lang="en-US" altLang="en-US" sz="1350" dirty="0"/>
              <a:t> </a:t>
            </a:r>
            <a:r>
              <a:rPr lang="en-US" altLang="en-US" sz="1350" b="1" dirty="0"/>
              <a:t>monitor</a:t>
            </a:r>
            <a:r>
              <a:rPr lang="en-US" altLang="en-US" sz="1350" dirty="0"/>
              <a:t> to see if standards are achieved</a:t>
            </a:r>
            <a:endParaRPr lang="en-US" altLang="en-US" sz="1350" b="1" dirty="0"/>
          </a:p>
        </p:txBody>
      </p:sp>
      <p:sp>
        <p:nvSpPr>
          <p:cNvPr id="39" name="Text Box 14">
            <a:extLst>
              <a:ext uri="{FF2B5EF4-FFF2-40B4-BE49-F238E27FC236}">
                <a16:creationId xmlns:a16="http://schemas.microsoft.com/office/drawing/2014/main" id="{17B21B52-026C-4C42-BF26-B964DAB3ADEB}"/>
              </a:ext>
            </a:extLst>
          </p:cNvPr>
          <p:cNvSpPr txBox="1">
            <a:spLocks noChangeArrowheads="1"/>
          </p:cNvSpPr>
          <p:nvPr/>
        </p:nvSpPr>
        <p:spPr bwMode="auto">
          <a:xfrm>
            <a:off x="5410200" y="819150"/>
            <a:ext cx="17526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1350" b="1" dirty="0">
                <a:solidFill>
                  <a:srgbClr val="FF0000"/>
                </a:solidFill>
              </a:rPr>
              <a:t>States</a:t>
            </a:r>
            <a:r>
              <a:rPr lang="en-US" altLang="en-US" sz="1350" dirty="0"/>
              <a:t> </a:t>
            </a:r>
            <a:r>
              <a:rPr lang="en-US" altLang="en-US" sz="1350" b="1" dirty="0"/>
              <a:t>monitor</a:t>
            </a:r>
            <a:r>
              <a:rPr lang="en-US" altLang="en-US" sz="1350" dirty="0"/>
              <a:t>,  inventories, model reduction strategies</a:t>
            </a:r>
          </a:p>
        </p:txBody>
      </p:sp>
    </p:spTree>
    <p:extLst>
      <p:ext uri="{BB962C8B-B14F-4D97-AF65-F5344CB8AC3E}">
        <p14:creationId xmlns:p14="http://schemas.microsoft.com/office/powerpoint/2010/main" val="173456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6"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a:extLst>
              <a:ext uri="{FF2B5EF4-FFF2-40B4-BE49-F238E27FC236}">
                <a16:creationId xmlns:a16="http://schemas.microsoft.com/office/drawing/2014/main" id="{6BF575A4-6ED4-1E4B-A7A7-25488490DC78}"/>
              </a:ext>
            </a:extLst>
          </p:cNvPr>
          <p:cNvSpPr/>
          <p:nvPr/>
        </p:nvSpPr>
        <p:spPr bwMode="auto">
          <a:xfrm flipV="1">
            <a:off x="4122489" y="2971800"/>
            <a:ext cx="455103" cy="685800"/>
          </a:xfrm>
          <a:prstGeom prst="upArrow">
            <a:avLst/>
          </a:prstGeom>
          <a:gradFill flip="none" rotWithShape="1">
            <a:gsLst>
              <a:gs pos="0">
                <a:srgbClr val="0B54E5"/>
              </a:gs>
              <a:gs pos="50000">
                <a:srgbClr val="0B54E5">
                  <a:tint val="44500"/>
                  <a:satMod val="160000"/>
                </a:srgbClr>
              </a:gs>
              <a:gs pos="100000">
                <a:srgbClr val="0B54E5">
                  <a:tint val="23500"/>
                  <a:satMod val="160000"/>
                </a:srgb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350">
              <a:solidFill>
                <a:srgbClr val="FFFFE1"/>
              </a:solidFill>
              <a:latin typeface="Calibri" panose="020F0502020204030204" pitchFamily="34" charset="0"/>
            </a:endParaRPr>
          </a:p>
        </p:txBody>
      </p:sp>
      <p:sp>
        <p:nvSpPr>
          <p:cNvPr id="4" name="Up Arrow 3">
            <a:extLst>
              <a:ext uri="{FF2B5EF4-FFF2-40B4-BE49-F238E27FC236}">
                <a16:creationId xmlns:a16="http://schemas.microsoft.com/office/drawing/2014/main" id="{12F173E2-72A7-4E40-BA92-27FA5E4E1D53}"/>
              </a:ext>
            </a:extLst>
          </p:cNvPr>
          <p:cNvSpPr/>
          <p:nvPr/>
        </p:nvSpPr>
        <p:spPr bwMode="auto">
          <a:xfrm>
            <a:off x="4187504" y="2000250"/>
            <a:ext cx="325073" cy="457200"/>
          </a:xfrm>
          <a:prstGeom prst="upArrow">
            <a:avLst/>
          </a:prstGeom>
          <a:gradFill flip="none" rotWithShape="1">
            <a:gsLst>
              <a:gs pos="0">
                <a:srgbClr val="0B54E5"/>
              </a:gs>
              <a:gs pos="50000">
                <a:srgbClr val="0B54E5">
                  <a:tint val="44500"/>
                  <a:satMod val="160000"/>
                </a:srgbClr>
              </a:gs>
              <a:gs pos="100000">
                <a:srgbClr val="0B54E5">
                  <a:tint val="23500"/>
                  <a:satMod val="160000"/>
                </a:srgb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350">
              <a:solidFill>
                <a:srgbClr val="FFFFE1"/>
              </a:solidFill>
              <a:latin typeface="Calibri" panose="020F0502020204030204" pitchFamily="34" charset="0"/>
            </a:endParaRPr>
          </a:p>
        </p:txBody>
      </p:sp>
      <p:pic>
        <p:nvPicPr>
          <p:cNvPr id="32773" name="Picture 3" descr="C:\Documents and Settings\Owner\Local Settings\Temporary Internet Files\Content.IE5\4XDGRR5Q\MCj01493420000[1].wmf">
            <a:extLst>
              <a:ext uri="{FF2B5EF4-FFF2-40B4-BE49-F238E27FC236}">
                <a16:creationId xmlns:a16="http://schemas.microsoft.com/office/drawing/2014/main" id="{A0780156-DD05-E04C-B67E-22FAA7FC4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445" y="857250"/>
            <a:ext cx="1105249"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C:\Documents and Settings\Owner\Local Settings\Temporary Internet Files\Content.IE5\5ZTMPBIP\MPj04011010000[1].jpg">
            <a:extLst>
              <a:ext uri="{FF2B5EF4-FFF2-40B4-BE49-F238E27FC236}">
                <a16:creationId xmlns:a16="http://schemas.microsoft.com/office/drawing/2014/main" id="{D7E59A5C-E797-9B41-A6E3-DFE2BF551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973" y="1200150"/>
            <a:ext cx="563460" cy="7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 descr="C:\Documents and Settings\Owner\Local Settings\Temporary Internet Files\Content.IE5\5ZTMPBIP\MPj04024790000[1].jpg">
            <a:extLst>
              <a:ext uri="{FF2B5EF4-FFF2-40B4-BE49-F238E27FC236}">
                <a16:creationId xmlns:a16="http://schemas.microsoft.com/office/drawing/2014/main" id="{EF9303CD-4832-5346-9014-17BB36BA9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815" y="2135981"/>
            <a:ext cx="746315" cy="43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6" name="Group 161">
            <a:extLst>
              <a:ext uri="{FF2B5EF4-FFF2-40B4-BE49-F238E27FC236}">
                <a16:creationId xmlns:a16="http://schemas.microsoft.com/office/drawing/2014/main" id="{627FCC0B-B23C-EC4F-9FBB-085DDD671B9A}"/>
              </a:ext>
            </a:extLst>
          </p:cNvPr>
          <p:cNvGrpSpPr>
            <a:grpSpLocks/>
          </p:cNvGrpSpPr>
          <p:nvPr/>
        </p:nvGrpSpPr>
        <p:grpSpPr bwMode="auto">
          <a:xfrm>
            <a:off x="838200" y="3081337"/>
            <a:ext cx="804557" cy="328613"/>
            <a:chOff x="685800" y="3200400"/>
            <a:chExt cx="942442" cy="438912"/>
          </a:xfrm>
        </p:grpSpPr>
        <p:sp>
          <p:nvSpPr>
            <p:cNvPr id="32900" name="Freeform 1229">
              <a:extLst>
                <a:ext uri="{FF2B5EF4-FFF2-40B4-BE49-F238E27FC236}">
                  <a16:creationId xmlns:a16="http://schemas.microsoft.com/office/drawing/2014/main" id="{B5A0D4BC-897D-AD40-9F96-CC3A2F8240F6}"/>
                </a:ext>
              </a:extLst>
            </p:cNvPr>
            <p:cNvSpPr>
              <a:spLocks noChangeArrowheads="1"/>
            </p:cNvSpPr>
            <p:nvPr/>
          </p:nvSpPr>
          <p:spPr bwMode="auto">
            <a:xfrm>
              <a:off x="685800" y="3262298"/>
              <a:ext cx="348357" cy="374201"/>
            </a:xfrm>
            <a:custGeom>
              <a:avLst/>
              <a:gdLst>
                <a:gd name="T0" fmla="*/ 2147483646 w 241"/>
                <a:gd name="T1" fmla="*/ 2147483646 h 266"/>
                <a:gd name="T2" fmla="*/ 2147483646 w 241"/>
                <a:gd name="T3" fmla="*/ 2147483646 h 266"/>
                <a:gd name="T4" fmla="*/ 2147483646 w 241"/>
                <a:gd name="T5" fmla="*/ 2147483646 h 266"/>
                <a:gd name="T6" fmla="*/ 2147483646 w 241"/>
                <a:gd name="T7" fmla="*/ 2147483646 h 266"/>
                <a:gd name="T8" fmla="*/ 2147483646 w 241"/>
                <a:gd name="T9" fmla="*/ 2147483646 h 266"/>
                <a:gd name="T10" fmla="*/ 2147483646 w 241"/>
                <a:gd name="T11" fmla="*/ 2147483646 h 266"/>
                <a:gd name="T12" fmla="*/ 2147483646 w 241"/>
                <a:gd name="T13" fmla="*/ 2147483646 h 266"/>
                <a:gd name="T14" fmla="*/ 2147483646 w 241"/>
                <a:gd name="T15" fmla="*/ 2147483646 h 266"/>
                <a:gd name="T16" fmla="*/ 2147483646 w 241"/>
                <a:gd name="T17" fmla="*/ 2147483646 h 266"/>
                <a:gd name="T18" fmla="*/ 2147483646 w 241"/>
                <a:gd name="T19" fmla="*/ 2147483646 h 266"/>
                <a:gd name="T20" fmla="*/ 2147483646 w 241"/>
                <a:gd name="T21" fmla="*/ 2147483646 h 266"/>
                <a:gd name="T22" fmla="*/ 2147483646 w 241"/>
                <a:gd name="T23" fmla="*/ 2147483646 h 266"/>
                <a:gd name="T24" fmla="*/ 2147483646 w 241"/>
                <a:gd name="T25" fmla="*/ 2147483646 h 266"/>
                <a:gd name="T26" fmla="*/ 2147483646 w 241"/>
                <a:gd name="T27" fmla="*/ 2147483646 h 266"/>
                <a:gd name="T28" fmla="*/ 2147483646 w 241"/>
                <a:gd name="T29" fmla="*/ 2147483646 h 266"/>
                <a:gd name="T30" fmla="*/ 2147483646 w 241"/>
                <a:gd name="T31" fmla="*/ 2147483646 h 266"/>
                <a:gd name="T32" fmla="*/ 2147483646 w 241"/>
                <a:gd name="T33" fmla="*/ 2147483646 h 266"/>
                <a:gd name="T34" fmla="*/ 2147483646 w 241"/>
                <a:gd name="T35" fmla="*/ 2147483646 h 266"/>
                <a:gd name="T36" fmla="*/ 2147483646 w 241"/>
                <a:gd name="T37" fmla="*/ 2147483646 h 266"/>
                <a:gd name="T38" fmla="*/ 2147483646 w 241"/>
                <a:gd name="T39" fmla="*/ 2147483646 h 266"/>
                <a:gd name="T40" fmla="*/ 2147483646 w 241"/>
                <a:gd name="T41" fmla="*/ 2147483646 h 266"/>
                <a:gd name="T42" fmla="*/ 2147483646 w 241"/>
                <a:gd name="T43" fmla="*/ 2147483646 h 266"/>
                <a:gd name="T44" fmla="*/ 2147483646 w 241"/>
                <a:gd name="T45" fmla="*/ 2147483646 h 266"/>
                <a:gd name="T46" fmla="*/ 2147483646 w 241"/>
                <a:gd name="T47" fmla="*/ 2147483646 h 266"/>
                <a:gd name="T48" fmla="*/ 2147483646 w 241"/>
                <a:gd name="T49" fmla="*/ 2147483646 h 266"/>
                <a:gd name="T50" fmla="*/ 2147483646 w 241"/>
                <a:gd name="T51" fmla="*/ 2147483646 h 266"/>
                <a:gd name="T52" fmla="*/ 2147483646 w 241"/>
                <a:gd name="T53" fmla="*/ 2147483646 h 266"/>
                <a:gd name="T54" fmla="*/ 2147483646 w 241"/>
                <a:gd name="T55" fmla="*/ 2147483646 h 266"/>
                <a:gd name="T56" fmla="*/ 2147483646 w 241"/>
                <a:gd name="T57" fmla="*/ 2147483646 h 266"/>
                <a:gd name="T58" fmla="*/ 2147483646 w 241"/>
                <a:gd name="T59" fmla="*/ 2147483646 h 266"/>
                <a:gd name="T60" fmla="*/ 2147483646 w 241"/>
                <a:gd name="T61" fmla="*/ 2147483646 h 266"/>
                <a:gd name="T62" fmla="*/ 2147483646 w 241"/>
                <a:gd name="T63" fmla="*/ 2147483646 h 266"/>
                <a:gd name="T64" fmla="*/ 2147483646 w 241"/>
                <a:gd name="T65" fmla="*/ 2147483646 h 266"/>
                <a:gd name="T66" fmla="*/ 2147483646 w 241"/>
                <a:gd name="T67" fmla="*/ 2147483646 h 266"/>
                <a:gd name="T68" fmla="*/ 2147483646 w 241"/>
                <a:gd name="T69" fmla="*/ 2147483646 h 266"/>
                <a:gd name="T70" fmla="*/ 2147483646 w 241"/>
                <a:gd name="T71" fmla="*/ 2147483646 h 266"/>
                <a:gd name="T72" fmla="*/ 2147483646 w 241"/>
                <a:gd name="T73" fmla="*/ 2147483646 h 266"/>
                <a:gd name="T74" fmla="*/ 2147483646 w 241"/>
                <a:gd name="T75" fmla="*/ 2147483646 h 266"/>
                <a:gd name="T76" fmla="*/ 2147483646 w 241"/>
                <a:gd name="T77" fmla="*/ 2147483646 h 266"/>
                <a:gd name="T78" fmla="*/ 2147483646 w 241"/>
                <a:gd name="T79" fmla="*/ 2147483646 h 266"/>
                <a:gd name="T80" fmla="*/ 2147483646 w 241"/>
                <a:gd name="T81" fmla="*/ 2147483646 h 266"/>
                <a:gd name="T82" fmla="*/ 2147483646 w 241"/>
                <a:gd name="T83" fmla="*/ 2147483646 h 266"/>
                <a:gd name="T84" fmla="*/ 2147483646 w 241"/>
                <a:gd name="T85" fmla="*/ 2147483646 h 266"/>
                <a:gd name="T86" fmla="*/ 2147483646 w 241"/>
                <a:gd name="T87" fmla="*/ 2147483646 h 266"/>
                <a:gd name="T88" fmla="*/ 2147483646 w 241"/>
                <a:gd name="T89" fmla="*/ 2147483646 h 266"/>
                <a:gd name="T90" fmla="*/ 2147483646 w 241"/>
                <a:gd name="T91" fmla="*/ 2147483646 h 266"/>
                <a:gd name="T92" fmla="*/ 2147483646 w 241"/>
                <a:gd name="T93" fmla="*/ 2147483646 h 266"/>
                <a:gd name="T94" fmla="*/ 2147483646 w 241"/>
                <a:gd name="T95" fmla="*/ 2147483646 h 266"/>
                <a:gd name="T96" fmla="*/ 2147483646 w 241"/>
                <a:gd name="T97" fmla="*/ 2147483646 h 266"/>
                <a:gd name="T98" fmla="*/ 2147483646 w 241"/>
                <a:gd name="T99" fmla="*/ 2147483646 h 266"/>
                <a:gd name="T100" fmla="*/ 2147483646 w 241"/>
                <a:gd name="T101" fmla="*/ 2147483646 h 266"/>
                <a:gd name="T102" fmla="*/ 2147483646 w 241"/>
                <a:gd name="T103" fmla="*/ 2147483646 h 266"/>
                <a:gd name="T104" fmla="*/ 2147483646 w 241"/>
                <a:gd name="T105" fmla="*/ 2147483646 h 266"/>
                <a:gd name="T106" fmla="*/ 2147483646 w 241"/>
                <a:gd name="T107" fmla="*/ 2147483646 h 266"/>
                <a:gd name="T108" fmla="*/ 2147483646 w 241"/>
                <a:gd name="T109" fmla="*/ 2147483646 h 266"/>
                <a:gd name="T110" fmla="*/ 2147483646 w 241"/>
                <a:gd name="T111" fmla="*/ 2147483646 h 266"/>
                <a:gd name="T112" fmla="*/ 0 w 241"/>
                <a:gd name="T113" fmla="*/ 2147483646 h 2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66"/>
                <a:gd name="T173" fmla="*/ 241 w 241"/>
                <a:gd name="T174" fmla="*/ 266 h 2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66">
                  <a:moveTo>
                    <a:pt x="3" y="21"/>
                  </a:moveTo>
                  <a:lnTo>
                    <a:pt x="2" y="21"/>
                  </a:lnTo>
                  <a:lnTo>
                    <a:pt x="3" y="23"/>
                  </a:lnTo>
                  <a:lnTo>
                    <a:pt x="9" y="23"/>
                  </a:lnTo>
                  <a:lnTo>
                    <a:pt x="10" y="24"/>
                  </a:lnTo>
                  <a:lnTo>
                    <a:pt x="12" y="23"/>
                  </a:lnTo>
                  <a:lnTo>
                    <a:pt x="13" y="26"/>
                  </a:lnTo>
                  <a:lnTo>
                    <a:pt x="5" y="29"/>
                  </a:lnTo>
                  <a:lnTo>
                    <a:pt x="4" y="32"/>
                  </a:lnTo>
                  <a:lnTo>
                    <a:pt x="5" y="33"/>
                  </a:lnTo>
                  <a:lnTo>
                    <a:pt x="7" y="33"/>
                  </a:lnTo>
                  <a:lnTo>
                    <a:pt x="7" y="35"/>
                  </a:lnTo>
                  <a:lnTo>
                    <a:pt x="7" y="36"/>
                  </a:lnTo>
                  <a:lnTo>
                    <a:pt x="9" y="36"/>
                  </a:lnTo>
                  <a:lnTo>
                    <a:pt x="10" y="34"/>
                  </a:lnTo>
                  <a:lnTo>
                    <a:pt x="11" y="38"/>
                  </a:lnTo>
                  <a:lnTo>
                    <a:pt x="11" y="39"/>
                  </a:lnTo>
                  <a:lnTo>
                    <a:pt x="13" y="37"/>
                  </a:lnTo>
                  <a:lnTo>
                    <a:pt x="16" y="40"/>
                  </a:lnTo>
                  <a:lnTo>
                    <a:pt x="20" y="38"/>
                  </a:lnTo>
                  <a:lnTo>
                    <a:pt x="17" y="44"/>
                  </a:lnTo>
                  <a:lnTo>
                    <a:pt x="14" y="45"/>
                  </a:lnTo>
                  <a:lnTo>
                    <a:pt x="13" y="46"/>
                  </a:lnTo>
                  <a:lnTo>
                    <a:pt x="11" y="46"/>
                  </a:lnTo>
                  <a:lnTo>
                    <a:pt x="8" y="48"/>
                  </a:lnTo>
                  <a:lnTo>
                    <a:pt x="11" y="47"/>
                  </a:lnTo>
                  <a:lnTo>
                    <a:pt x="15" y="47"/>
                  </a:lnTo>
                  <a:lnTo>
                    <a:pt x="15" y="45"/>
                  </a:lnTo>
                  <a:lnTo>
                    <a:pt x="18" y="45"/>
                  </a:lnTo>
                  <a:lnTo>
                    <a:pt x="25" y="40"/>
                  </a:lnTo>
                  <a:lnTo>
                    <a:pt x="26" y="38"/>
                  </a:lnTo>
                  <a:lnTo>
                    <a:pt x="25" y="37"/>
                  </a:lnTo>
                  <a:lnTo>
                    <a:pt x="31" y="32"/>
                  </a:lnTo>
                  <a:lnTo>
                    <a:pt x="33" y="32"/>
                  </a:lnTo>
                  <a:lnTo>
                    <a:pt x="30" y="34"/>
                  </a:lnTo>
                  <a:lnTo>
                    <a:pt x="29" y="36"/>
                  </a:lnTo>
                  <a:lnTo>
                    <a:pt x="30" y="36"/>
                  </a:lnTo>
                  <a:lnTo>
                    <a:pt x="29" y="37"/>
                  </a:lnTo>
                  <a:lnTo>
                    <a:pt x="35" y="35"/>
                  </a:lnTo>
                  <a:lnTo>
                    <a:pt x="36" y="33"/>
                  </a:lnTo>
                  <a:lnTo>
                    <a:pt x="39" y="32"/>
                  </a:lnTo>
                  <a:lnTo>
                    <a:pt x="38" y="34"/>
                  </a:lnTo>
                  <a:lnTo>
                    <a:pt x="43" y="35"/>
                  </a:lnTo>
                  <a:lnTo>
                    <a:pt x="52" y="36"/>
                  </a:lnTo>
                  <a:lnTo>
                    <a:pt x="54" y="38"/>
                  </a:lnTo>
                  <a:lnTo>
                    <a:pt x="55" y="39"/>
                  </a:lnTo>
                  <a:lnTo>
                    <a:pt x="57" y="40"/>
                  </a:lnTo>
                  <a:lnTo>
                    <a:pt x="60" y="40"/>
                  </a:lnTo>
                  <a:lnTo>
                    <a:pt x="63" y="41"/>
                  </a:lnTo>
                  <a:lnTo>
                    <a:pt x="62" y="43"/>
                  </a:lnTo>
                  <a:lnTo>
                    <a:pt x="67" y="45"/>
                  </a:lnTo>
                  <a:lnTo>
                    <a:pt x="68" y="50"/>
                  </a:lnTo>
                  <a:lnTo>
                    <a:pt x="73" y="55"/>
                  </a:lnTo>
                  <a:lnTo>
                    <a:pt x="73" y="58"/>
                  </a:lnTo>
                  <a:lnTo>
                    <a:pt x="78" y="61"/>
                  </a:lnTo>
                  <a:lnTo>
                    <a:pt x="82" y="61"/>
                  </a:lnTo>
                  <a:lnTo>
                    <a:pt x="82" y="65"/>
                  </a:lnTo>
                  <a:lnTo>
                    <a:pt x="78" y="65"/>
                  </a:lnTo>
                  <a:lnTo>
                    <a:pt x="80" y="70"/>
                  </a:lnTo>
                  <a:lnTo>
                    <a:pt x="79" y="82"/>
                  </a:lnTo>
                  <a:lnTo>
                    <a:pt x="83" y="89"/>
                  </a:lnTo>
                  <a:lnTo>
                    <a:pt x="86" y="94"/>
                  </a:lnTo>
                  <a:lnTo>
                    <a:pt x="90" y="95"/>
                  </a:lnTo>
                  <a:lnTo>
                    <a:pt x="93" y="98"/>
                  </a:lnTo>
                  <a:lnTo>
                    <a:pt x="95" y="103"/>
                  </a:lnTo>
                  <a:lnTo>
                    <a:pt x="99" y="109"/>
                  </a:lnTo>
                  <a:lnTo>
                    <a:pt x="102" y="113"/>
                  </a:lnTo>
                  <a:lnTo>
                    <a:pt x="105" y="117"/>
                  </a:lnTo>
                  <a:lnTo>
                    <a:pt x="107" y="116"/>
                  </a:lnTo>
                  <a:lnTo>
                    <a:pt x="97" y="103"/>
                  </a:lnTo>
                  <a:lnTo>
                    <a:pt x="96" y="99"/>
                  </a:lnTo>
                  <a:lnTo>
                    <a:pt x="98" y="100"/>
                  </a:lnTo>
                  <a:lnTo>
                    <a:pt x="102" y="106"/>
                  </a:lnTo>
                  <a:lnTo>
                    <a:pt x="107" y="110"/>
                  </a:lnTo>
                  <a:lnTo>
                    <a:pt x="107" y="111"/>
                  </a:lnTo>
                  <a:lnTo>
                    <a:pt x="114" y="118"/>
                  </a:lnTo>
                  <a:lnTo>
                    <a:pt x="114" y="120"/>
                  </a:lnTo>
                  <a:lnTo>
                    <a:pt x="114" y="122"/>
                  </a:lnTo>
                  <a:lnTo>
                    <a:pt x="115" y="124"/>
                  </a:lnTo>
                  <a:lnTo>
                    <a:pt x="128" y="130"/>
                  </a:lnTo>
                  <a:lnTo>
                    <a:pt x="133" y="129"/>
                  </a:lnTo>
                  <a:lnTo>
                    <a:pt x="138" y="132"/>
                  </a:lnTo>
                  <a:lnTo>
                    <a:pt x="142" y="134"/>
                  </a:lnTo>
                  <a:lnTo>
                    <a:pt x="146" y="134"/>
                  </a:lnTo>
                  <a:lnTo>
                    <a:pt x="149" y="139"/>
                  </a:lnTo>
                  <a:lnTo>
                    <a:pt x="149" y="141"/>
                  </a:lnTo>
                  <a:lnTo>
                    <a:pt x="151" y="140"/>
                  </a:lnTo>
                  <a:lnTo>
                    <a:pt x="155" y="143"/>
                  </a:lnTo>
                  <a:lnTo>
                    <a:pt x="159" y="146"/>
                  </a:lnTo>
                  <a:lnTo>
                    <a:pt x="159" y="144"/>
                  </a:lnTo>
                  <a:lnTo>
                    <a:pt x="161" y="142"/>
                  </a:lnTo>
                  <a:lnTo>
                    <a:pt x="163" y="143"/>
                  </a:lnTo>
                  <a:lnTo>
                    <a:pt x="163" y="145"/>
                  </a:lnTo>
                  <a:lnTo>
                    <a:pt x="165" y="151"/>
                  </a:lnTo>
                  <a:lnTo>
                    <a:pt x="160" y="157"/>
                  </a:lnTo>
                  <a:lnTo>
                    <a:pt x="159" y="162"/>
                  </a:lnTo>
                  <a:lnTo>
                    <a:pt x="158" y="169"/>
                  </a:lnTo>
                  <a:lnTo>
                    <a:pt x="162" y="174"/>
                  </a:lnTo>
                  <a:lnTo>
                    <a:pt x="167" y="184"/>
                  </a:lnTo>
                  <a:lnTo>
                    <a:pt x="177" y="192"/>
                  </a:lnTo>
                  <a:lnTo>
                    <a:pt x="178" y="198"/>
                  </a:lnTo>
                  <a:lnTo>
                    <a:pt x="175" y="212"/>
                  </a:lnTo>
                  <a:lnTo>
                    <a:pt x="175" y="219"/>
                  </a:lnTo>
                  <a:lnTo>
                    <a:pt x="172" y="229"/>
                  </a:lnTo>
                  <a:lnTo>
                    <a:pt x="171" y="238"/>
                  </a:lnTo>
                  <a:lnTo>
                    <a:pt x="174" y="238"/>
                  </a:lnTo>
                  <a:lnTo>
                    <a:pt x="173" y="245"/>
                  </a:lnTo>
                  <a:lnTo>
                    <a:pt x="170" y="249"/>
                  </a:lnTo>
                  <a:lnTo>
                    <a:pt x="170" y="252"/>
                  </a:lnTo>
                  <a:lnTo>
                    <a:pt x="171" y="256"/>
                  </a:lnTo>
                  <a:lnTo>
                    <a:pt x="171" y="259"/>
                  </a:lnTo>
                  <a:lnTo>
                    <a:pt x="173" y="260"/>
                  </a:lnTo>
                  <a:lnTo>
                    <a:pt x="173" y="263"/>
                  </a:lnTo>
                  <a:lnTo>
                    <a:pt x="174" y="265"/>
                  </a:lnTo>
                  <a:lnTo>
                    <a:pt x="176" y="266"/>
                  </a:lnTo>
                  <a:lnTo>
                    <a:pt x="176" y="263"/>
                  </a:lnTo>
                  <a:lnTo>
                    <a:pt x="181" y="262"/>
                  </a:lnTo>
                  <a:lnTo>
                    <a:pt x="179" y="260"/>
                  </a:lnTo>
                  <a:lnTo>
                    <a:pt x="182" y="257"/>
                  </a:lnTo>
                  <a:lnTo>
                    <a:pt x="186" y="251"/>
                  </a:lnTo>
                  <a:lnTo>
                    <a:pt x="183" y="248"/>
                  </a:lnTo>
                  <a:lnTo>
                    <a:pt x="186" y="245"/>
                  </a:lnTo>
                  <a:lnTo>
                    <a:pt x="189" y="239"/>
                  </a:lnTo>
                  <a:lnTo>
                    <a:pt x="187" y="236"/>
                  </a:lnTo>
                  <a:lnTo>
                    <a:pt x="191" y="236"/>
                  </a:lnTo>
                  <a:lnTo>
                    <a:pt x="192" y="232"/>
                  </a:lnTo>
                  <a:lnTo>
                    <a:pt x="200" y="231"/>
                  </a:lnTo>
                  <a:lnTo>
                    <a:pt x="202" y="228"/>
                  </a:lnTo>
                  <a:lnTo>
                    <a:pt x="199" y="222"/>
                  </a:lnTo>
                  <a:lnTo>
                    <a:pt x="205" y="224"/>
                  </a:lnTo>
                  <a:lnTo>
                    <a:pt x="208" y="221"/>
                  </a:lnTo>
                  <a:lnTo>
                    <a:pt x="217" y="211"/>
                  </a:lnTo>
                  <a:lnTo>
                    <a:pt x="217" y="205"/>
                  </a:lnTo>
                  <a:lnTo>
                    <a:pt x="224" y="200"/>
                  </a:lnTo>
                  <a:lnTo>
                    <a:pt x="230" y="199"/>
                  </a:lnTo>
                  <a:lnTo>
                    <a:pt x="234" y="191"/>
                  </a:lnTo>
                  <a:lnTo>
                    <a:pt x="234" y="183"/>
                  </a:lnTo>
                  <a:lnTo>
                    <a:pt x="241" y="175"/>
                  </a:lnTo>
                  <a:lnTo>
                    <a:pt x="241" y="168"/>
                  </a:lnTo>
                  <a:lnTo>
                    <a:pt x="234" y="164"/>
                  </a:lnTo>
                  <a:lnTo>
                    <a:pt x="225" y="163"/>
                  </a:lnTo>
                  <a:lnTo>
                    <a:pt x="224" y="161"/>
                  </a:lnTo>
                  <a:lnTo>
                    <a:pt x="220" y="160"/>
                  </a:lnTo>
                  <a:lnTo>
                    <a:pt x="212" y="162"/>
                  </a:lnTo>
                  <a:lnTo>
                    <a:pt x="212" y="159"/>
                  </a:lnTo>
                  <a:lnTo>
                    <a:pt x="215" y="156"/>
                  </a:lnTo>
                  <a:lnTo>
                    <a:pt x="212" y="151"/>
                  </a:lnTo>
                  <a:lnTo>
                    <a:pt x="208" y="148"/>
                  </a:lnTo>
                  <a:lnTo>
                    <a:pt x="202" y="148"/>
                  </a:lnTo>
                  <a:lnTo>
                    <a:pt x="196" y="144"/>
                  </a:lnTo>
                  <a:lnTo>
                    <a:pt x="194" y="142"/>
                  </a:lnTo>
                  <a:lnTo>
                    <a:pt x="191" y="140"/>
                  </a:lnTo>
                  <a:lnTo>
                    <a:pt x="182" y="140"/>
                  </a:lnTo>
                  <a:lnTo>
                    <a:pt x="178" y="137"/>
                  </a:lnTo>
                  <a:lnTo>
                    <a:pt x="176" y="139"/>
                  </a:lnTo>
                  <a:lnTo>
                    <a:pt x="175" y="136"/>
                  </a:lnTo>
                  <a:lnTo>
                    <a:pt x="169" y="139"/>
                  </a:lnTo>
                  <a:lnTo>
                    <a:pt x="165" y="144"/>
                  </a:lnTo>
                  <a:lnTo>
                    <a:pt x="165" y="143"/>
                  </a:lnTo>
                  <a:lnTo>
                    <a:pt x="161" y="141"/>
                  </a:lnTo>
                  <a:lnTo>
                    <a:pt x="158" y="143"/>
                  </a:lnTo>
                  <a:lnTo>
                    <a:pt x="155" y="141"/>
                  </a:lnTo>
                  <a:lnTo>
                    <a:pt x="153" y="139"/>
                  </a:lnTo>
                  <a:lnTo>
                    <a:pt x="155" y="131"/>
                  </a:lnTo>
                  <a:lnTo>
                    <a:pt x="151" y="130"/>
                  </a:lnTo>
                  <a:lnTo>
                    <a:pt x="144" y="130"/>
                  </a:lnTo>
                  <a:lnTo>
                    <a:pt x="145" y="126"/>
                  </a:lnTo>
                  <a:lnTo>
                    <a:pt x="147" y="120"/>
                  </a:lnTo>
                  <a:lnTo>
                    <a:pt x="145" y="119"/>
                  </a:lnTo>
                  <a:lnTo>
                    <a:pt x="141" y="120"/>
                  </a:lnTo>
                  <a:lnTo>
                    <a:pt x="138" y="125"/>
                  </a:lnTo>
                  <a:lnTo>
                    <a:pt x="131" y="124"/>
                  </a:lnTo>
                  <a:lnTo>
                    <a:pt x="128" y="118"/>
                  </a:lnTo>
                  <a:lnTo>
                    <a:pt x="129" y="111"/>
                  </a:lnTo>
                  <a:lnTo>
                    <a:pt x="128" y="107"/>
                  </a:lnTo>
                  <a:lnTo>
                    <a:pt x="133" y="103"/>
                  </a:lnTo>
                  <a:lnTo>
                    <a:pt x="138" y="103"/>
                  </a:lnTo>
                  <a:lnTo>
                    <a:pt x="142" y="105"/>
                  </a:lnTo>
                  <a:lnTo>
                    <a:pt x="142" y="103"/>
                  </a:lnTo>
                  <a:lnTo>
                    <a:pt x="145" y="101"/>
                  </a:lnTo>
                  <a:lnTo>
                    <a:pt x="153" y="103"/>
                  </a:lnTo>
                  <a:lnTo>
                    <a:pt x="155" y="105"/>
                  </a:lnTo>
                  <a:lnTo>
                    <a:pt x="155" y="108"/>
                  </a:lnTo>
                  <a:lnTo>
                    <a:pt x="158" y="113"/>
                  </a:lnTo>
                  <a:lnTo>
                    <a:pt x="159" y="113"/>
                  </a:lnTo>
                  <a:lnTo>
                    <a:pt x="160" y="109"/>
                  </a:lnTo>
                  <a:lnTo>
                    <a:pt x="157" y="101"/>
                  </a:lnTo>
                  <a:lnTo>
                    <a:pt x="159" y="98"/>
                  </a:lnTo>
                  <a:lnTo>
                    <a:pt x="168" y="92"/>
                  </a:lnTo>
                  <a:lnTo>
                    <a:pt x="167" y="87"/>
                  </a:lnTo>
                  <a:lnTo>
                    <a:pt x="168" y="89"/>
                  </a:lnTo>
                  <a:lnTo>
                    <a:pt x="170" y="85"/>
                  </a:lnTo>
                  <a:lnTo>
                    <a:pt x="171" y="81"/>
                  </a:lnTo>
                  <a:lnTo>
                    <a:pt x="178" y="79"/>
                  </a:lnTo>
                  <a:lnTo>
                    <a:pt x="176" y="78"/>
                  </a:lnTo>
                  <a:lnTo>
                    <a:pt x="178" y="75"/>
                  </a:lnTo>
                  <a:lnTo>
                    <a:pt x="183" y="73"/>
                  </a:lnTo>
                  <a:lnTo>
                    <a:pt x="183" y="72"/>
                  </a:lnTo>
                  <a:lnTo>
                    <a:pt x="188" y="70"/>
                  </a:lnTo>
                  <a:lnTo>
                    <a:pt x="187" y="71"/>
                  </a:lnTo>
                  <a:lnTo>
                    <a:pt x="190" y="71"/>
                  </a:lnTo>
                  <a:lnTo>
                    <a:pt x="185" y="73"/>
                  </a:lnTo>
                  <a:lnTo>
                    <a:pt x="187" y="75"/>
                  </a:lnTo>
                  <a:lnTo>
                    <a:pt x="189" y="73"/>
                  </a:lnTo>
                  <a:lnTo>
                    <a:pt x="194" y="71"/>
                  </a:lnTo>
                  <a:lnTo>
                    <a:pt x="196" y="69"/>
                  </a:lnTo>
                  <a:lnTo>
                    <a:pt x="195" y="67"/>
                  </a:lnTo>
                  <a:lnTo>
                    <a:pt x="194" y="71"/>
                  </a:lnTo>
                  <a:lnTo>
                    <a:pt x="189" y="70"/>
                  </a:lnTo>
                  <a:lnTo>
                    <a:pt x="187" y="67"/>
                  </a:lnTo>
                  <a:lnTo>
                    <a:pt x="187" y="66"/>
                  </a:lnTo>
                  <a:lnTo>
                    <a:pt x="185" y="65"/>
                  </a:lnTo>
                  <a:lnTo>
                    <a:pt x="189" y="64"/>
                  </a:lnTo>
                  <a:lnTo>
                    <a:pt x="186" y="63"/>
                  </a:lnTo>
                  <a:lnTo>
                    <a:pt x="181" y="63"/>
                  </a:lnTo>
                  <a:lnTo>
                    <a:pt x="185" y="60"/>
                  </a:lnTo>
                  <a:lnTo>
                    <a:pt x="196" y="60"/>
                  </a:lnTo>
                  <a:lnTo>
                    <a:pt x="204" y="56"/>
                  </a:lnTo>
                  <a:lnTo>
                    <a:pt x="204" y="52"/>
                  </a:lnTo>
                  <a:lnTo>
                    <a:pt x="201" y="52"/>
                  </a:lnTo>
                  <a:lnTo>
                    <a:pt x="201" y="50"/>
                  </a:lnTo>
                  <a:lnTo>
                    <a:pt x="196" y="52"/>
                  </a:lnTo>
                  <a:lnTo>
                    <a:pt x="194" y="52"/>
                  </a:lnTo>
                  <a:lnTo>
                    <a:pt x="201" y="49"/>
                  </a:lnTo>
                  <a:lnTo>
                    <a:pt x="196" y="46"/>
                  </a:lnTo>
                  <a:lnTo>
                    <a:pt x="193" y="44"/>
                  </a:lnTo>
                  <a:lnTo>
                    <a:pt x="193" y="42"/>
                  </a:lnTo>
                  <a:lnTo>
                    <a:pt x="191" y="40"/>
                  </a:lnTo>
                  <a:lnTo>
                    <a:pt x="191" y="39"/>
                  </a:lnTo>
                  <a:lnTo>
                    <a:pt x="190" y="37"/>
                  </a:lnTo>
                  <a:lnTo>
                    <a:pt x="188" y="35"/>
                  </a:lnTo>
                  <a:lnTo>
                    <a:pt x="186" y="36"/>
                  </a:lnTo>
                  <a:lnTo>
                    <a:pt x="185" y="38"/>
                  </a:lnTo>
                  <a:lnTo>
                    <a:pt x="181" y="40"/>
                  </a:lnTo>
                  <a:lnTo>
                    <a:pt x="181" y="38"/>
                  </a:lnTo>
                  <a:lnTo>
                    <a:pt x="176" y="40"/>
                  </a:lnTo>
                  <a:lnTo>
                    <a:pt x="180" y="37"/>
                  </a:lnTo>
                  <a:lnTo>
                    <a:pt x="179" y="35"/>
                  </a:lnTo>
                  <a:lnTo>
                    <a:pt x="178" y="33"/>
                  </a:lnTo>
                  <a:lnTo>
                    <a:pt x="175" y="32"/>
                  </a:lnTo>
                  <a:lnTo>
                    <a:pt x="175" y="31"/>
                  </a:lnTo>
                  <a:lnTo>
                    <a:pt x="171" y="29"/>
                  </a:lnTo>
                  <a:lnTo>
                    <a:pt x="169" y="30"/>
                  </a:lnTo>
                  <a:lnTo>
                    <a:pt x="164" y="29"/>
                  </a:lnTo>
                  <a:lnTo>
                    <a:pt x="163" y="30"/>
                  </a:lnTo>
                  <a:lnTo>
                    <a:pt x="165" y="31"/>
                  </a:lnTo>
                  <a:lnTo>
                    <a:pt x="163" y="33"/>
                  </a:lnTo>
                  <a:lnTo>
                    <a:pt x="165" y="37"/>
                  </a:lnTo>
                  <a:lnTo>
                    <a:pt x="162" y="39"/>
                  </a:lnTo>
                  <a:lnTo>
                    <a:pt x="165" y="40"/>
                  </a:lnTo>
                  <a:lnTo>
                    <a:pt x="165" y="45"/>
                  </a:lnTo>
                  <a:lnTo>
                    <a:pt x="161" y="49"/>
                  </a:lnTo>
                  <a:lnTo>
                    <a:pt x="162" y="55"/>
                  </a:lnTo>
                  <a:lnTo>
                    <a:pt x="163" y="55"/>
                  </a:lnTo>
                  <a:lnTo>
                    <a:pt x="161" y="58"/>
                  </a:lnTo>
                  <a:lnTo>
                    <a:pt x="158" y="58"/>
                  </a:lnTo>
                  <a:lnTo>
                    <a:pt x="159" y="57"/>
                  </a:lnTo>
                  <a:lnTo>
                    <a:pt x="156" y="53"/>
                  </a:lnTo>
                  <a:lnTo>
                    <a:pt x="156" y="48"/>
                  </a:lnTo>
                  <a:lnTo>
                    <a:pt x="150" y="47"/>
                  </a:lnTo>
                  <a:lnTo>
                    <a:pt x="143" y="44"/>
                  </a:lnTo>
                  <a:lnTo>
                    <a:pt x="140" y="43"/>
                  </a:lnTo>
                  <a:lnTo>
                    <a:pt x="136" y="43"/>
                  </a:lnTo>
                  <a:lnTo>
                    <a:pt x="136" y="39"/>
                  </a:lnTo>
                  <a:lnTo>
                    <a:pt x="133" y="39"/>
                  </a:lnTo>
                  <a:lnTo>
                    <a:pt x="133" y="32"/>
                  </a:lnTo>
                  <a:lnTo>
                    <a:pt x="137" y="30"/>
                  </a:lnTo>
                  <a:lnTo>
                    <a:pt x="137" y="28"/>
                  </a:lnTo>
                  <a:lnTo>
                    <a:pt x="140" y="27"/>
                  </a:lnTo>
                  <a:lnTo>
                    <a:pt x="136" y="24"/>
                  </a:lnTo>
                  <a:lnTo>
                    <a:pt x="140" y="26"/>
                  </a:lnTo>
                  <a:lnTo>
                    <a:pt x="142" y="24"/>
                  </a:lnTo>
                  <a:lnTo>
                    <a:pt x="144" y="24"/>
                  </a:lnTo>
                  <a:lnTo>
                    <a:pt x="147" y="21"/>
                  </a:lnTo>
                  <a:lnTo>
                    <a:pt x="143" y="21"/>
                  </a:lnTo>
                  <a:lnTo>
                    <a:pt x="142" y="19"/>
                  </a:lnTo>
                  <a:lnTo>
                    <a:pt x="147" y="20"/>
                  </a:lnTo>
                  <a:lnTo>
                    <a:pt x="148" y="17"/>
                  </a:lnTo>
                  <a:lnTo>
                    <a:pt x="155" y="17"/>
                  </a:lnTo>
                  <a:lnTo>
                    <a:pt x="157" y="15"/>
                  </a:lnTo>
                  <a:lnTo>
                    <a:pt x="155" y="11"/>
                  </a:lnTo>
                  <a:lnTo>
                    <a:pt x="158" y="11"/>
                  </a:lnTo>
                  <a:lnTo>
                    <a:pt x="150" y="7"/>
                  </a:lnTo>
                  <a:lnTo>
                    <a:pt x="151" y="10"/>
                  </a:lnTo>
                  <a:lnTo>
                    <a:pt x="149" y="11"/>
                  </a:lnTo>
                  <a:lnTo>
                    <a:pt x="146" y="15"/>
                  </a:lnTo>
                  <a:lnTo>
                    <a:pt x="145" y="12"/>
                  </a:lnTo>
                  <a:lnTo>
                    <a:pt x="142" y="9"/>
                  </a:lnTo>
                  <a:lnTo>
                    <a:pt x="141" y="12"/>
                  </a:lnTo>
                  <a:lnTo>
                    <a:pt x="139" y="9"/>
                  </a:lnTo>
                  <a:lnTo>
                    <a:pt x="136" y="7"/>
                  </a:lnTo>
                  <a:lnTo>
                    <a:pt x="137" y="6"/>
                  </a:lnTo>
                  <a:lnTo>
                    <a:pt x="139" y="6"/>
                  </a:lnTo>
                  <a:lnTo>
                    <a:pt x="136" y="2"/>
                  </a:lnTo>
                  <a:lnTo>
                    <a:pt x="132" y="0"/>
                  </a:lnTo>
                  <a:lnTo>
                    <a:pt x="130" y="2"/>
                  </a:lnTo>
                  <a:lnTo>
                    <a:pt x="129" y="6"/>
                  </a:lnTo>
                  <a:lnTo>
                    <a:pt x="135" y="8"/>
                  </a:lnTo>
                  <a:lnTo>
                    <a:pt x="136" y="11"/>
                  </a:lnTo>
                  <a:lnTo>
                    <a:pt x="131" y="12"/>
                  </a:lnTo>
                  <a:lnTo>
                    <a:pt x="132" y="15"/>
                  </a:lnTo>
                  <a:lnTo>
                    <a:pt x="130" y="14"/>
                  </a:lnTo>
                  <a:lnTo>
                    <a:pt x="129" y="13"/>
                  </a:lnTo>
                  <a:lnTo>
                    <a:pt x="127" y="13"/>
                  </a:lnTo>
                  <a:lnTo>
                    <a:pt x="119" y="14"/>
                  </a:lnTo>
                  <a:lnTo>
                    <a:pt x="118" y="12"/>
                  </a:lnTo>
                  <a:lnTo>
                    <a:pt x="112" y="10"/>
                  </a:lnTo>
                  <a:lnTo>
                    <a:pt x="107" y="12"/>
                  </a:lnTo>
                  <a:lnTo>
                    <a:pt x="109" y="12"/>
                  </a:lnTo>
                  <a:lnTo>
                    <a:pt x="113" y="11"/>
                  </a:lnTo>
                  <a:lnTo>
                    <a:pt x="110" y="15"/>
                  </a:lnTo>
                  <a:lnTo>
                    <a:pt x="105" y="13"/>
                  </a:lnTo>
                  <a:lnTo>
                    <a:pt x="95" y="13"/>
                  </a:lnTo>
                  <a:lnTo>
                    <a:pt x="97" y="11"/>
                  </a:lnTo>
                  <a:lnTo>
                    <a:pt x="91" y="10"/>
                  </a:lnTo>
                  <a:lnTo>
                    <a:pt x="82" y="7"/>
                  </a:lnTo>
                  <a:lnTo>
                    <a:pt x="79" y="9"/>
                  </a:lnTo>
                  <a:lnTo>
                    <a:pt x="79" y="6"/>
                  </a:lnTo>
                  <a:lnTo>
                    <a:pt x="76" y="9"/>
                  </a:lnTo>
                  <a:lnTo>
                    <a:pt x="73" y="6"/>
                  </a:lnTo>
                  <a:lnTo>
                    <a:pt x="67" y="9"/>
                  </a:lnTo>
                  <a:lnTo>
                    <a:pt x="67" y="8"/>
                  </a:lnTo>
                  <a:lnTo>
                    <a:pt x="60" y="9"/>
                  </a:lnTo>
                  <a:lnTo>
                    <a:pt x="61" y="11"/>
                  </a:lnTo>
                  <a:lnTo>
                    <a:pt x="49" y="7"/>
                  </a:lnTo>
                  <a:lnTo>
                    <a:pt x="29" y="5"/>
                  </a:lnTo>
                  <a:lnTo>
                    <a:pt x="28" y="4"/>
                  </a:lnTo>
                  <a:lnTo>
                    <a:pt x="22" y="3"/>
                  </a:lnTo>
                  <a:lnTo>
                    <a:pt x="20" y="2"/>
                  </a:lnTo>
                  <a:lnTo>
                    <a:pt x="18" y="4"/>
                  </a:lnTo>
                  <a:lnTo>
                    <a:pt x="14" y="5"/>
                  </a:lnTo>
                  <a:lnTo>
                    <a:pt x="10" y="6"/>
                  </a:lnTo>
                  <a:lnTo>
                    <a:pt x="8" y="9"/>
                  </a:lnTo>
                  <a:lnTo>
                    <a:pt x="3" y="10"/>
                  </a:lnTo>
                  <a:lnTo>
                    <a:pt x="2" y="12"/>
                  </a:lnTo>
                  <a:lnTo>
                    <a:pt x="8" y="15"/>
                  </a:lnTo>
                  <a:lnTo>
                    <a:pt x="11" y="17"/>
                  </a:lnTo>
                  <a:lnTo>
                    <a:pt x="13" y="18"/>
                  </a:lnTo>
                  <a:lnTo>
                    <a:pt x="8" y="18"/>
                  </a:lnTo>
                  <a:lnTo>
                    <a:pt x="8" y="17"/>
                  </a:lnTo>
                  <a:lnTo>
                    <a:pt x="6" y="17"/>
                  </a:lnTo>
                  <a:lnTo>
                    <a:pt x="0" y="20"/>
                  </a:lnTo>
                  <a:lnTo>
                    <a:pt x="3" y="2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1" name="Freeform 1230">
              <a:extLst>
                <a:ext uri="{FF2B5EF4-FFF2-40B4-BE49-F238E27FC236}">
                  <a16:creationId xmlns:a16="http://schemas.microsoft.com/office/drawing/2014/main" id="{401F1BCA-DE89-7C48-AA39-17698F9B4F84}"/>
                </a:ext>
              </a:extLst>
            </p:cNvPr>
            <p:cNvSpPr>
              <a:spLocks noChangeArrowheads="1"/>
            </p:cNvSpPr>
            <p:nvPr/>
          </p:nvSpPr>
          <p:spPr bwMode="auto">
            <a:xfrm>
              <a:off x="904066" y="3426890"/>
              <a:ext cx="27463" cy="8441"/>
            </a:xfrm>
            <a:custGeom>
              <a:avLst/>
              <a:gdLst>
                <a:gd name="T0" fmla="*/ 2147483646 w 19"/>
                <a:gd name="T1" fmla="*/ 0 h 6"/>
                <a:gd name="T2" fmla="*/ 2147483646 w 19"/>
                <a:gd name="T3" fmla="*/ 0 h 6"/>
                <a:gd name="T4" fmla="*/ 2147483646 w 19"/>
                <a:gd name="T5" fmla="*/ 2147483646 h 6"/>
                <a:gd name="T6" fmla="*/ 2147483646 w 19"/>
                <a:gd name="T7" fmla="*/ 2147483646 h 6"/>
                <a:gd name="T8" fmla="*/ 2147483646 w 19"/>
                <a:gd name="T9" fmla="*/ 2147483646 h 6"/>
                <a:gd name="T10" fmla="*/ 2147483646 w 19"/>
                <a:gd name="T11" fmla="*/ 2147483646 h 6"/>
                <a:gd name="T12" fmla="*/ 0 w 19"/>
                <a:gd name="T13" fmla="*/ 2147483646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2" y="0"/>
                  </a:moveTo>
                  <a:lnTo>
                    <a:pt x="8" y="0"/>
                  </a:lnTo>
                  <a:lnTo>
                    <a:pt x="19" y="5"/>
                  </a:lnTo>
                  <a:lnTo>
                    <a:pt x="13" y="6"/>
                  </a:lnTo>
                  <a:lnTo>
                    <a:pt x="11" y="2"/>
                  </a:lnTo>
                  <a:lnTo>
                    <a:pt x="6" y="1"/>
                  </a:lnTo>
                  <a:lnTo>
                    <a:pt x="0" y="2"/>
                  </a:lnTo>
                  <a:lnTo>
                    <a:pt x="2"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2" name="Freeform 1231">
              <a:extLst>
                <a:ext uri="{FF2B5EF4-FFF2-40B4-BE49-F238E27FC236}">
                  <a16:creationId xmlns:a16="http://schemas.microsoft.com/office/drawing/2014/main" id="{15FB2CFF-68D9-9C4F-82CA-62C4896CB561}"/>
                </a:ext>
              </a:extLst>
            </p:cNvPr>
            <p:cNvSpPr>
              <a:spLocks noChangeArrowheads="1"/>
            </p:cNvSpPr>
            <p:nvPr/>
          </p:nvSpPr>
          <p:spPr bwMode="auto">
            <a:xfrm>
              <a:off x="931529" y="3435330"/>
              <a:ext cx="15901" cy="4220"/>
            </a:xfrm>
            <a:custGeom>
              <a:avLst/>
              <a:gdLst>
                <a:gd name="T0" fmla="*/ 2147483646 w 11"/>
                <a:gd name="T1" fmla="*/ 2147483646 h 3"/>
                <a:gd name="T2" fmla="*/ 2147483646 w 11"/>
                <a:gd name="T3" fmla="*/ 0 h 3"/>
                <a:gd name="T4" fmla="*/ 2147483646 w 11"/>
                <a:gd name="T5" fmla="*/ 0 h 3"/>
                <a:gd name="T6" fmla="*/ 2147483646 w 11"/>
                <a:gd name="T7" fmla="*/ 2147483646 h 3"/>
                <a:gd name="T8" fmla="*/ 2147483646 w 11"/>
                <a:gd name="T9" fmla="*/ 2147483646 h 3"/>
                <a:gd name="T10" fmla="*/ 0 w 11"/>
                <a:gd name="T11" fmla="*/ 2147483646 h 3"/>
                <a:gd name="T12" fmla="*/ 0 60000 65536"/>
                <a:gd name="T13" fmla="*/ 0 60000 65536"/>
                <a:gd name="T14" fmla="*/ 0 60000 65536"/>
                <a:gd name="T15" fmla="*/ 0 60000 65536"/>
                <a:gd name="T16" fmla="*/ 0 60000 65536"/>
                <a:gd name="T17" fmla="*/ 0 60000 65536"/>
                <a:gd name="T18" fmla="*/ 0 w 11"/>
                <a:gd name="T19" fmla="*/ 0 h 3"/>
                <a:gd name="T20" fmla="*/ 11 w 1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1" h="3">
                  <a:moveTo>
                    <a:pt x="4" y="2"/>
                  </a:moveTo>
                  <a:lnTo>
                    <a:pt x="2" y="0"/>
                  </a:lnTo>
                  <a:lnTo>
                    <a:pt x="8" y="0"/>
                  </a:lnTo>
                  <a:lnTo>
                    <a:pt x="11" y="2"/>
                  </a:lnTo>
                  <a:lnTo>
                    <a:pt x="5" y="3"/>
                  </a:lnTo>
                  <a:lnTo>
                    <a:pt x="0" y="2"/>
                  </a:lnTo>
                  <a:lnTo>
                    <a:pt x="4"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3" name="Freeform 1232">
              <a:extLst>
                <a:ext uri="{FF2B5EF4-FFF2-40B4-BE49-F238E27FC236}">
                  <a16:creationId xmlns:a16="http://schemas.microsoft.com/office/drawing/2014/main" id="{AC4EA143-4BE2-0045-A387-12591952942E}"/>
                </a:ext>
              </a:extLst>
            </p:cNvPr>
            <p:cNvSpPr>
              <a:spLocks noChangeArrowheads="1"/>
            </p:cNvSpPr>
            <p:nvPr/>
          </p:nvSpPr>
          <p:spPr bwMode="auto">
            <a:xfrm>
              <a:off x="940202" y="3632279"/>
              <a:ext cx="15901" cy="7033"/>
            </a:xfrm>
            <a:custGeom>
              <a:avLst/>
              <a:gdLst>
                <a:gd name="T0" fmla="*/ 0 w 11"/>
                <a:gd name="T1" fmla="*/ 2147483646 h 5"/>
                <a:gd name="T2" fmla="*/ 0 w 11"/>
                <a:gd name="T3" fmla="*/ 2147483646 h 5"/>
                <a:gd name="T4" fmla="*/ 2147483646 w 11"/>
                <a:gd name="T5" fmla="*/ 2147483646 h 5"/>
                <a:gd name="T6" fmla="*/ 2147483646 w 11"/>
                <a:gd name="T7" fmla="*/ 0 h 5"/>
                <a:gd name="T8" fmla="*/ 2147483646 w 11"/>
                <a:gd name="T9" fmla="*/ 2147483646 h 5"/>
                <a:gd name="T10" fmla="*/ 2147483646 w 11"/>
                <a:gd name="T11" fmla="*/ 2147483646 h 5"/>
                <a:gd name="T12" fmla="*/ 2147483646 w 11"/>
                <a:gd name="T13" fmla="*/ 2147483646 h 5"/>
                <a:gd name="T14" fmla="*/ 0 w 11"/>
                <a:gd name="T15" fmla="*/ 2147483646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0" y="4"/>
                  </a:moveTo>
                  <a:lnTo>
                    <a:pt x="0" y="3"/>
                  </a:lnTo>
                  <a:lnTo>
                    <a:pt x="1" y="1"/>
                  </a:lnTo>
                  <a:lnTo>
                    <a:pt x="5" y="0"/>
                  </a:lnTo>
                  <a:lnTo>
                    <a:pt x="6" y="2"/>
                  </a:lnTo>
                  <a:lnTo>
                    <a:pt x="11" y="5"/>
                  </a:lnTo>
                  <a:lnTo>
                    <a:pt x="5" y="5"/>
                  </a:lnTo>
                  <a:lnTo>
                    <a:pt x="0" y="4"/>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4" name="Freeform 1233">
              <a:extLst>
                <a:ext uri="{FF2B5EF4-FFF2-40B4-BE49-F238E27FC236}">
                  <a16:creationId xmlns:a16="http://schemas.microsoft.com/office/drawing/2014/main" id="{0EF681E7-E9D5-7446-AD5A-6D3DEEEE8B85}"/>
                </a:ext>
              </a:extLst>
            </p:cNvPr>
            <p:cNvSpPr>
              <a:spLocks noChangeArrowheads="1"/>
            </p:cNvSpPr>
            <p:nvPr/>
          </p:nvSpPr>
          <p:spPr bwMode="auto">
            <a:xfrm>
              <a:off x="972002" y="3342484"/>
              <a:ext cx="17346" cy="15474"/>
            </a:xfrm>
            <a:custGeom>
              <a:avLst/>
              <a:gdLst>
                <a:gd name="T0" fmla="*/ 2147483646 w 12"/>
                <a:gd name="T1" fmla="*/ 2147483646 h 11"/>
                <a:gd name="T2" fmla="*/ 2147483646 w 12"/>
                <a:gd name="T3" fmla="*/ 0 h 11"/>
                <a:gd name="T4" fmla="*/ 2147483646 w 12"/>
                <a:gd name="T5" fmla="*/ 2147483646 h 11"/>
                <a:gd name="T6" fmla="*/ 2147483646 w 12"/>
                <a:gd name="T7" fmla="*/ 2147483646 h 11"/>
                <a:gd name="T8" fmla="*/ 2147483646 w 12"/>
                <a:gd name="T9" fmla="*/ 2147483646 h 11"/>
                <a:gd name="T10" fmla="*/ 2147483646 w 12"/>
                <a:gd name="T11" fmla="*/ 2147483646 h 11"/>
                <a:gd name="T12" fmla="*/ 2147483646 w 12"/>
                <a:gd name="T13" fmla="*/ 2147483646 h 11"/>
                <a:gd name="T14" fmla="*/ 2147483646 w 12"/>
                <a:gd name="T15" fmla="*/ 2147483646 h 11"/>
                <a:gd name="T16" fmla="*/ 2147483646 w 12"/>
                <a:gd name="T17" fmla="*/ 2147483646 h 11"/>
                <a:gd name="T18" fmla="*/ 2147483646 w 12"/>
                <a:gd name="T19" fmla="*/ 2147483646 h 11"/>
                <a:gd name="T20" fmla="*/ 0 w 12"/>
                <a:gd name="T21" fmla="*/ 2147483646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1"/>
                <a:gd name="T35" fmla="*/ 12 w 1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1">
                  <a:moveTo>
                    <a:pt x="4" y="1"/>
                  </a:moveTo>
                  <a:lnTo>
                    <a:pt x="6" y="0"/>
                  </a:lnTo>
                  <a:lnTo>
                    <a:pt x="5" y="4"/>
                  </a:lnTo>
                  <a:lnTo>
                    <a:pt x="6" y="6"/>
                  </a:lnTo>
                  <a:lnTo>
                    <a:pt x="10" y="5"/>
                  </a:lnTo>
                  <a:lnTo>
                    <a:pt x="11" y="8"/>
                  </a:lnTo>
                  <a:lnTo>
                    <a:pt x="12" y="10"/>
                  </a:lnTo>
                  <a:lnTo>
                    <a:pt x="9" y="11"/>
                  </a:lnTo>
                  <a:lnTo>
                    <a:pt x="9" y="9"/>
                  </a:lnTo>
                  <a:lnTo>
                    <a:pt x="5" y="9"/>
                  </a:lnTo>
                  <a:lnTo>
                    <a:pt x="0" y="9"/>
                  </a:lnTo>
                  <a:lnTo>
                    <a:pt x="4"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5" name="Freeform 1234">
              <a:extLst>
                <a:ext uri="{FF2B5EF4-FFF2-40B4-BE49-F238E27FC236}">
                  <a16:creationId xmlns:a16="http://schemas.microsoft.com/office/drawing/2014/main" id="{D3FA81E3-0823-9C4A-BE60-16B86419F6E1}"/>
                </a:ext>
              </a:extLst>
            </p:cNvPr>
            <p:cNvSpPr>
              <a:spLocks noChangeArrowheads="1"/>
            </p:cNvSpPr>
            <p:nvPr/>
          </p:nvSpPr>
          <p:spPr bwMode="auto">
            <a:xfrm>
              <a:off x="720491" y="3319975"/>
              <a:ext cx="5782" cy="4220"/>
            </a:xfrm>
            <a:custGeom>
              <a:avLst/>
              <a:gdLst>
                <a:gd name="T0" fmla="*/ 0 w 4"/>
                <a:gd name="T1" fmla="*/ 2147483646 h 3"/>
                <a:gd name="T2" fmla="*/ 2147483646 w 4"/>
                <a:gd name="T3" fmla="*/ 2147483646 h 3"/>
                <a:gd name="T4" fmla="*/ 2147483646 w 4"/>
                <a:gd name="T5" fmla="*/ 2147483646 h 3"/>
                <a:gd name="T6" fmla="*/ 2147483646 w 4"/>
                <a:gd name="T7" fmla="*/ 0 h 3"/>
                <a:gd name="T8" fmla="*/ 2147483646 w 4"/>
                <a:gd name="T9" fmla="*/ 2147483646 h 3"/>
                <a:gd name="T10" fmla="*/ 0 w 4"/>
                <a:gd name="T11" fmla="*/ 2147483646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1"/>
                  </a:moveTo>
                  <a:lnTo>
                    <a:pt x="1" y="3"/>
                  </a:lnTo>
                  <a:lnTo>
                    <a:pt x="4" y="1"/>
                  </a:lnTo>
                  <a:lnTo>
                    <a:pt x="1" y="0"/>
                  </a:lnTo>
                  <a:lnTo>
                    <a:pt x="2" y="1"/>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6" name="Freeform 1235">
              <a:extLst>
                <a:ext uri="{FF2B5EF4-FFF2-40B4-BE49-F238E27FC236}">
                  <a16:creationId xmlns:a16="http://schemas.microsoft.com/office/drawing/2014/main" id="{85D692FC-6ADE-7443-A638-4945D453321E}"/>
                </a:ext>
              </a:extLst>
            </p:cNvPr>
            <p:cNvSpPr>
              <a:spLocks noChangeArrowheads="1"/>
            </p:cNvSpPr>
            <p:nvPr/>
          </p:nvSpPr>
          <p:spPr bwMode="auto">
            <a:xfrm>
              <a:off x="1061621" y="3286214"/>
              <a:ext cx="30355" cy="12660"/>
            </a:xfrm>
            <a:custGeom>
              <a:avLst/>
              <a:gdLst>
                <a:gd name="T0" fmla="*/ 2147483646 w 21"/>
                <a:gd name="T1" fmla="*/ 0 h 9"/>
                <a:gd name="T2" fmla="*/ 2147483646 w 21"/>
                <a:gd name="T3" fmla="*/ 2147483646 h 9"/>
                <a:gd name="T4" fmla="*/ 2147483646 w 21"/>
                <a:gd name="T5" fmla="*/ 2147483646 h 9"/>
                <a:gd name="T6" fmla="*/ 2147483646 w 21"/>
                <a:gd name="T7" fmla="*/ 0 h 9"/>
                <a:gd name="T8" fmla="*/ 2147483646 w 21"/>
                <a:gd name="T9" fmla="*/ 2147483646 h 9"/>
                <a:gd name="T10" fmla="*/ 2147483646 w 21"/>
                <a:gd name="T11" fmla="*/ 2147483646 h 9"/>
                <a:gd name="T12" fmla="*/ 2147483646 w 21"/>
                <a:gd name="T13" fmla="*/ 2147483646 h 9"/>
                <a:gd name="T14" fmla="*/ 0 w 21"/>
                <a:gd name="T15" fmla="*/ 2147483646 h 9"/>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9"/>
                <a:gd name="T26" fmla="*/ 21 w 2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9">
                  <a:moveTo>
                    <a:pt x="4" y="0"/>
                  </a:moveTo>
                  <a:lnTo>
                    <a:pt x="7" y="4"/>
                  </a:lnTo>
                  <a:lnTo>
                    <a:pt x="13" y="1"/>
                  </a:lnTo>
                  <a:lnTo>
                    <a:pt x="19" y="0"/>
                  </a:lnTo>
                  <a:lnTo>
                    <a:pt x="21" y="4"/>
                  </a:lnTo>
                  <a:lnTo>
                    <a:pt x="11" y="9"/>
                  </a:lnTo>
                  <a:lnTo>
                    <a:pt x="4" y="8"/>
                  </a:lnTo>
                  <a:lnTo>
                    <a:pt x="0" y="3"/>
                  </a:lnTo>
                  <a:lnTo>
                    <a:pt x="4"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7" name="Freeform 1236">
              <a:extLst>
                <a:ext uri="{FF2B5EF4-FFF2-40B4-BE49-F238E27FC236}">
                  <a16:creationId xmlns:a16="http://schemas.microsoft.com/office/drawing/2014/main" id="{D7CC4BF4-6E14-F44A-B0A3-76381F7C8DBC}"/>
                </a:ext>
              </a:extLst>
            </p:cNvPr>
            <p:cNvSpPr>
              <a:spLocks noChangeArrowheads="1"/>
            </p:cNvSpPr>
            <p:nvPr/>
          </p:nvSpPr>
          <p:spPr bwMode="auto">
            <a:xfrm>
              <a:off x="896838" y="3289027"/>
              <a:ext cx="18791" cy="11254"/>
            </a:xfrm>
            <a:custGeom>
              <a:avLst/>
              <a:gdLst>
                <a:gd name="T0" fmla="*/ 0 w 13"/>
                <a:gd name="T1" fmla="*/ 2147483646 h 8"/>
                <a:gd name="T2" fmla="*/ 2147483646 w 13"/>
                <a:gd name="T3" fmla="*/ 2147483646 h 8"/>
                <a:gd name="T4" fmla="*/ 2147483646 w 13"/>
                <a:gd name="T5" fmla="*/ 0 h 8"/>
                <a:gd name="T6" fmla="*/ 2147483646 w 13"/>
                <a:gd name="T7" fmla="*/ 2147483646 h 8"/>
                <a:gd name="T8" fmla="*/ 2147483646 w 13"/>
                <a:gd name="T9" fmla="*/ 2147483646 h 8"/>
                <a:gd name="T10" fmla="*/ 0 w 13"/>
                <a:gd name="T11" fmla="*/ 2147483646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0" y="7"/>
                  </a:moveTo>
                  <a:lnTo>
                    <a:pt x="3" y="5"/>
                  </a:lnTo>
                  <a:lnTo>
                    <a:pt x="4" y="0"/>
                  </a:lnTo>
                  <a:lnTo>
                    <a:pt x="13" y="7"/>
                  </a:lnTo>
                  <a:lnTo>
                    <a:pt x="4" y="8"/>
                  </a:lnTo>
                  <a:lnTo>
                    <a:pt x="0" y="7"/>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8" name="Freeform 1237">
              <a:extLst>
                <a:ext uri="{FF2B5EF4-FFF2-40B4-BE49-F238E27FC236}">
                  <a16:creationId xmlns:a16="http://schemas.microsoft.com/office/drawing/2014/main" id="{C190B361-96E6-BC4F-AF07-A25D25D4A7DF}"/>
                </a:ext>
              </a:extLst>
            </p:cNvPr>
            <p:cNvSpPr>
              <a:spLocks noChangeArrowheads="1"/>
            </p:cNvSpPr>
            <p:nvPr/>
          </p:nvSpPr>
          <p:spPr bwMode="auto">
            <a:xfrm>
              <a:off x="795656" y="3249637"/>
              <a:ext cx="27464" cy="16881"/>
            </a:xfrm>
            <a:custGeom>
              <a:avLst/>
              <a:gdLst>
                <a:gd name="T0" fmla="*/ 0 w 19"/>
                <a:gd name="T1" fmla="*/ 2147483646 h 12"/>
                <a:gd name="T2" fmla="*/ 2147483646 w 19"/>
                <a:gd name="T3" fmla="*/ 2147483646 h 12"/>
                <a:gd name="T4" fmla="*/ 2147483646 w 19"/>
                <a:gd name="T5" fmla="*/ 0 h 12"/>
                <a:gd name="T6" fmla="*/ 2147483646 w 19"/>
                <a:gd name="T7" fmla="*/ 0 h 12"/>
                <a:gd name="T8" fmla="*/ 2147483646 w 19"/>
                <a:gd name="T9" fmla="*/ 2147483646 h 12"/>
                <a:gd name="T10" fmla="*/ 2147483646 w 19"/>
                <a:gd name="T11" fmla="*/ 2147483646 h 12"/>
                <a:gd name="T12" fmla="*/ 2147483646 w 19"/>
                <a:gd name="T13" fmla="*/ 2147483646 h 12"/>
                <a:gd name="T14" fmla="*/ 2147483646 w 19"/>
                <a:gd name="T15" fmla="*/ 2147483646 h 12"/>
                <a:gd name="T16" fmla="*/ 2147483646 w 19"/>
                <a:gd name="T17" fmla="*/ 2147483646 h 12"/>
                <a:gd name="T18" fmla="*/ 2147483646 w 19"/>
                <a:gd name="T19" fmla="*/ 2147483646 h 12"/>
                <a:gd name="T20" fmla="*/ 0 w 19"/>
                <a:gd name="T21" fmla="*/ 214748364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2"/>
                <a:gd name="T35" fmla="*/ 19 w 1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2">
                  <a:moveTo>
                    <a:pt x="0" y="9"/>
                  </a:moveTo>
                  <a:lnTo>
                    <a:pt x="4" y="2"/>
                  </a:lnTo>
                  <a:lnTo>
                    <a:pt x="2" y="0"/>
                  </a:lnTo>
                  <a:lnTo>
                    <a:pt x="8" y="0"/>
                  </a:lnTo>
                  <a:lnTo>
                    <a:pt x="12" y="2"/>
                  </a:lnTo>
                  <a:lnTo>
                    <a:pt x="15" y="1"/>
                  </a:lnTo>
                  <a:lnTo>
                    <a:pt x="19" y="3"/>
                  </a:lnTo>
                  <a:lnTo>
                    <a:pt x="10" y="8"/>
                  </a:lnTo>
                  <a:lnTo>
                    <a:pt x="10" y="10"/>
                  </a:lnTo>
                  <a:lnTo>
                    <a:pt x="6" y="12"/>
                  </a:lnTo>
                  <a:lnTo>
                    <a:pt x="0" y="9"/>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09" name="Freeform 1238">
              <a:extLst>
                <a:ext uri="{FF2B5EF4-FFF2-40B4-BE49-F238E27FC236}">
                  <a16:creationId xmlns:a16="http://schemas.microsoft.com/office/drawing/2014/main" id="{388D5AD2-4768-F443-B51A-67E88698A39D}"/>
                </a:ext>
              </a:extLst>
            </p:cNvPr>
            <p:cNvSpPr>
              <a:spLocks noChangeArrowheads="1"/>
            </p:cNvSpPr>
            <p:nvPr/>
          </p:nvSpPr>
          <p:spPr bwMode="auto">
            <a:xfrm>
              <a:off x="813001" y="3255264"/>
              <a:ext cx="49146" cy="22508"/>
            </a:xfrm>
            <a:custGeom>
              <a:avLst/>
              <a:gdLst>
                <a:gd name="T0" fmla="*/ 0 w 34"/>
                <a:gd name="T1" fmla="*/ 2147483646 h 16"/>
                <a:gd name="T2" fmla="*/ 2147483646 w 34"/>
                <a:gd name="T3" fmla="*/ 2147483646 h 16"/>
                <a:gd name="T4" fmla="*/ 2147483646 w 34"/>
                <a:gd name="T5" fmla="*/ 2147483646 h 16"/>
                <a:gd name="T6" fmla="*/ 2147483646 w 34"/>
                <a:gd name="T7" fmla="*/ 0 h 16"/>
                <a:gd name="T8" fmla="*/ 2147483646 w 34"/>
                <a:gd name="T9" fmla="*/ 2147483646 h 16"/>
                <a:gd name="T10" fmla="*/ 2147483646 w 34"/>
                <a:gd name="T11" fmla="*/ 2147483646 h 16"/>
                <a:gd name="T12" fmla="*/ 2147483646 w 34"/>
                <a:gd name="T13" fmla="*/ 2147483646 h 16"/>
                <a:gd name="T14" fmla="*/ 2147483646 w 34"/>
                <a:gd name="T15" fmla="*/ 2147483646 h 16"/>
                <a:gd name="T16" fmla="*/ 2147483646 w 34"/>
                <a:gd name="T17" fmla="*/ 2147483646 h 16"/>
                <a:gd name="T18" fmla="*/ 2147483646 w 34"/>
                <a:gd name="T19" fmla="*/ 2147483646 h 16"/>
                <a:gd name="T20" fmla="*/ 2147483646 w 34"/>
                <a:gd name="T21" fmla="*/ 2147483646 h 16"/>
                <a:gd name="T22" fmla="*/ 2147483646 w 34"/>
                <a:gd name="T23" fmla="*/ 2147483646 h 16"/>
                <a:gd name="T24" fmla="*/ 2147483646 w 34"/>
                <a:gd name="T25" fmla="*/ 2147483646 h 16"/>
                <a:gd name="T26" fmla="*/ 2147483646 w 34"/>
                <a:gd name="T27" fmla="*/ 2147483646 h 16"/>
                <a:gd name="T28" fmla="*/ 0 w 34"/>
                <a:gd name="T29" fmla="*/ 2147483646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16"/>
                <a:gd name="T47" fmla="*/ 34 w 34"/>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16">
                  <a:moveTo>
                    <a:pt x="0" y="5"/>
                  </a:moveTo>
                  <a:lnTo>
                    <a:pt x="5" y="1"/>
                  </a:lnTo>
                  <a:lnTo>
                    <a:pt x="14" y="4"/>
                  </a:lnTo>
                  <a:lnTo>
                    <a:pt x="21" y="0"/>
                  </a:lnTo>
                  <a:lnTo>
                    <a:pt x="26" y="2"/>
                  </a:lnTo>
                  <a:lnTo>
                    <a:pt x="28" y="8"/>
                  </a:lnTo>
                  <a:lnTo>
                    <a:pt x="34" y="11"/>
                  </a:lnTo>
                  <a:lnTo>
                    <a:pt x="30" y="15"/>
                  </a:lnTo>
                  <a:lnTo>
                    <a:pt x="24" y="13"/>
                  </a:lnTo>
                  <a:lnTo>
                    <a:pt x="11" y="16"/>
                  </a:lnTo>
                  <a:lnTo>
                    <a:pt x="4" y="11"/>
                  </a:lnTo>
                  <a:lnTo>
                    <a:pt x="3" y="9"/>
                  </a:lnTo>
                  <a:lnTo>
                    <a:pt x="7" y="6"/>
                  </a:lnTo>
                  <a:lnTo>
                    <a:pt x="3" y="7"/>
                  </a:lnTo>
                  <a:lnTo>
                    <a:pt x="0" y="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0" name="Freeform 1239">
              <a:extLst>
                <a:ext uri="{FF2B5EF4-FFF2-40B4-BE49-F238E27FC236}">
                  <a16:creationId xmlns:a16="http://schemas.microsoft.com/office/drawing/2014/main" id="{C182700A-3AFD-9A48-BEE4-D3514928AE91}"/>
                </a:ext>
              </a:extLst>
            </p:cNvPr>
            <p:cNvSpPr>
              <a:spLocks noChangeArrowheads="1"/>
            </p:cNvSpPr>
            <p:nvPr/>
          </p:nvSpPr>
          <p:spPr bwMode="auto">
            <a:xfrm>
              <a:off x="1240858" y="3516923"/>
              <a:ext cx="18791" cy="33762"/>
            </a:xfrm>
            <a:custGeom>
              <a:avLst/>
              <a:gdLst>
                <a:gd name="T0" fmla="*/ 0 w 13"/>
                <a:gd name="T1" fmla="*/ 2147483646 h 24"/>
                <a:gd name="T2" fmla="*/ 2147483646 w 13"/>
                <a:gd name="T3" fmla="*/ 2147483646 h 24"/>
                <a:gd name="T4" fmla="*/ 2147483646 w 13"/>
                <a:gd name="T5" fmla="*/ 2147483646 h 24"/>
                <a:gd name="T6" fmla="*/ 2147483646 w 13"/>
                <a:gd name="T7" fmla="*/ 2147483646 h 24"/>
                <a:gd name="T8" fmla="*/ 2147483646 w 13"/>
                <a:gd name="T9" fmla="*/ 2147483646 h 24"/>
                <a:gd name="T10" fmla="*/ 2147483646 w 13"/>
                <a:gd name="T11" fmla="*/ 0 h 24"/>
                <a:gd name="T12" fmla="*/ 2147483646 w 13"/>
                <a:gd name="T13" fmla="*/ 2147483646 h 24"/>
                <a:gd name="T14" fmla="*/ 2147483646 w 13"/>
                <a:gd name="T15" fmla="*/ 2147483646 h 24"/>
                <a:gd name="T16" fmla="*/ 0 w 13"/>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24"/>
                <a:gd name="T29" fmla="*/ 13 w 13"/>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24">
                  <a:moveTo>
                    <a:pt x="0" y="17"/>
                  </a:moveTo>
                  <a:lnTo>
                    <a:pt x="1" y="22"/>
                  </a:lnTo>
                  <a:lnTo>
                    <a:pt x="4" y="24"/>
                  </a:lnTo>
                  <a:lnTo>
                    <a:pt x="7" y="22"/>
                  </a:lnTo>
                  <a:lnTo>
                    <a:pt x="13" y="6"/>
                  </a:lnTo>
                  <a:lnTo>
                    <a:pt x="11" y="0"/>
                  </a:lnTo>
                  <a:lnTo>
                    <a:pt x="1" y="9"/>
                  </a:lnTo>
                  <a:lnTo>
                    <a:pt x="3" y="14"/>
                  </a:lnTo>
                  <a:lnTo>
                    <a:pt x="0" y="17"/>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1" name="Freeform 1240">
              <a:extLst>
                <a:ext uri="{FF2B5EF4-FFF2-40B4-BE49-F238E27FC236}">
                  <a16:creationId xmlns:a16="http://schemas.microsoft.com/office/drawing/2014/main" id="{E56CAB47-40D8-2644-A084-48BFEDB94D31}"/>
                </a:ext>
              </a:extLst>
            </p:cNvPr>
            <p:cNvSpPr>
              <a:spLocks noChangeArrowheads="1"/>
            </p:cNvSpPr>
            <p:nvPr/>
          </p:nvSpPr>
          <p:spPr bwMode="auto">
            <a:xfrm>
              <a:off x="1425877" y="3512703"/>
              <a:ext cx="105519" cy="75966"/>
            </a:xfrm>
            <a:custGeom>
              <a:avLst/>
              <a:gdLst>
                <a:gd name="T0" fmla="*/ 2147483646 w 73"/>
                <a:gd name="T1" fmla="*/ 2147483646 h 54"/>
                <a:gd name="T2" fmla="*/ 2147483646 w 73"/>
                <a:gd name="T3" fmla="*/ 2147483646 h 54"/>
                <a:gd name="T4" fmla="*/ 2147483646 w 73"/>
                <a:gd name="T5" fmla="*/ 2147483646 h 54"/>
                <a:gd name="T6" fmla="*/ 2147483646 w 73"/>
                <a:gd name="T7" fmla="*/ 2147483646 h 54"/>
                <a:gd name="T8" fmla="*/ 2147483646 w 73"/>
                <a:gd name="T9" fmla="*/ 2147483646 h 54"/>
                <a:gd name="T10" fmla="*/ 2147483646 w 73"/>
                <a:gd name="T11" fmla="*/ 2147483646 h 54"/>
                <a:gd name="T12" fmla="*/ 2147483646 w 73"/>
                <a:gd name="T13" fmla="*/ 2147483646 h 54"/>
                <a:gd name="T14" fmla="*/ 2147483646 w 73"/>
                <a:gd name="T15" fmla="*/ 2147483646 h 54"/>
                <a:gd name="T16" fmla="*/ 2147483646 w 73"/>
                <a:gd name="T17" fmla="*/ 2147483646 h 54"/>
                <a:gd name="T18" fmla="*/ 2147483646 w 73"/>
                <a:gd name="T19" fmla="*/ 2147483646 h 54"/>
                <a:gd name="T20" fmla="*/ 2147483646 w 73"/>
                <a:gd name="T21" fmla="*/ 2147483646 h 54"/>
                <a:gd name="T22" fmla="*/ 2147483646 w 73"/>
                <a:gd name="T23" fmla="*/ 2147483646 h 54"/>
                <a:gd name="T24" fmla="*/ 2147483646 w 73"/>
                <a:gd name="T25" fmla="*/ 2147483646 h 54"/>
                <a:gd name="T26" fmla="*/ 2147483646 w 73"/>
                <a:gd name="T27" fmla="*/ 0 h 54"/>
                <a:gd name="T28" fmla="*/ 2147483646 w 73"/>
                <a:gd name="T29" fmla="*/ 2147483646 h 54"/>
                <a:gd name="T30" fmla="*/ 2147483646 w 73"/>
                <a:gd name="T31" fmla="*/ 2147483646 h 54"/>
                <a:gd name="T32" fmla="*/ 2147483646 w 73"/>
                <a:gd name="T33" fmla="*/ 2147483646 h 54"/>
                <a:gd name="T34" fmla="*/ 2147483646 w 73"/>
                <a:gd name="T35" fmla="*/ 2147483646 h 54"/>
                <a:gd name="T36" fmla="*/ 2147483646 w 73"/>
                <a:gd name="T37" fmla="*/ 2147483646 h 54"/>
                <a:gd name="T38" fmla="*/ 2147483646 w 73"/>
                <a:gd name="T39" fmla="*/ 2147483646 h 54"/>
                <a:gd name="T40" fmla="*/ 2147483646 w 73"/>
                <a:gd name="T41" fmla="*/ 2147483646 h 54"/>
                <a:gd name="T42" fmla="*/ 2147483646 w 73"/>
                <a:gd name="T43" fmla="*/ 2147483646 h 54"/>
                <a:gd name="T44" fmla="*/ 2147483646 w 73"/>
                <a:gd name="T45" fmla="*/ 2147483646 h 54"/>
                <a:gd name="T46" fmla="*/ 2147483646 w 73"/>
                <a:gd name="T47" fmla="*/ 2147483646 h 54"/>
                <a:gd name="T48" fmla="*/ 2147483646 w 73"/>
                <a:gd name="T49" fmla="*/ 2147483646 h 54"/>
                <a:gd name="T50" fmla="*/ 2147483646 w 73"/>
                <a:gd name="T51" fmla="*/ 2147483646 h 54"/>
                <a:gd name="T52" fmla="*/ 2147483646 w 73"/>
                <a:gd name="T53" fmla="*/ 2147483646 h 54"/>
                <a:gd name="T54" fmla="*/ 2147483646 w 73"/>
                <a:gd name="T55" fmla="*/ 2147483646 h 54"/>
                <a:gd name="T56" fmla="*/ 2147483646 w 73"/>
                <a:gd name="T57" fmla="*/ 2147483646 h 54"/>
                <a:gd name="T58" fmla="*/ 2147483646 w 73"/>
                <a:gd name="T59" fmla="*/ 2147483646 h 54"/>
                <a:gd name="T60" fmla="*/ 2147483646 w 73"/>
                <a:gd name="T61" fmla="*/ 2147483646 h 54"/>
                <a:gd name="T62" fmla="*/ 2147483646 w 73"/>
                <a:gd name="T63" fmla="*/ 2147483646 h 54"/>
                <a:gd name="T64" fmla="*/ 2147483646 w 73"/>
                <a:gd name="T65" fmla="*/ 2147483646 h 54"/>
                <a:gd name="T66" fmla="*/ 2147483646 w 73"/>
                <a:gd name="T67" fmla="*/ 2147483646 h 54"/>
                <a:gd name="T68" fmla="*/ 2147483646 w 73"/>
                <a:gd name="T69" fmla="*/ 2147483646 h 54"/>
                <a:gd name="T70" fmla="*/ 2147483646 w 73"/>
                <a:gd name="T71" fmla="*/ 2147483646 h 54"/>
                <a:gd name="T72" fmla="*/ 2147483646 w 73"/>
                <a:gd name="T73" fmla="*/ 2147483646 h 54"/>
                <a:gd name="T74" fmla="*/ 2147483646 w 73"/>
                <a:gd name="T75" fmla="*/ 2147483646 h 54"/>
                <a:gd name="T76" fmla="*/ 0 w 73"/>
                <a:gd name="T77" fmla="*/ 2147483646 h 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3"/>
                <a:gd name="T118" fmla="*/ 0 h 54"/>
                <a:gd name="T119" fmla="*/ 73 w 73"/>
                <a:gd name="T120" fmla="*/ 54 h 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3" h="54">
                  <a:moveTo>
                    <a:pt x="1" y="22"/>
                  </a:moveTo>
                  <a:lnTo>
                    <a:pt x="6" y="18"/>
                  </a:lnTo>
                  <a:lnTo>
                    <a:pt x="13" y="16"/>
                  </a:lnTo>
                  <a:lnTo>
                    <a:pt x="16" y="12"/>
                  </a:lnTo>
                  <a:lnTo>
                    <a:pt x="22" y="6"/>
                  </a:lnTo>
                  <a:lnTo>
                    <a:pt x="27" y="7"/>
                  </a:lnTo>
                  <a:lnTo>
                    <a:pt x="31" y="4"/>
                  </a:lnTo>
                  <a:lnTo>
                    <a:pt x="33" y="1"/>
                  </a:lnTo>
                  <a:lnTo>
                    <a:pt x="42" y="3"/>
                  </a:lnTo>
                  <a:lnTo>
                    <a:pt x="40" y="8"/>
                  </a:lnTo>
                  <a:lnTo>
                    <a:pt x="48" y="13"/>
                  </a:lnTo>
                  <a:lnTo>
                    <a:pt x="51" y="11"/>
                  </a:lnTo>
                  <a:lnTo>
                    <a:pt x="51" y="2"/>
                  </a:lnTo>
                  <a:lnTo>
                    <a:pt x="53" y="0"/>
                  </a:lnTo>
                  <a:lnTo>
                    <a:pt x="57" y="8"/>
                  </a:lnTo>
                  <a:lnTo>
                    <a:pt x="59" y="15"/>
                  </a:lnTo>
                  <a:lnTo>
                    <a:pt x="64" y="18"/>
                  </a:lnTo>
                  <a:lnTo>
                    <a:pt x="68" y="24"/>
                  </a:lnTo>
                  <a:lnTo>
                    <a:pt x="72" y="27"/>
                  </a:lnTo>
                  <a:lnTo>
                    <a:pt x="73" y="33"/>
                  </a:lnTo>
                  <a:lnTo>
                    <a:pt x="72" y="38"/>
                  </a:lnTo>
                  <a:lnTo>
                    <a:pt x="68" y="43"/>
                  </a:lnTo>
                  <a:lnTo>
                    <a:pt x="66" y="52"/>
                  </a:lnTo>
                  <a:lnTo>
                    <a:pt x="59" y="54"/>
                  </a:lnTo>
                  <a:lnTo>
                    <a:pt x="57" y="52"/>
                  </a:lnTo>
                  <a:lnTo>
                    <a:pt x="54" y="54"/>
                  </a:lnTo>
                  <a:lnTo>
                    <a:pt x="48" y="51"/>
                  </a:lnTo>
                  <a:lnTo>
                    <a:pt x="47" y="46"/>
                  </a:lnTo>
                  <a:lnTo>
                    <a:pt x="44" y="41"/>
                  </a:lnTo>
                  <a:lnTo>
                    <a:pt x="41" y="46"/>
                  </a:lnTo>
                  <a:lnTo>
                    <a:pt x="38" y="41"/>
                  </a:lnTo>
                  <a:lnTo>
                    <a:pt x="32" y="39"/>
                  </a:lnTo>
                  <a:lnTo>
                    <a:pt x="22" y="40"/>
                  </a:lnTo>
                  <a:lnTo>
                    <a:pt x="18" y="43"/>
                  </a:lnTo>
                  <a:lnTo>
                    <a:pt x="12" y="43"/>
                  </a:lnTo>
                  <a:lnTo>
                    <a:pt x="8" y="46"/>
                  </a:lnTo>
                  <a:lnTo>
                    <a:pt x="3" y="44"/>
                  </a:lnTo>
                  <a:lnTo>
                    <a:pt x="4" y="39"/>
                  </a:lnTo>
                  <a:lnTo>
                    <a:pt x="0" y="29"/>
                  </a:lnTo>
                  <a:lnTo>
                    <a:pt x="1" y="2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2" name="Freeform 1241">
              <a:extLst>
                <a:ext uri="{FF2B5EF4-FFF2-40B4-BE49-F238E27FC236}">
                  <a16:creationId xmlns:a16="http://schemas.microsoft.com/office/drawing/2014/main" id="{BB63AD3F-733C-F745-B889-19AB22738245}"/>
                </a:ext>
              </a:extLst>
            </p:cNvPr>
            <p:cNvSpPr>
              <a:spLocks noChangeArrowheads="1"/>
            </p:cNvSpPr>
            <p:nvPr/>
          </p:nvSpPr>
          <p:spPr bwMode="auto">
            <a:xfrm>
              <a:off x="1508269" y="3594295"/>
              <a:ext cx="8673" cy="8441"/>
            </a:xfrm>
            <a:custGeom>
              <a:avLst/>
              <a:gdLst>
                <a:gd name="T0" fmla="*/ 0 w 6"/>
                <a:gd name="T1" fmla="*/ 2147483646 h 6"/>
                <a:gd name="T2" fmla="*/ 0 w 6"/>
                <a:gd name="T3" fmla="*/ 0 h 6"/>
                <a:gd name="T4" fmla="*/ 2147483646 w 6"/>
                <a:gd name="T5" fmla="*/ 0 h 6"/>
                <a:gd name="T6" fmla="*/ 2147483646 w 6"/>
                <a:gd name="T7" fmla="*/ 2147483646 h 6"/>
                <a:gd name="T8" fmla="*/ 2147483646 w 6"/>
                <a:gd name="T9" fmla="*/ 2147483646 h 6"/>
                <a:gd name="T10" fmla="*/ 0 w 6"/>
                <a:gd name="T11" fmla="*/ 214748364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1"/>
                  </a:moveTo>
                  <a:lnTo>
                    <a:pt x="0" y="0"/>
                  </a:lnTo>
                  <a:lnTo>
                    <a:pt x="5" y="0"/>
                  </a:lnTo>
                  <a:lnTo>
                    <a:pt x="6" y="3"/>
                  </a:lnTo>
                  <a:lnTo>
                    <a:pt x="3" y="6"/>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3" name="Freeform 1242">
              <a:extLst>
                <a:ext uri="{FF2B5EF4-FFF2-40B4-BE49-F238E27FC236}">
                  <a16:creationId xmlns:a16="http://schemas.microsoft.com/office/drawing/2014/main" id="{B9AC375B-75DF-7A4D-80B5-4ED6383D1213}"/>
                </a:ext>
              </a:extLst>
            </p:cNvPr>
            <p:cNvSpPr>
              <a:spLocks noChangeArrowheads="1"/>
            </p:cNvSpPr>
            <p:nvPr/>
          </p:nvSpPr>
          <p:spPr bwMode="auto">
            <a:xfrm>
              <a:off x="1564642" y="3594295"/>
              <a:ext cx="20236" cy="18288"/>
            </a:xfrm>
            <a:custGeom>
              <a:avLst/>
              <a:gdLst>
                <a:gd name="T0" fmla="*/ 0 w 14"/>
                <a:gd name="T1" fmla="*/ 2147483646 h 13"/>
                <a:gd name="T2" fmla="*/ 2147483646 w 14"/>
                <a:gd name="T3" fmla="*/ 2147483646 h 13"/>
                <a:gd name="T4" fmla="*/ 2147483646 w 14"/>
                <a:gd name="T5" fmla="*/ 2147483646 h 13"/>
                <a:gd name="T6" fmla="*/ 2147483646 w 14"/>
                <a:gd name="T7" fmla="*/ 0 h 13"/>
                <a:gd name="T8" fmla="*/ 2147483646 w 14"/>
                <a:gd name="T9" fmla="*/ 2147483646 h 13"/>
                <a:gd name="T10" fmla="*/ 2147483646 w 14"/>
                <a:gd name="T11" fmla="*/ 2147483646 h 13"/>
                <a:gd name="T12" fmla="*/ 2147483646 w 14"/>
                <a:gd name="T13" fmla="*/ 2147483646 h 13"/>
                <a:gd name="T14" fmla="*/ 2147483646 w 14"/>
                <a:gd name="T15" fmla="*/ 2147483646 h 13"/>
                <a:gd name="T16" fmla="*/ 0 w 14"/>
                <a:gd name="T17" fmla="*/ 2147483646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0" y="11"/>
                  </a:moveTo>
                  <a:lnTo>
                    <a:pt x="4" y="7"/>
                  </a:lnTo>
                  <a:lnTo>
                    <a:pt x="8" y="4"/>
                  </a:lnTo>
                  <a:lnTo>
                    <a:pt x="11" y="0"/>
                  </a:lnTo>
                  <a:lnTo>
                    <a:pt x="14" y="2"/>
                  </a:lnTo>
                  <a:lnTo>
                    <a:pt x="12" y="7"/>
                  </a:lnTo>
                  <a:lnTo>
                    <a:pt x="9" y="7"/>
                  </a:lnTo>
                  <a:lnTo>
                    <a:pt x="5" y="13"/>
                  </a:lnTo>
                  <a:lnTo>
                    <a:pt x="0" y="1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4" name="Freeform 1243">
              <a:extLst>
                <a:ext uri="{FF2B5EF4-FFF2-40B4-BE49-F238E27FC236}">
                  <a16:creationId xmlns:a16="http://schemas.microsoft.com/office/drawing/2014/main" id="{B0021C3E-BF2C-F74A-AC58-AC60D134D140}"/>
                </a:ext>
              </a:extLst>
            </p:cNvPr>
            <p:cNvSpPr>
              <a:spLocks noChangeArrowheads="1"/>
            </p:cNvSpPr>
            <p:nvPr/>
          </p:nvSpPr>
          <p:spPr bwMode="auto">
            <a:xfrm>
              <a:off x="1580542" y="3576008"/>
              <a:ext cx="14455" cy="19695"/>
            </a:xfrm>
            <a:custGeom>
              <a:avLst/>
              <a:gdLst>
                <a:gd name="T0" fmla="*/ 0 w 10"/>
                <a:gd name="T1" fmla="*/ 0 h 14"/>
                <a:gd name="T2" fmla="*/ 2147483646 w 10"/>
                <a:gd name="T3" fmla="*/ 2147483646 h 14"/>
                <a:gd name="T4" fmla="*/ 2147483646 w 10"/>
                <a:gd name="T5" fmla="*/ 2147483646 h 14"/>
                <a:gd name="T6" fmla="*/ 2147483646 w 10"/>
                <a:gd name="T7" fmla="*/ 2147483646 h 14"/>
                <a:gd name="T8" fmla="*/ 2147483646 w 10"/>
                <a:gd name="T9" fmla="*/ 2147483646 h 14"/>
                <a:gd name="T10" fmla="*/ 2147483646 w 10"/>
                <a:gd name="T11" fmla="*/ 2147483646 h 14"/>
                <a:gd name="T12" fmla="*/ 2147483646 w 10"/>
                <a:gd name="T13" fmla="*/ 2147483646 h 14"/>
                <a:gd name="T14" fmla="*/ 2147483646 w 10"/>
                <a:gd name="T15" fmla="*/ 2147483646 h 14"/>
                <a:gd name="T16" fmla="*/ 0 w 10"/>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0" y="0"/>
                  </a:moveTo>
                  <a:lnTo>
                    <a:pt x="6" y="5"/>
                  </a:lnTo>
                  <a:lnTo>
                    <a:pt x="10" y="7"/>
                  </a:lnTo>
                  <a:lnTo>
                    <a:pt x="10" y="10"/>
                  </a:lnTo>
                  <a:lnTo>
                    <a:pt x="6" y="14"/>
                  </a:lnTo>
                  <a:lnTo>
                    <a:pt x="2" y="10"/>
                  </a:lnTo>
                  <a:lnTo>
                    <a:pt x="4" y="8"/>
                  </a:lnTo>
                  <a:lnTo>
                    <a:pt x="4" y="5"/>
                  </a:lnTo>
                  <a:lnTo>
                    <a:pt x="0"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5" name="Freeform 1244">
              <a:extLst>
                <a:ext uri="{FF2B5EF4-FFF2-40B4-BE49-F238E27FC236}">
                  <a16:creationId xmlns:a16="http://schemas.microsoft.com/office/drawing/2014/main" id="{F5310944-364C-A440-88AD-12EEE0FFAA35}"/>
                </a:ext>
              </a:extLst>
            </p:cNvPr>
            <p:cNvSpPr>
              <a:spLocks noChangeArrowheads="1"/>
            </p:cNvSpPr>
            <p:nvPr/>
          </p:nvSpPr>
          <p:spPr bwMode="auto">
            <a:xfrm>
              <a:off x="1081857" y="3387501"/>
              <a:ext cx="180683" cy="188507"/>
            </a:xfrm>
            <a:custGeom>
              <a:avLst/>
              <a:gdLst>
                <a:gd name="T0" fmla="*/ 2147483646 w 125"/>
                <a:gd name="T1" fmla="*/ 2147483646 h 134"/>
                <a:gd name="T2" fmla="*/ 2147483646 w 125"/>
                <a:gd name="T3" fmla="*/ 2147483646 h 134"/>
                <a:gd name="T4" fmla="*/ 2147483646 w 125"/>
                <a:gd name="T5" fmla="*/ 2147483646 h 134"/>
                <a:gd name="T6" fmla="*/ 2147483646 w 125"/>
                <a:gd name="T7" fmla="*/ 2147483646 h 134"/>
                <a:gd name="T8" fmla="*/ 2147483646 w 125"/>
                <a:gd name="T9" fmla="*/ 2147483646 h 134"/>
                <a:gd name="T10" fmla="*/ 2147483646 w 125"/>
                <a:gd name="T11" fmla="*/ 2147483646 h 134"/>
                <a:gd name="T12" fmla="*/ 2147483646 w 125"/>
                <a:gd name="T13" fmla="*/ 2147483646 h 134"/>
                <a:gd name="T14" fmla="*/ 2147483646 w 125"/>
                <a:gd name="T15" fmla="*/ 2147483646 h 134"/>
                <a:gd name="T16" fmla="*/ 2147483646 w 125"/>
                <a:gd name="T17" fmla="*/ 2147483646 h 134"/>
                <a:gd name="T18" fmla="*/ 2147483646 w 125"/>
                <a:gd name="T19" fmla="*/ 2147483646 h 134"/>
                <a:gd name="T20" fmla="*/ 2147483646 w 125"/>
                <a:gd name="T21" fmla="*/ 2147483646 h 134"/>
                <a:gd name="T22" fmla="*/ 2147483646 w 125"/>
                <a:gd name="T23" fmla="*/ 2147483646 h 134"/>
                <a:gd name="T24" fmla="*/ 2147483646 w 125"/>
                <a:gd name="T25" fmla="*/ 2147483646 h 134"/>
                <a:gd name="T26" fmla="*/ 2147483646 w 125"/>
                <a:gd name="T27" fmla="*/ 2147483646 h 134"/>
                <a:gd name="T28" fmla="*/ 2147483646 w 125"/>
                <a:gd name="T29" fmla="*/ 2147483646 h 134"/>
                <a:gd name="T30" fmla="*/ 2147483646 w 125"/>
                <a:gd name="T31" fmla="*/ 2147483646 h 134"/>
                <a:gd name="T32" fmla="*/ 2147483646 w 125"/>
                <a:gd name="T33" fmla="*/ 2147483646 h 134"/>
                <a:gd name="T34" fmla="*/ 2147483646 w 125"/>
                <a:gd name="T35" fmla="*/ 2147483646 h 134"/>
                <a:gd name="T36" fmla="*/ 2147483646 w 125"/>
                <a:gd name="T37" fmla="*/ 2147483646 h 134"/>
                <a:gd name="T38" fmla="*/ 2147483646 w 125"/>
                <a:gd name="T39" fmla="*/ 2147483646 h 134"/>
                <a:gd name="T40" fmla="*/ 2147483646 w 125"/>
                <a:gd name="T41" fmla="*/ 2147483646 h 134"/>
                <a:gd name="T42" fmla="*/ 2147483646 w 125"/>
                <a:gd name="T43" fmla="*/ 2147483646 h 134"/>
                <a:gd name="T44" fmla="*/ 2147483646 w 125"/>
                <a:gd name="T45" fmla="*/ 2147483646 h 134"/>
                <a:gd name="T46" fmla="*/ 2147483646 w 125"/>
                <a:gd name="T47" fmla="*/ 2147483646 h 134"/>
                <a:gd name="T48" fmla="*/ 2147483646 w 125"/>
                <a:gd name="T49" fmla="*/ 2147483646 h 134"/>
                <a:gd name="T50" fmla="*/ 2147483646 w 125"/>
                <a:gd name="T51" fmla="*/ 2147483646 h 134"/>
                <a:gd name="T52" fmla="*/ 2147483646 w 125"/>
                <a:gd name="T53" fmla="*/ 2147483646 h 134"/>
                <a:gd name="T54" fmla="*/ 2147483646 w 125"/>
                <a:gd name="T55" fmla="*/ 2147483646 h 134"/>
                <a:gd name="T56" fmla="*/ 2147483646 w 125"/>
                <a:gd name="T57" fmla="*/ 2147483646 h 134"/>
                <a:gd name="T58" fmla="*/ 2147483646 w 125"/>
                <a:gd name="T59" fmla="*/ 2147483646 h 134"/>
                <a:gd name="T60" fmla="*/ 2147483646 w 125"/>
                <a:gd name="T61" fmla="*/ 2147483646 h 134"/>
                <a:gd name="T62" fmla="*/ 2147483646 w 125"/>
                <a:gd name="T63" fmla="*/ 2147483646 h 134"/>
                <a:gd name="T64" fmla="*/ 2147483646 w 125"/>
                <a:gd name="T65" fmla="*/ 2147483646 h 134"/>
                <a:gd name="T66" fmla="*/ 2147483646 w 125"/>
                <a:gd name="T67" fmla="*/ 2147483646 h 134"/>
                <a:gd name="T68" fmla="*/ 2147483646 w 125"/>
                <a:gd name="T69" fmla="*/ 2147483646 h 134"/>
                <a:gd name="T70" fmla="*/ 2147483646 w 125"/>
                <a:gd name="T71" fmla="*/ 2147483646 h 134"/>
                <a:gd name="T72" fmla="*/ 2147483646 w 125"/>
                <a:gd name="T73" fmla="*/ 2147483646 h 134"/>
                <a:gd name="T74" fmla="*/ 2147483646 w 125"/>
                <a:gd name="T75" fmla="*/ 2147483646 h 134"/>
                <a:gd name="T76" fmla="*/ 2147483646 w 125"/>
                <a:gd name="T77" fmla="*/ 2147483646 h 134"/>
                <a:gd name="T78" fmla="*/ 2147483646 w 125"/>
                <a:gd name="T79" fmla="*/ 2147483646 h 134"/>
                <a:gd name="T80" fmla="*/ 2147483646 w 125"/>
                <a:gd name="T81" fmla="*/ 0 h 134"/>
                <a:gd name="T82" fmla="*/ 2147483646 w 125"/>
                <a:gd name="T83" fmla="*/ 0 h 134"/>
                <a:gd name="T84" fmla="*/ 2147483646 w 125"/>
                <a:gd name="T85" fmla="*/ 2147483646 h 134"/>
                <a:gd name="T86" fmla="*/ 2147483646 w 125"/>
                <a:gd name="T87" fmla="*/ 2147483646 h 134"/>
                <a:gd name="T88" fmla="*/ 2147483646 w 125"/>
                <a:gd name="T89" fmla="*/ 2147483646 h 134"/>
                <a:gd name="T90" fmla="*/ 2147483646 w 125"/>
                <a:gd name="T91" fmla="*/ 2147483646 h 134"/>
                <a:gd name="T92" fmla="*/ 2147483646 w 125"/>
                <a:gd name="T93" fmla="*/ 2147483646 h 134"/>
                <a:gd name="T94" fmla="*/ 2147483646 w 125"/>
                <a:gd name="T95" fmla="*/ 2147483646 h 134"/>
                <a:gd name="T96" fmla="*/ 2147483646 w 125"/>
                <a:gd name="T97" fmla="*/ 2147483646 h 134"/>
                <a:gd name="T98" fmla="*/ 2147483646 w 125"/>
                <a:gd name="T99" fmla="*/ 2147483646 h 134"/>
                <a:gd name="T100" fmla="*/ 0 w 125"/>
                <a:gd name="T101" fmla="*/ 2147483646 h 134"/>
                <a:gd name="T102" fmla="*/ 2147483646 w 125"/>
                <a:gd name="T103" fmla="*/ 2147483646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5"/>
                <a:gd name="T157" fmla="*/ 0 h 134"/>
                <a:gd name="T158" fmla="*/ 125 w 125"/>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5" h="134">
                  <a:moveTo>
                    <a:pt x="5" y="50"/>
                  </a:moveTo>
                  <a:lnTo>
                    <a:pt x="7" y="53"/>
                  </a:lnTo>
                  <a:lnTo>
                    <a:pt x="11" y="57"/>
                  </a:lnTo>
                  <a:lnTo>
                    <a:pt x="18" y="62"/>
                  </a:lnTo>
                  <a:lnTo>
                    <a:pt x="28" y="61"/>
                  </a:lnTo>
                  <a:lnTo>
                    <a:pt x="41" y="59"/>
                  </a:lnTo>
                  <a:lnTo>
                    <a:pt x="44" y="62"/>
                  </a:lnTo>
                  <a:lnTo>
                    <a:pt x="47" y="61"/>
                  </a:lnTo>
                  <a:lnTo>
                    <a:pt x="48" y="71"/>
                  </a:lnTo>
                  <a:lnTo>
                    <a:pt x="54" y="78"/>
                  </a:lnTo>
                  <a:lnTo>
                    <a:pt x="57" y="89"/>
                  </a:lnTo>
                  <a:lnTo>
                    <a:pt x="53" y="101"/>
                  </a:lnTo>
                  <a:lnTo>
                    <a:pt x="58" y="111"/>
                  </a:lnTo>
                  <a:lnTo>
                    <a:pt x="59" y="120"/>
                  </a:lnTo>
                  <a:lnTo>
                    <a:pt x="65" y="134"/>
                  </a:lnTo>
                  <a:lnTo>
                    <a:pt x="81" y="132"/>
                  </a:lnTo>
                  <a:lnTo>
                    <a:pt x="90" y="122"/>
                  </a:lnTo>
                  <a:lnTo>
                    <a:pt x="91" y="116"/>
                  </a:lnTo>
                  <a:lnTo>
                    <a:pt x="96" y="114"/>
                  </a:lnTo>
                  <a:lnTo>
                    <a:pt x="95" y="106"/>
                  </a:lnTo>
                  <a:lnTo>
                    <a:pt x="106" y="98"/>
                  </a:lnTo>
                  <a:lnTo>
                    <a:pt x="106" y="88"/>
                  </a:lnTo>
                  <a:lnTo>
                    <a:pt x="103" y="81"/>
                  </a:lnTo>
                  <a:lnTo>
                    <a:pt x="108" y="72"/>
                  </a:lnTo>
                  <a:lnTo>
                    <a:pt x="119" y="62"/>
                  </a:lnTo>
                  <a:lnTo>
                    <a:pt x="125" y="51"/>
                  </a:lnTo>
                  <a:lnTo>
                    <a:pt x="124" y="48"/>
                  </a:lnTo>
                  <a:lnTo>
                    <a:pt x="114" y="51"/>
                  </a:lnTo>
                  <a:lnTo>
                    <a:pt x="110" y="47"/>
                  </a:lnTo>
                  <a:lnTo>
                    <a:pt x="104" y="42"/>
                  </a:lnTo>
                  <a:lnTo>
                    <a:pt x="102" y="37"/>
                  </a:lnTo>
                  <a:lnTo>
                    <a:pt x="97" y="26"/>
                  </a:lnTo>
                  <a:lnTo>
                    <a:pt x="90" y="15"/>
                  </a:lnTo>
                  <a:lnTo>
                    <a:pt x="87" y="11"/>
                  </a:lnTo>
                  <a:lnTo>
                    <a:pt x="84" y="12"/>
                  </a:lnTo>
                  <a:lnTo>
                    <a:pt x="77" y="11"/>
                  </a:lnTo>
                  <a:lnTo>
                    <a:pt x="68" y="10"/>
                  </a:lnTo>
                  <a:lnTo>
                    <a:pt x="66" y="13"/>
                  </a:lnTo>
                  <a:lnTo>
                    <a:pt x="59" y="9"/>
                  </a:lnTo>
                  <a:lnTo>
                    <a:pt x="50" y="6"/>
                  </a:lnTo>
                  <a:lnTo>
                    <a:pt x="52" y="0"/>
                  </a:lnTo>
                  <a:lnTo>
                    <a:pt x="48" y="0"/>
                  </a:lnTo>
                  <a:lnTo>
                    <a:pt x="34" y="1"/>
                  </a:lnTo>
                  <a:lnTo>
                    <a:pt x="28" y="4"/>
                  </a:lnTo>
                  <a:lnTo>
                    <a:pt x="21" y="3"/>
                  </a:lnTo>
                  <a:lnTo>
                    <a:pt x="15" y="9"/>
                  </a:lnTo>
                  <a:lnTo>
                    <a:pt x="14" y="15"/>
                  </a:lnTo>
                  <a:lnTo>
                    <a:pt x="8" y="18"/>
                  </a:lnTo>
                  <a:lnTo>
                    <a:pt x="1" y="31"/>
                  </a:lnTo>
                  <a:lnTo>
                    <a:pt x="3" y="36"/>
                  </a:lnTo>
                  <a:lnTo>
                    <a:pt x="0" y="43"/>
                  </a:lnTo>
                  <a:lnTo>
                    <a:pt x="4" y="49"/>
                  </a:lnTo>
                  <a:lnTo>
                    <a:pt x="5" y="5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6" name="Freeform 1245">
              <a:extLst>
                <a:ext uri="{FF2B5EF4-FFF2-40B4-BE49-F238E27FC236}">
                  <a16:creationId xmlns:a16="http://schemas.microsoft.com/office/drawing/2014/main" id="{18C45046-DF6B-4549-980A-05FBF38DD196}"/>
                </a:ext>
              </a:extLst>
            </p:cNvPr>
            <p:cNvSpPr>
              <a:spLocks noChangeArrowheads="1"/>
            </p:cNvSpPr>
            <p:nvPr/>
          </p:nvSpPr>
          <p:spPr bwMode="auto">
            <a:xfrm>
              <a:off x="1470687" y="3485975"/>
              <a:ext cx="53482" cy="25322"/>
            </a:xfrm>
            <a:custGeom>
              <a:avLst/>
              <a:gdLst>
                <a:gd name="T0" fmla="*/ 0 w 37"/>
                <a:gd name="T1" fmla="*/ 2147483646 h 18"/>
                <a:gd name="T2" fmla="*/ 2147483646 w 37"/>
                <a:gd name="T3" fmla="*/ 2147483646 h 18"/>
                <a:gd name="T4" fmla="*/ 2147483646 w 37"/>
                <a:gd name="T5" fmla="*/ 2147483646 h 18"/>
                <a:gd name="T6" fmla="*/ 2147483646 w 37"/>
                <a:gd name="T7" fmla="*/ 2147483646 h 18"/>
                <a:gd name="T8" fmla="*/ 2147483646 w 37"/>
                <a:gd name="T9" fmla="*/ 2147483646 h 18"/>
                <a:gd name="T10" fmla="*/ 2147483646 w 37"/>
                <a:gd name="T11" fmla="*/ 2147483646 h 18"/>
                <a:gd name="T12" fmla="*/ 2147483646 w 37"/>
                <a:gd name="T13" fmla="*/ 2147483646 h 18"/>
                <a:gd name="T14" fmla="*/ 2147483646 w 37"/>
                <a:gd name="T15" fmla="*/ 2147483646 h 18"/>
                <a:gd name="T16" fmla="*/ 2147483646 w 37"/>
                <a:gd name="T17" fmla="*/ 2147483646 h 18"/>
                <a:gd name="T18" fmla="*/ 2147483646 w 37"/>
                <a:gd name="T19" fmla="*/ 2147483646 h 18"/>
                <a:gd name="T20" fmla="*/ 2147483646 w 37"/>
                <a:gd name="T21" fmla="*/ 0 h 18"/>
                <a:gd name="T22" fmla="*/ 0 w 37"/>
                <a:gd name="T23" fmla="*/ 214748364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18"/>
                <a:gd name="T38" fmla="*/ 37 w 3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18">
                  <a:moveTo>
                    <a:pt x="0" y="2"/>
                  </a:moveTo>
                  <a:lnTo>
                    <a:pt x="6" y="3"/>
                  </a:lnTo>
                  <a:lnTo>
                    <a:pt x="5" y="6"/>
                  </a:lnTo>
                  <a:lnTo>
                    <a:pt x="13" y="9"/>
                  </a:lnTo>
                  <a:lnTo>
                    <a:pt x="13" y="15"/>
                  </a:lnTo>
                  <a:lnTo>
                    <a:pt x="22" y="16"/>
                  </a:lnTo>
                  <a:lnTo>
                    <a:pt x="25" y="13"/>
                  </a:lnTo>
                  <a:lnTo>
                    <a:pt x="37" y="18"/>
                  </a:lnTo>
                  <a:lnTo>
                    <a:pt x="31" y="10"/>
                  </a:lnTo>
                  <a:lnTo>
                    <a:pt x="13" y="2"/>
                  </a:lnTo>
                  <a:lnTo>
                    <a:pt x="3" y="0"/>
                  </a:lnTo>
                  <a:lnTo>
                    <a:pt x="0"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7" name="Freeform 1246">
              <a:extLst>
                <a:ext uri="{FF2B5EF4-FFF2-40B4-BE49-F238E27FC236}">
                  <a16:creationId xmlns:a16="http://schemas.microsoft.com/office/drawing/2014/main" id="{9B38E77D-9872-B845-A45A-49F4E32CE881}"/>
                </a:ext>
              </a:extLst>
            </p:cNvPr>
            <p:cNvSpPr>
              <a:spLocks noChangeArrowheads="1"/>
            </p:cNvSpPr>
            <p:nvPr/>
          </p:nvSpPr>
          <p:spPr bwMode="auto">
            <a:xfrm>
              <a:off x="1447559" y="3460652"/>
              <a:ext cx="11564" cy="9847"/>
            </a:xfrm>
            <a:custGeom>
              <a:avLst/>
              <a:gdLst>
                <a:gd name="T0" fmla="*/ 0 w 8"/>
                <a:gd name="T1" fmla="*/ 2147483646 h 7"/>
                <a:gd name="T2" fmla="*/ 2147483646 w 8"/>
                <a:gd name="T3" fmla="*/ 2147483646 h 7"/>
                <a:gd name="T4" fmla="*/ 2147483646 w 8"/>
                <a:gd name="T5" fmla="*/ 0 h 7"/>
                <a:gd name="T6" fmla="*/ 2147483646 w 8"/>
                <a:gd name="T7" fmla="*/ 2147483646 h 7"/>
                <a:gd name="T8" fmla="*/ 2147483646 w 8"/>
                <a:gd name="T9" fmla="*/ 2147483646 h 7"/>
                <a:gd name="T10" fmla="*/ 2147483646 w 8"/>
                <a:gd name="T11" fmla="*/ 2147483646 h 7"/>
                <a:gd name="T12" fmla="*/ 0 w 8"/>
                <a:gd name="T13" fmla="*/ 2147483646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5"/>
                  </a:moveTo>
                  <a:lnTo>
                    <a:pt x="2" y="2"/>
                  </a:lnTo>
                  <a:lnTo>
                    <a:pt x="7" y="0"/>
                  </a:lnTo>
                  <a:lnTo>
                    <a:pt x="8" y="4"/>
                  </a:lnTo>
                  <a:lnTo>
                    <a:pt x="7" y="7"/>
                  </a:lnTo>
                  <a:lnTo>
                    <a:pt x="3" y="3"/>
                  </a:lnTo>
                  <a:lnTo>
                    <a:pt x="0" y="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8" name="Freeform 1247">
              <a:extLst>
                <a:ext uri="{FF2B5EF4-FFF2-40B4-BE49-F238E27FC236}">
                  <a16:creationId xmlns:a16="http://schemas.microsoft.com/office/drawing/2014/main" id="{860AC5BD-7E4B-8342-B245-FCA0DE7C7DE9}"/>
                </a:ext>
              </a:extLst>
            </p:cNvPr>
            <p:cNvSpPr>
              <a:spLocks noChangeArrowheads="1"/>
            </p:cNvSpPr>
            <p:nvPr/>
          </p:nvSpPr>
          <p:spPr bwMode="auto">
            <a:xfrm>
              <a:off x="1443223" y="3438144"/>
              <a:ext cx="10119" cy="15474"/>
            </a:xfrm>
            <a:custGeom>
              <a:avLst/>
              <a:gdLst>
                <a:gd name="T0" fmla="*/ 0 w 7"/>
                <a:gd name="T1" fmla="*/ 2147483646 h 11"/>
                <a:gd name="T2" fmla="*/ 2147483646 w 7"/>
                <a:gd name="T3" fmla="*/ 0 h 11"/>
                <a:gd name="T4" fmla="*/ 2147483646 w 7"/>
                <a:gd name="T5" fmla="*/ 0 h 11"/>
                <a:gd name="T6" fmla="*/ 2147483646 w 7"/>
                <a:gd name="T7" fmla="*/ 2147483646 h 11"/>
                <a:gd name="T8" fmla="*/ 2147483646 w 7"/>
                <a:gd name="T9" fmla="*/ 2147483646 h 11"/>
                <a:gd name="T10" fmla="*/ 2147483646 w 7"/>
                <a:gd name="T11" fmla="*/ 2147483646 h 11"/>
                <a:gd name="T12" fmla="*/ 2147483646 w 7"/>
                <a:gd name="T13" fmla="*/ 2147483646 h 11"/>
                <a:gd name="T14" fmla="*/ 0 w 7"/>
                <a:gd name="T15" fmla="*/ 2147483646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0" y="4"/>
                  </a:moveTo>
                  <a:lnTo>
                    <a:pt x="1" y="0"/>
                  </a:lnTo>
                  <a:lnTo>
                    <a:pt x="3" y="0"/>
                  </a:lnTo>
                  <a:lnTo>
                    <a:pt x="4" y="3"/>
                  </a:lnTo>
                  <a:lnTo>
                    <a:pt x="2" y="6"/>
                  </a:lnTo>
                  <a:lnTo>
                    <a:pt x="7" y="11"/>
                  </a:lnTo>
                  <a:lnTo>
                    <a:pt x="1" y="9"/>
                  </a:lnTo>
                  <a:lnTo>
                    <a:pt x="0" y="4"/>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19" name="Freeform 1248">
              <a:extLst>
                <a:ext uri="{FF2B5EF4-FFF2-40B4-BE49-F238E27FC236}">
                  <a16:creationId xmlns:a16="http://schemas.microsoft.com/office/drawing/2014/main" id="{349889B7-6714-8346-A5C3-82A02871013A}"/>
                </a:ext>
              </a:extLst>
            </p:cNvPr>
            <p:cNvSpPr>
              <a:spLocks noChangeArrowheads="1"/>
            </p:cNvSpPr>
            <p:nvPr/>
          </p:nvSpPr>
          <p:spPr bwMode="auto">
            <a:xfrm>
              <a:off x="1440332" y="3480347"/>
              <a:ext cx="15901" cy="18288"/>
            </a:xfrm>
            <a:custGeom>
              <a:avLst/>
              <a:gdLst>
                <a:gd name="T0" fmla="*/ 0 w 11"/>
                <a:gd name="T1" fmla="*/ 2147483646 h 13"/>
                <a:gd name="T2" fmla="*/ 0 w 11"/>
                <a:gd name="T3" fmla="*/ 2147483646 h 13"/>
                <a:gd name="T4" fmla="*/ 2147483646 w 11"/>
                <a:gd name="T5" fmla="*/ 2147483646 h 13"/>
                <a:gd name="T6" fmla="*/ 2147483646 w 11"/>
                <a:gd name="T7" fmla="*/ 2147483646 h 13"/>
                <a:gd name="T8" fmla="*/ 2147483646 w 11"/>
                <a:gd name="T9" fmla="*/ 2147483646 h 13"/>
                <a:gd name="T10" fmla="*/ 2147483646 w 11"/>
                <a:gd name="T11" fmla="*/ 2147483646 h 13"/>
                <a:gd name="T12" fmla="*/ 2147483646 w 11"/>
                <a:gd name="T13" fmla="*/ 0 h 13"/>
                <a:gd name="T14" fmla="*/ 2147483646 w 11"/>
                <a:gd name="T15" fmla="*/ 2147483646 h 13"/>
                <a:gd name="T16" fmla="*/ 2147483646 w 11"/>
                <a:gd name="T17" fmla="*/ 2147483646 h 13"/>
                <a:gd name="T18" fmla="*/ 0 w 11"/>
                <a:gd name="T19" fmla="*/ 214748364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3"/>
                <a:gd name="T32" fmla="*/ 11 w 1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3">
                  <a:moveTo>
                    <a:pt x="0" y="8"/>
                  </a:moveTo>
                  <a:lnTo>
                    <a:pt x="0" y="13"/>
                  </a:lnTo>
                  <a:lnTo>
                    <a:pt x="4" y="13"/>
                  </a:lnTo>
                  <a:lnTo>
                    <a:pt x="7" y="11"/>
                  </a:lnTo>
                  <a:lnTo>
                    <a:pt x="4" y="7"/>
                  </a:lnTo>
                  <a:lnTo>
                    <a:pt x="10" y="3"/>
                  </a:lnTo>
                  <a:lnTo>
                    <a:pt x="11" y="0"/>
                  </a:lnTo>
                  <a:lnTo>
                    <a:pt x="4" y="1"/>
                  </a:lnTo>
                  <a:lnTo>
                    <a:pt x="2" y="2"/>
                  </a:lnTo>
                  <a:lnTo>
                    <a:pt x="0" y="8"/>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0" name="Freeform 1249">
              <a:extLst>
                <a:ext uri="{FF2B5EF4-FFF2-40B4-BE49-F238E27FC236}">
                  <a16:creationId xmlns:a16="http://schemas.microsoft.com/office/drawing/2014/main" id="{16B70378-C5CE-8249-BE4E-D28796C67FC1}"/>
                </a:ext>
              </a:extLst>
            </p:cNvPr>
            <p:cNvSpPr>
              <a:spLocks noChangeArrowheads="1"/>
            </p:cNvSpPr>
            <p:nvPr/>
          </p:nvSpPr>
          <p:spPr bwMode="auto">
            <a:xfrm>
              <a:off x="1414314" y="3467686"/>
              <a:ext cx="26018" cy="28135"/>
            </a:xfrm>
            <a:custGeom>
              <a:avLst/>
              <a:gdLst>
                <a:gd name="T0" fmla="*/ 0 w 18"/>
                <a:gd name="T1" fmla="*/ 2147483646 h 20"/>
                <a:gd name="T2" fmla="*/ 2147483646 w 18"/>
                <a:gd name="T3" fmla="*/ 2147483646 h 20"/>
                <a:gd name="T4" fmla="*/ 2147483646 w 18"/>
                <a:gd name="T5" fmla="*/ 0 h 20"/>
                <a:gd name="T6" fmla="*/ 2147483646 w 18"/>
                <a:gd name="T7" fmla="*/ 2147483646 h 20"/>
                <a:gd name="T8" fmla="*/ 2147483646 w 18"/>
                <a:gd name="T9" fmla="*/ 2147483646 h 20"/>
                <a:gd name="T10" fmla="*/ 2147483646 w 18"/>
                <a:gd name="T11" fmla="*/ 2147483646 h 20"/>
                <a:gd name="T12" fmla="*/ 2147483646 w 18"/>
                <a:gd name="T13" fmla="*/ 2147483646 h 20"/>
                <a:gd name="T14" fmla="*/ 2147483646 w 18"/>
                <a:gd name="T15" fmla="*/ 2147483646 h 20"/>
                <a:gd name="T16" fmla="*/ 0 w 18"/>
                <a:gd name="T17" fmla="*/ 2147483646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0"/>
                <a:gd name="T29" fmla="*/ 18 w 1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0">
                  <a:moveTo>
                    <a:pt x="0" y="12"/>
                  </a:moveTo>
                  <a:lnTo>
                    <a:pt x="1" y="9"/>
                  </a:lnTo>
                  <a:lnTo>
                    <a:pt x="14" y="0"/>
                  </a:lnTo>
                  <a:lnTo>
                    <a:pt x="18" y="3"/>
                  </a:lnTo>
                  <a:lnTo>
                    <a:pt x="14" y="6"/>
                  </a:lnTo>
                  <a:lnTo>
                    <a:pt x="16" y="10"/>
                  </a:lnTo>
                  <a:lnTo>
                    <a:pt x="10" y="20"/>
                  </a:lnTo>
                  <a:lnTo>
                    <a:pt x="2" y="18"/>
                  </a:lnTo>
                  <a:lnTo>
                    <a:pt x="0" y="1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1" name="Freeform 1250">
              <a:extLst>
                <a:ext uri="{FF2B5EF4-FFF2-40B4-BE49-F238E27FC236}">
                  <a16:creationId xmlns:a16="http://schemas.microsoft.com/office/drawing/2014/main" id="{2309D519-4945-7A4E-84A9-DCE5E04AF4D1}"/>
                </a:ext>
              </a:extLst>
            </p:cNvPr>
            <p:cNvSpPr>
              <a:spLocks noChangeArrowheads="1"/>
            </p:cNvSpPr>
            <p:nvPr/>
          </p:nvSpPr>
          <p:spPr bwMode="auto">
            <a:xfrm>
              <a:off x="1405641" y="3500042"/>
              <a:ext cx="21682" cy="8441"/>
            </a:xfrm>
            <a:custGeom>
              <a:avLst/>
              <a:gdLst>
                <a:gd name="T0" fmla="*/ 0 w 15"/>
                <a:gd name="T1" fmla="*/ 2147483646 h 6"/>
                <a:gd name="T2" fmla="*/ 0 w 15"/>
                <a:gd name="T3" fmla="*/ 0 h 6"/>
                <a:gd name="T4" fmla="*/ 2147483646 w 15"/>
                <a:gd name="T5" fmla="*/ 2147483646 h 6"/>
                <a:gd name="T6" fmla="*/ 2147483646 w 15"/>
                <a:gd name="T7" fmla="*/ 2147483646 h 6"/>
                <a:gd name="T8" fmla="*/ 2147483646 w 15"/>
                <a:gd name="T9" fmla="*/ 2147483646 h 6"/>
                <a:gd name="T10" fmla="*/ 2147483646 w 15"/>
                <a:gd name="T11" fmla="*/ 2147483646 h 6"/>
                <a:gd name="T12" fmla="*/ 0 w 15"/>
                <a:gd name="T13" fmla="*/ 2147483646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0" y="2"/>
                  </a:moveTo>
                  <a:lnTo>
                    <a:pt x="0" y="0"/>
                  </a:lnTo>
                  <a:lnTo>
                    <a:pt x="12" y="2"/>
                  </a:lnTo>
                  <a:lnTo>
                    <a:pt x="15" y="4"/>
                  </a:lnTo>
                  <a:lnTo>
                    <a:pt x="15" y="6"/>
                  </a:lnTo>
                  <a:lnTo>
                    <a:pt x="2" y="3"/>
                  </a:lnTo>
                  <a:lnTo>
                    <a:pt x="0"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2" name="Freeform 1251">
              <a:extLst>
                <a:ext uri="{FF2B5EF4-FFF2-40B4-BE49-F238E27FC236}">
                  <a16:creationId xmlns:a16="http://schemas.microsoft.com/office/drawing/2014/main" id="{A8BF744A-CBA5-FD4A-ABA7-B561B77124AA}"/>
                </a:ext>
              </a:extLst>
            </p:cNvPr>
            <p:cNvSpPr>
              <a:spLocks noChangeArrowheads="1"/>
            </p:cNvSpPr>
            <p:nvPr/>
          </p:nvSpPr>
          <p:spPr bwMode="auto">
            <a:xfrm>
              <a:off x="1378178" y="3470499"/>
              <a:ext cx="27463" cy="29543"/>
            </a:xfrm>
            <a:custGeom>
              <a:avLst/>
              <a:gdLst>
                <a:gd name="T0" fmla="*/ 0 w 19"/>
                <a:gd name="T1" fmla="*/ 0 h 21"/>
                <a:gd name="T2" fmla="*/ 2147483646 w 19"/>
                <a:gd name="T3" fmla="*/ 2147483646 h 21"/>
                <a:gd name="T4" fmla="*/ 2147483646 w 19"/>
                <a:gd name="T5" fmla="*/ 2147483646 h 21"/>
                <a:gd name="T6" fmla="*/ 2147483646 w 19"/>
                <a:gd name="T7" fmla="*/ 2147483646 h 21"/>
                <a:gd name="T8" fmla="*/ 2147483646 w 19"/>
                <a:gd name="T9" fmla="*/ 2147483646 h 21"/>
                <a:gd name="T10" fmla="*/ 2147483646 w 19"/>
                <a:gd name="T11" fmla="*/ 2147483646 h 21"/>
                <a:gd name="T12" fmla="*/ 2147483646 w 19"/>
                <a:gd name="T13" fmla="*/ 2147483646 h 21"/>
                <a:gd name="T14" fmla="*/ 2147483646 w 19"/>
                <a:gd name="T15" fmla="*/ 2147483646 h 21"/>
                <a:gd name="T16" fmla="*/ 0 w 1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1"/>
                <a:gd name="T29" fmla="*/ 19 w 1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1">
                  <a:moveTo>
                    <a:pt x="0" y="0"/>
                  </a:moveTo>
                  <a:lnTo>
                    <a:pt x="4" y="1"/>
                  </a:lnTo>
                  <a:lnTo>
                    <a:pt x="15" y="9"/>
                  </a:lnTo>
                  <a:lnTo>
                    <a:pt x="15" y="12"/>
                  </a:lnTo>
                  <a:lnTo>
                    <a:pt x="19" y="16"/>
                  </a:lnTo>
                  <a:lnTo>
                    <a:pt x="17" y="21"/>
                  </a:lnTo>
                  <a:lnTo>
                    <a:pt x="13" y="18"/>
                  </a:lnTo>
                  <a:lnTo>
                    <a:pt x="6" y="7"/>
                  </a:lnTo>
                  <a:lnTo>
                    <a:pt x="0"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3" name="Freeform 1252">
              <a:extLst>
                <a:ext uri="{FF2B5EF4-FFF2-40B4-BE49-F238E27FC236}">
                  <a16:creationId xmlns:a16="http://schemas.microsoft.com/office/drawing/2014/main" id="{5D04E3C0-784E-F94D-B7D3-8FACCDC1BD82}"/>
                </a:ext>
              </a:extLst>
            </p:cNvPr>
            <p:cNvSpPr>
              <a:spLocks noChangeArrowheads="1"/>
            </p:cNvSpPr>
            <p:nvPr/>
          </p:nvSpPr>
          <p:spPr bwMode="auto">
            <a:xfrm>
              <a:off x="1495260" y="3362179"/>
              <a:ext cx="15901" cy="11254"/>
            </a:xfrm>
            <a:custGeom>
              <a:avLst/>
              <a:gdLst>
                <a:gd name="T0" fmla="*/ 0 w 11"/>
                <a:gd name="T1" fmla="*/ 2147483646 h 8"/>
                <a:gd name="T2" fmla="*/ 2147483646 w 11"/>
                <a:gd name="T3" fmla="*/ 2147483646 h 8"/>
                <a:gd name="T4" fmla="*/ 2147483646 w 11"/>
                <a:gd name="T5" fmla="*/ 2147483646 h 8"/>
                <a:gd name="T6" fmla="*/ 2147483646 w 11"/>
                <a:gd name="T7" fmla="*/ 2147483646 h 8"/>
                <a:gd name="T8" fmla="*/ 2147483646 w 11"/>
                <a:gd name="T9" fmla="*/ 2147483646 h 8"/>
                <a:gd name="T10" fmla="*/ 2147483646 w 11"/>
                <a:gd name="T11" fmla="*/ 0 h 8"/>
                <a:gd name="T12" fmla="*/ 0 w 11"/>
                <a:gd name="T13" fmla="*/ 2147483646 h 8"/>
                <a:gd name="T14" fmla="*/ 0 60000 65536"/>
                <a:gd name="T15" fmla="*/ 0 60000 65536"/>
                <a:gd name="T16" fmla="*/ 0 60000 65536"/>
                <a:gd name="T17" fmla="*/ 0 60000 65536"/>
                <a:gd name="T18" fmla="*/ 0 60000 65536"/>
                <a:gd name="T19" fmla="*/ 0 60000 65536"/>
                <a:gd name="T20" fmla="*/ 0 60000 65536"/>
                <a:gd name="T21" fmla="*/ 0 w 11"/>
                <a:gd name="T22" fmla="*/ 0 h 8"/>
                <a:gd name="T23" fmla="*/ 11 w 11"/>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8">
                  <a:moveTo>
                    <a:pt x="0" y="6"/>
                  </a:moveTo>
                  <a:lnTo>
                    <a:pt x="1" y="7"/>
                  </a:lnTo>
                  <a:lnTo>
                    <a:pt x="6" y="8"/>
                  </a:lnTo>
                  <a:lnTo>
                    <a:pt x="11" y="5"/>
                  </a:lnTo>
                  <a:lnTo>
                    <a:pt x="10" y="3"/>
                  </a:lnTo>
                  <a:lnTo>
                    <a:pt x="4" y="0"/>
                  </a:lnTo>
                  <a:lnTo>
                    <a:pt x="0"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4" name="Freeform 1253">
              <a:extLst>
                <a:ext uri="{FF2B5EF4-FFF2-40B4-BE49-F238E27FC236}">
                  <a16:creationId xmlns:a16="http://schemas.microsoft.com/office/drawing/2014/main" id="{B6989612-E104-AE4F-9C0A-ACE8117BB31B}"/>
                </a:ext>
              </a:extLst>
            </p:cNvPr>
            <p:cNvSpPr>
              <a:spLocks noChangeArrowheads="1"/>
            </p:cNvSpPr>
            <p:nvPr/>
          </p:nvSpPr>
          <p:spPr bwMode="auto">
            <a:xfrm>
              <a:off x="1499597" y="3332636"/>
              <a:ext cx="8673" cy="28135"/>
            </a:xfrm>
            <a:custGeom>
              <a:avLst/>
              <a:gdLst>
                <a:gd name="T0" fmla="*/ 0 w 6"/>
                <a:gd name="T1" fmla="*/ 2147483646 h 20"/>
                <a:gd name="T2" fmla="*/ 2147483646 w 6"/>
                <a:gd name="T3" fmla="*/ 2147483646 h 20"/>
                <a:gd name="T4" fmla="*/ 2147483646 w 6"/>
                <a:gd name="T5" fmla="*/ 2147483646 h 20"/>
                <a:gd name="T6" fmla="*/ 2147483646 w 6"/>
                <a:gd name="T7" fmla="*/ 0 h 20"/>
                <a:gd name="T8" fmla="*/ 0 w 6"/>
                <a:gd name="T9" fmla="*/ 2147483646 h 20"/>
                <a:gd name="T10" fmla="*/ 0 60000 65536"/>
                <a:gd name="T11" fmla="*/ 0 60000 65536"/>
                <a:gd name="T12" fmla="*/ 0 60000 65536"/>
                <a:gd name="T13" fmla="*/ 0 60000 65536"/>
                <a:gd name="T14" fmla="*/ 0 60000 65536"/>
                <a:gd name="T15" fmla="*/ 0 w 6"/>
                <a:gd name="T16" fmla="*/ 0 h 20"/>
                <a:gd name="T17" fmla="*/ 6 w 6"/>
                <a:gd name="T18" fmla="*/ 20 h 20"/>
              </a:gdLst>
              <a:ahLst/>
              <a:cxnLst>
                <a:cxn ang="T10">
                  <a:pos x="T0" y="T1"/>
                </a:cxn>
                <a:cxn ang="T11">
                  <a:pos x="T2" y="T3"/>
                </a:cxn>
                <a:cxn ang="T12">
                  <a:pos x="T4" y="T5"/>
                </a:cxn>
                <a:cxn ang="T13">
                  <a:pos x="T6" y="T7"/>
                </a:cxn>
                <a:cxn ang="T14">
                  <a:pos x="T8" y="T9"/>
                </a:cxn>
              </a:cxnLst>
              <a:rect l="T15" t="T16" r="T17" b="T18"/>
              <a:pathLst>
                <a:path w="6" h="20">
                  <a:moveTo>
                    <a:pt x="0" y="5"/>
                  </a:moveTo>
                  <a:lnTo>
                    <a:pt x="1" y="20"/>
                  </a:lnTo>
                  <a:lnTo>
                    <a:pt x="6" y="14"/>
                  </a:lnTo>
                  <a:lnTo>
                    <a:pt x="2" y="0"/>
                  </a:lnTo>
                  <a:lnTo>
                    <a:pt x="0" y="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5" name="Freeform 1254">
              <a:extLst>
                <a:ext uri="{FF2B5EF4-FFF2-40B4-BE49-F238E27FC236}">
                  <a16:creationId xmlns:a16="http://schemas.microsoft.com/office/drawing/2014/main" id="{696B7E23-E24A-B24A-8E08-530F98BE79C6}"/>
                </a:ext>
              </a:extLst>
            </p:cNvPr>
            <p:cNvSpPr>
              <a:spLocks noChangeArrowheads="1"/>
            </p:cNvSpPr>
            <p:nvPr/>
          </p:nvSpPr>
          <p:spPr bwMode="auto">
            <a:xfrm>
              <a:off x="1472132" y="3374839"/>
              <a:ext cx="28909" cy="21102"/>
            </a:xfrm>
            <a:custGeom>
              <a:avLst/>
              <a:gdLst>
                <a:gd name="T0" fmla="*/ 0 w 20"/>
                <a:gd name="T1" fmla="*/ 2147483646 h 15"/>
                <a:gd name="T2" fmla="*/ 2147483646 w 20"/>
                <a:gd name="T3" fmla="*/ 2147483646 h 15"/>
                <a:gd name="T4" fmla="*/ 2147483646 w 20"/>
                <a:gd name="T5" fmla="*/ 2147483646 h 15"/>
                <a:gd name="T6" fmla="*/ 2147483646 w 20"/>
                <a:gd name="T7" fmla="*/ 2147483646 h 15"/>
                <a:gd name="T8" fmla="*/ 2147483646 w 20"/>
                <a:gd name="T9" fmla="*/ 2147483646 h 15"/>
                <a:gd name="T10" fmla="*/ 2147483646 w 20"/>
                <a:gd name="T11" fmla="*/ 0 h 15"/>
                <a:gd name="T12" fmla="*/ 2147483646 w 20"/>
                <a:gd name="T13" fmla="*/ 2147483646 h 15"/>
                <a:gd name="T14" fmla="*/ 2147483646 w 20"/>
                <a:gd name="T15" fmla="*/ 2147483646 h 15"/>
                <a:gd name="T16" fmla="*/ 2147483646 w 20"/>
                <a:gd name="T17" fmla="*/ 2147483646 h 15"/>
                <a:gd name="T18" fmla="*/ 2147483646 w 20"/>
                <a:gd name="T19" fmla="*/ 2147483646 h 15"/>
                <a:gd name="T20" fmla="*/ 0 w 20"/>
                <a:gd name="T21" fmla="*/ 2147483646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5"/>
                <a:gd name="T35" fmla="*/ 20 w 20"/>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5">
                  <a:moveTo>
                    <a:pt x="0" y="15"/>
                  </a:moveTo>
                  <a:lnTo>
                    <a:pt x="4" y="12"/>
                  </a:lnTo>
                  <a:lnTo>
                    <a:pt x="8" y="12"/>
                  </a:lnTo>
                  <a:lnTo>
                    <a:pt x="12" y="8"/>
                  </a:lnTo>
                  <a:lnTo>
                    <a:pt x="16" y="5"/>
                  </a:lnTo>
                  <a:lnTo>
                    <a:pt x="19" y="0"/>
                  </a:lnTo>
                  <a:lnTo>
                    <a:pt x="20" y="4"/>
                  </a:lnTo>
                  <a:lnTo>
                    <a:pt x="17" y="13"/>
                  </a:lnTo>
                  <a:lnTo>
                    <a:pt x="10" y="15"/>
                  </a:lnTo>
                  <a:lnTo>
                    <a:pt x="6" y="14"/>
                  </a:lnTo>
                  <a:lnTo>
                    <a:pt x="0" y="1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6" name="Freeform 1255">
              <a:extLst>
                <a:ext uri="{FF2B5EF4-FFF2-40B4-BE49-F238E27FC236}">
                  <a16:creationId xmlns:a16="http://schemas.microsoft.com/office/drawing/2014/main" id="{D1D1E112-FEB7-0044-86A3-2FDD13C3EDEC}"/>
                </a:ext>
              </a:extLst>
            </p:cNvPr>
            <p:cNvSpPr>
              <a:spLocks noChangeArrowheads="1"/>
            </p:cNvSpPr>
            <p:nvPr/>
          </p:nvSpPr>
          <p:spPr bwMode="auto">
            <a:xfrm>
              <a:off x="1337704" y="3460652"/>
              <a:ext cx="4336" cy="9847"/>
            </a:xfrm>
            <a:custGeom>
              <a:avLst/>
              <a:gdLst>
                <a:gd name="T0" fmla="*/ 0 w 3"/>
                <a:gd name="T1" fmla="*/ 0 h 7"/>
                <a:gd name="T2" fmla="*/ 0 w 3"/>
                <a:gd name="T3" fmla="*/ 2147483646 h 7"/>
                <a:gd name="T4" fmla="*/ 2147483646 w 3"/>
                <a:gd name="T5" fmla="*/ 2147483646 h 7"/>
                <a:gd name="T6" fmla="*/ 2147483646 w 3"/>
                <a:gd name="T7" fmla="*/ 2147483646 h 7"/>
                <a:gd name="T8" fmla="*/ 0 w 3"/>
                <a:gd name="T9" fmla="*/ 0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0" y="0"/>
                  </a:moveTo>
                  <a:lnTo>
                    <a:pt x="0" y="7"/>
                  </a:lnTo>
                  <a:lnTo>
                    <a:pt x="3" y="5"/>
                  </a:lnTo>
                  <a:lnTo>
                    <a:pt x="2" y="1"/>
                  </a:lnTo>
                  <a:lnTo>
                    <a:pt x="0"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7" name="Freeform 1256">
              <a:extLst>
                <a:ext uri="{FF2B5EF4-FFF2-40B4-BE49-F238E27FC236}">
                  <a16:creationId xmlns:a16="http://schemas.microsoft.com/office/drawing/2014/main" id="{032BB5C9-E459-DA46-A501-3E026715657F}"/>
                </a:ext>
              </a:extLst>
            </p:cNvPr>
            <p:cNvSpPr>
              <a:spLocks noChangeArrowheads="1"/>
            </p:cNvSpPr>
            <p:nvPr/>
          </p:nvSpPr>
          <p:spPr bwMode="auto">
            <a:xfrm>
              <a:off x="1155576" y="3220095"/>
              <a:ext cx="27463" cy="18288"/>
            </a:xfrm>
            <a:custGeom>
              <a:avLst/>
              <a:gdLst>
                <a:gd name="T0" fmla="*/ 0 w 19"/>
                <a:gd name="T1" fmla="*/ 2147483646 h 13"/>
                <a:gd name="T2" fmla="*/ 0 w 19"/>
                <a:gd name="T3" fmla="*/ 2147483646 h 13"/>
                <a:gd name="T4" fmla="*/ 2147483646 w 19"/>
                <a:gd name="T5" fmla="*/ 2147483646 h 13"/>
                <a:gd name="T6" fmla="*/ 2147483646 w 19"/>
                <a:gd name="T7" fmla="*/ 2147483646 h 13"/>
                <a:gd name="T8" fmla="*/ 2147483646 w 19"/>
                <a:gd name="T9" fmla="*/ 2147483646 h 13"/>
                <a:gd name="T10" fmla="*/ 2147483646 w 19"/>
                <a:gd name="T11" fmla="*/ 2147483646 h 13"/>
                <a:gd name="T12" fmla="*/ 2147483646 w 19"/>
                <a:gd name="T13" fmla="*/ 2147483646 h 13"/>
                <a:gd name="T14" fmla="*/ 2147483646 w 19"/>
                <a:gd name="T15" fmla="*/ 2147483646 h 13"/>
                <a:gd name="T16" fmla="*/ 2147483646 w 19"/>
                <a:gd name="T17" fmla="*/ 2147483646 h 13"/>
                <a:gd name="T18" fmla="*/ 2147483646 w 19"/>
                <a:gd name="T19" fmla="*/ 0 h 13"/>
                <a:gd name="T20" fmla="*/ 2147483646 w 19"/>
                <a:gd name="T21" fmla="*/ 2147483646 h 13"/>
                <a:gd name="T22" fmla="*/ 2147483646 w 19"/>
                <a:gd name="T23" fmla="*/ 2147483646 h 13"/>
                <a:gd name="T24" fmla="*/ 0 w 19"/>
                <a:gd name="T25" fmla="*/ 2147483646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3"/>
                <a:gd name="T41" fmla="*/ 19 w 19"/>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3">
                  <a:moveTo>
                    <a:pt x="0" y="1"/>
                  </a:moveTo>
                  <a:lnTo>
                    <a:pt x="0" y="3"/>
                  </a:lnTo>
                  <a:lnTo>
                    <a:pt x="4" y="7"/>
                  </a:lnTo>
                  <a:lnTo>
                    <a:pt x="9" y="6"/>
                  </a:lnTo>
                  <a:lnTo>
                    <a:pt x="6" y="8"/>
                  </a:lnTo>
                  <a:lnTo>
                    <a:pt x="10" y="10"/>
                  </a:lnTo>
                  <a:lnTo>
                    <a:pt x="6" y="10"/>
                  </a:lnTo>
                  <a:lnTo>
                    <a:pt x="12" y="13"/>
                  </a:lnTo>
                  <a:lnTo>
                    <a:pt x="19" y="5"/>
                  </a:lnTo>
                  <a:lnTo>
                    <a:pt x="10" y="0"/>
                  </a:lnTo>
                  <a:lnTo>
                    <a:pt x="10" y="5"/>
                  </a:lnTo>
                  <a:lnTo>
                    <a:pt x="7" y="1"/>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8" name="Freeform 1257">
              <a:extLst>
                <a:ext uri="{FF2B5EF4-FFF2-40B4-BE49-F238E27FC236}">
                  <a16:creationId xmlns:a16="http://schemas.microsoft.com/office/drawing/2014/main" id="{E0C2E346-9055-F745-9197-35EA43AEDBE1}"/>
                </a:ext>
              </a:extLst>
            </p:cNvPr>
            <p:cNvSpPr>
              <a:spLocks noChangeArrowheads="1"/>
            </p:cNvSpPr>
            <p:nvPr/>
          </p:nvSpPr>
          <p:spPr bwMode="auto">
            <a:xfrm>
              <a:off x="1175813" y="3217281"/>
              <a:ext cx="23127" cy="8441"/>
            </a:xfrm>
            <a:custGeom>
              <a:avLst/>
              <a:gdLst>
                <a:gd name="T0" fmla="*/ 2147483646 w 16"/>
                <a:gd name="T1" fmla="*/ 2147483646 h 6"/>
                <a:gd name="T2" fmla="*/ 2147483646 w 16"/>
                <a:gd name="T3" fmla="*/ 2147483646 h 6"/>
                <a:gd name="T4" fmla="*/ 2147483646 w 16"/>
                <a:gd name="T5" fmla="*/ 2147483646 h 6"/>
                <a:gd name="T6" fmla="*/ 2147483646 w 16"/>
                <a:gd name="T7" fmla="*/ 2147483646 h 6"/>
                <a:gd name="T8" fmla="*/ 2147483646 w 16"/>
                <a:gd name="T9" fmla="*/ 2147483646 h 6"/>
                <a:gd name="T10" fmla="*/ 2147483646 w 16"/>
                <a:gd name="T11" fmla="*/ 0 h 6"/>
                <a:gd name="T12" fmla="*/ 0 w 16"/>
                <a:gd name="T13" fmla="*/ 2147483646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3" y="4"/>
                  </a:moveTo>
                  <a:lnTo>
                    <a:pt x="9" y="6"/>
                  </a:lnTo>
                  <a:lnTo>
                    <a:pt x="16" y="3"/>
                  </a:lnTo>
                  <a:lnTo>
                    <a:pt x="11" y="1"/>
                  </a:lnTo>
                  <a:lnTo>
                    <a:pt x="7" y="2"/>
                  </a:lnTo>
                  <a:lnTo>
                    <a:pt x="3" y="0"/>
                  </a:lnTo>
                  <a:lnTo>
                    <a:pt x="0" y="3"/>
                  </a:lnTo>
                  <a:lnTo>
                    <a:pt x="3" y="4"/>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29" name="Freeform 1258">
              <a:extLst>
                <a:ext uri="{FF2B5EF4-FFF2-40B4-BE49-F238E27FC236}">
                  <a16:creationId xmlns:a16="http://schemas.microsoft.com/office/drawing/2014/main" id="{1123A732-551B-1743-88E9-EAB46CD1A654}"/>
                </a:ext>
              </a:extLst>
            </p:cNvPr>
            <p:cNvSpPr>
              <a:spLocks noChangeArrowheads="1"/>
            </p:cNvSpPr>
            <p:nvPr/>
          </p:nvSpPr>
          <p:spPr bwMode="auto">
            <a:xfrm>
              <a:off x="1181594" y="3229942"/>
              <a:ext cx="10118" cy="5627"/>
            </a:xfrm>
            <a:custGeom>
              <a:avLst/>
              <a:gdLst>
                <a:gd name="T0" fmla="*/ 2147483646 w 7"/>
                <a:gd name="T1" fmla="*/ 2147483646 h 4"/>
                <a:gd name="T2" fmla="*/ 2147483646 w 7"/>
                <a:gd name="T3" fmla="*/ 0 h 4"/>
                <a:gd name="T4" fmla="*/ 2147483646 w 7"/>
                <a:gd name="T5" fmla="*/ 2147483646 h 4"/>
                <a:gd name="T6" fmla="*/ 2147483646 w 7"/>
                <a:gd name="T7" fmla="*/ 2147483646 h 4"/>
                <a:gd name="T8" fmla="*/ 0 w 7"/>
                <a:gd name="T9" fmla="*/ 2147483646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1" y="1"/>
                  </a:moveTo>
                  <a:lnTo>
                    <a:pt x="4" y="0"/>
                  </a:lnTo>
                  <a:lnTo>
                    <a:pt x="7" y="2"/>
                  </a:lnTo>
                  <a:lnTo>
                    <a:pt x="3" y="4"/>
                  </a:lnTo>
                  <a:lnTo>
                    <a:pt x="0" y="3"/>
                  </a:lnTo>
                  <a:lnTo>
                    <a:pt x="1"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0" name="Freeform 1259">
              <a:extLst>
                <a:ext uri="{FF2B5EF4-FFF2-40B4-BE49-F238E27FC236}">
                  <a16:creationId xmlns:a16="http://schemas.microsoft.com/office/drawing/2014/main" id="{4F699091-39D1-6943-8AD7-04802383B7C5}"/>
                </a:ext>
              </a:extLst>
            </p:cNvPr>
            <p:cNvSpPr>
              <a:spLocks noChangeArrowheads="1"/>
            </p:cNvSpPr>
            <p:nvPr/>
          </p:nvSpPr>
          <p:spPr bwMode="auto">
            <a:xfrm>
              <a:off x="1262540" y="3256670"/>
              <a:ext cx="15900" cy="11254"/>
            </a:xfrm>
            <a:custGeom>
              <a:avLst/>
              <a:gdLst>
                <a:gd name="T0" fmla="*/ 2147483646 w 11"/>
                <a:gd name="T1" fmla="*/ 2147483646 h 8"/>
                <a:gd name="T2" fmla="*/ 2147483646 w 11"/>
                <a:gd name="T3" fmla="*/ 2147483646 h 8"/>
                <a:gd name="T4" fmla="*/ 2147483646 w 11"/>
                <a:gd name="T5" fmla="*/ 2147483646 h 8"/>
                <a:gd name="T6" fmla="*/ 2147483646 w 11"/>
                <a:gd name="T7" fmla="*/ 2147483646 h 8"/>
                <a:gd name="T8" fmla="*/ 2147483646 w 11"/>
                <a:gd name="T9" fmla="*/ 0 h 8"/>
                <a:gd name="T10" fmla="*/ 0 w 11"/>
                <a:gd name="T11" fmla="*/ 2147483646 h 8"/>
                <a:gd name="T12" fmla="*/ 0 60000 65536"/>
                <a:gd name="T13" fmla="*/ 0 60000 65536"/>
                <a:gd name="T14" fmla="*/ 0 60000 65536"/>
                <a:gd name="T15" fmla="*/ 0 60000 65536"/>
                <a:gd name="T16" fmla="*/ 0 60000 65536"/>
                <a:gd name="T17" fmla="*/ 0 60000 65536"/>
                <a:gd name="T18" fmla="*/ 0 w 11"/>
                <a:gd name="T19" fmla="*/ 0 h 8"/>
                <a:gd name="T20" fmla="*/ 11 w 11"/>
                <a:gd name="T21" fmla="*/ 8 h 8"/>
              </a:gdLst>
              <a:ahLst/>
              <a:cxnLst>
                <a:cxn ang="T12">
                  <a:pos x="T0" y="T1"/>
                </a:cxn>
                <a:cxn ang="T13">
                  <a:pos x="T2" y="T3"/>
                </a:cxn>
                <a:cxn ang="T14">
                  <a:pos x="T4" y="T5"/>
                </a:cxn>
                <a:cxn ang="T15">
                  <a:pos x="T6" y="T7"/>
                </a:cxn>
                <a:cxn ang="T16">
                  <a:pos x="T8" y="T9"/>
                </a:cxn>
                <a:cxn ang="T17">
                  <a:pos x="T10" y="T11"/>
                </a:cxn>
              </a:cxnLst>
              <a:rect l="T18" t="T19" r="T20" b="T21"/>
              <a:pathLst>
                <a:path w="11" h="8">
                  <a:moveTo>
                    <a:pt x="5" y="6"/>
                  </a:moveTo>
                  <a:lnTo>
                    <a:pt x="4" y="8"/>
                  </a:lnTo>
                  <a:lnTo>
                    <a:pt x="11" y="8"/>
                  </a:lnTo>
                  <a:lnTo>
                    <a:pt x="7" y="1"/>
                  </a:lnTo>
                  <a:lnTo>
                    <a:pt x="3" y="0"/>
                  </a:lnTo>
                  <a:lnTo>
                    <a:pt x="0" y="4"/>
                  </a:lnTo>
                  <a:lnTo>
                    <a:pt x="5"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1" name="Freeform 1260">
              <a:extLst>
                <a:ext uri="{FF2B5EF4-FFF2-40B4-BE49-F238E27FC236}">
                  <a16:creationId xmlns:a16="http://schemas.microsoft.com/office/drawing/2014/main" id="{9FE7E01C-F6AD-1B49-B3B4-AEC3B8570582}"/>
                </a:ext>
              </a:extLst>
            </p:cNvPr>
            <p:cNvSpPr>
              <a:spLocks noChangeArrowheads="1"/>
            </p:cNvSpPr>
            <p:nvPr/>
          </p:nvSpPr>
          <p:spPr bwMode="auto">
            <a:xfrm>
              <a:off x="1268323" y="3236976"/>
              <a:ext cx="37582" cy="18288"/>
            </a:xfrm>
            <a:custGeom>
              <a:avLst/>
              <a:gdLst>
                <a:gd name="T0" fmla="*/ 2147483646 w 26"/>
                <a:gd name="T1" fmla="*/ 2147483646 h 13"/>
                <a:gd name="T2" fmla="*/ 2147483646 w 26"/>
                <a:gd name="T3" fmla="*/ 2147483646 h 13"/>
                <a:gd name="T4" fmla="*/ 2147483646 w 26"/>
                <a:gd name="T5" fmla="*/ 2147483646 h 13"/>
                <a:gd name="T6" fmla="*/ 2147483646 w 26"/>
                <a:gd name="T7" fmla="*/ 0 h 13"/>
                <a:gd name="T8" fmla="*/ 2147483646 w 26"/>
                <a:gd name="T9" fmla="*/ 2147483646 h 13"/>
                <a:gd name="T10" fmla="*/ 2147483646 w 26"/>
                <a:gd name="T11" fmla="*/ 2147483646 h 13"/>
                <a:gd name="T12" fmla="*/ 0 w 26"/>
                <a:gd name="T13" fmla="*/ 2147483646 h 13"/>
                <a:gd name="T14" fmla="*/ 0 60000 65536"/>
                <a:gd name="T15" fmla="*/ 0 60000 65536"/>
                <a:gd name="T16" fmla="*/ 0 60000 65536"/>
                <a:gd name="T17" fmla="*/ 0 60000 65536"/>
                <a:gd name="T18" fmla="*/ 0 60000 65536"/>
                <a:gd name="T19" fmla="*/ 0 60000 65536"/>
                <a:gd name="T20" fmla="*/ 0 60000 65536"/>
                <a:gd name="T21" fmla="*/ 0 w 26"/>
                <a:gd name="T22" fmla="*/ 0 h 13"/>
                <a:gd name="T23" fmla="*/ 26 w 2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3">
                  <a:moveTo>
                    <a:pt x="5" y="13"/>
                  </a:moveTo>
                  <a:lnTo>
                    <a:pt x="12" y="7"/>
                  </a:lnTo>
                  <a:lnTo>
                    <a:pt x="26" y="3"/>
                  </a:lnTo>
                  <a:lnTo>
                    <a:pt x="26" y="0"/>
                  </a:lnTo>
                  <a:lnTo>
                    <a:pt x="13" y="3"/>
                  </a:lnTo>
                  <a:lnTo>
                    <a:pt x="3" y="7"/>
                  </a:lnTo>
                  <a:lnTo>
                    <a:pt x="0" y="11"/>
                  </a:lnTo>
                  <a:lnTo>
                    <a:pt x="5" y="13"/>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2" name="Freeform 1261">
              <a:extLst>
                <a:ext uri="{FF2B5EF4-FFF2-40B4-BE49-F238E27FC236}">
                  <a16:creationId xmlns:a16="http://schemas.microsoft.com/office/drawing/2014/main" id="{005821D1-65FD-8A40-A484-A670A3DA4A6F}"/>
                </a:ext>
              </a:extLst>
            </p:cNvPr>
            <p:cNvSpPr>
              <a:spLocks noChangeArrowheads="1"/>
            </p:cNvSpPr>
            <p:nvPr/>
          </p:nvSpPr>
          <p:spPr bwMode="auto">
            <a:xfrm>
              <a:off x="1102094" y="3328417"/>
              <a:ext cx="10119" cy="12660"/>
            </a:xfrm>
            <a:custGeom>
              <a:avLst/>
              <a:gdLst>
                <a:gd name="T0" fmla="*/ 2147483646 w 7"/>
                <a:gd name="T1" fmla="*/ 2147483646 h 9"/>
                <a:gd name="T2" fmla="*/ 2147483646 w 7"/>
                <a:gd name="T3" fmla="*/ 2147483646 h 9"/>
                <a:gd name="T4" fmla="*/ 2147483646 w 7"/>
                <a:gd name="T5" fmla="*/ 0 h 9"/>
                <a:gd name="T6" fmla="*/ 0 w 7"/>
                <a:gd name="T7" fmla="*/ 2147483646 h 9"/>
                <a:gd name="T8" fmla="*/ 2147483646 w 7"/>
                <a:gd name="T9" fmla="*/ 2147483646 h 9"/>
                <a:gd name="T10" fmla="*/ 0 w 7"/>
                <a:gd name="T11" fmla="*/ 2147483646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6" y="9"/>
                  </a:moveTo>
                  <a:lnTo>
                    <a:pt x="7" y="3"/>
                  </a:lnTo>
                  <a:lnTo>
                    <a:pt x="4" y="0"/>
                  </a:lnTo>
                  <a:lnTo>
                    <a:pt x="0" y="4"/>
                  </a:lnTo>
                  <a:lnTo>
                    <a:pt x="2" y="6"/>
                  </a:lnTo>
                  <a:lnTo>
                    <a:pt x="0" y="9"/>
                  </a:lnTo>
                  <a:lnTo>
                    <a:pt x="6" y="9"/>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3" name="Freeform 1262">
              <a:extLst>
                <a:ext uri="{FF2B5EF4-FFF2-40B4-BE49-F238E27FC236}">
                  <a16:creationId xmlns:a16="http://schemas.microsoft.com/office/drawing/2014/main" id="{EE50273A-81E4-AB48-92F2-2081D7FED057}"/>
                </a:ext>
              </a:extLst>
            </p:cNvPr>
            <p:cNvSpPr>
              <a:spLocks noChangeArrowheads="1"/>
            </p:cNvSpPr>
            <p:nvPr/>
          </p:nvSpPr>
          <p:spPr bwMode="auto">
            <a:xfrm>
              <a:off x="1110767" y="3317162"/>
              <a:ext cx="20236" cy="30949"/>
            </a:xfrm>
            <a:custGeom>
              <a:avLst/>
              <a:gdLst>
                <a:gd name="T0" fmla="*/ 0 w 14"/>
                <a:gd name="T1" fmla="*/ 2147483646 h 22"/>
                <a:gd name="T2" fmla="*/ 2147483646 w 14"/>
                <a:gd name="T3" fmla="*/ 0 h 22"/>
                <a:gd name="T4" fmla="*/ 2147483646 w 14"/>
                <a:gd name="T5" fmla="*/ 0 h 22"/>
                <a:gd name="T6" fmla="*/ 2147483646 w 14"/>
                <a:gd name="T7" fmla="*/ 2147483646 h 22"/>
                <a:gd name="T8" fmla="*/ 2147483646 w 14"/>
                <a:gd name="T9" fmla="*/ 2147483646 h 22"/>
                <a:gd name="T10" fmla="*/ 2147483646 w 14"/>
                <a:gd name="T11" fmla="*/ 2147483646 h 22"/>
                <a:gd name="T12" fmla="*/ 2147483646 w 14"/>
                <a:gd name="T13" fmla="*/ 2147483646 h 22"/>
                <a:gd name="T14" fmla="*/ 2147483646 w 14"/>
                <a:gd name="T15" fmla="*/ 2147483646 h 22"/>
                <a:gd name="T16" fmla="*/ 2147483646 w 14"/>
                <a:gd name="T17" fmla="*/ 2147483646 h 22"/>
                <a:gd name="T18" fmla="*/ 2147483646 w 14"/>
                <a:gd name="T19" fmla="*/ 2147483646 h 22"/>
                <a:gd name="T20" fmla="*/ 2147483646 w 14"/>
                <a:gd name="T21" fmla="*/ 2147483646 h 22"/>
                <a:gd name="T22" fmla="*/ 2147483646 w 14"/>
                <a:gd name="T23" fmla="*/ 2147483646 h 22"/>
                <a:gd name="T24" fmla="*/ 2147483646 w 14"/>
                <a:gd name="T25" fmla="*/ 2147483646 h 22"/>
                <a:gd name="T26" fmla="*/ 2147483646 w 14"/>
                <a:gd name="T27" fmla="*/ 2147483646 h 22"/>
                <a:gd name="T28" fmla="*/ 2147483646 w 14"/>
                <a:gd name="T29" fmla="*/ 2147483646 h 22"/>
                <a:gd name="T30" fmla="*/ 2147483646 w 14"/>
                <a:gd name="T31" fmla="*/ 2147483646 h 22"/>
                <a:gd name="T32" fmla="*/ 2147483646 w 14"/>
                <a:gd name="T33" fmla="*/ 2147483646 h 22"/>
                <a:gd name="T34" fmla="*/ 2147483646 w 14"/>
                <a:gd name="T35" fmla="*/ 2147483646 h 22"/>
                <a:gd name="T36" fmla="*/ 2147483646 w 14"/>
                <a:gd name="T37" fmla="*/ 2147483646 h 22"/>
                <a:gd name="T38" fmla="*/ 0 w 14"/>
                <a:gd name="T39" fmla="*/ 2147483646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2"/>
                <a:gd name="T62" fmla="*/ 14 w 14"/>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2">
                  <a:moveTo>
                    <a:pt x="0" y="5"/>
                  </a:moveTo>
                  <a:lnTo>
                    <a:pt x="3" y="0"/>
                  </a:lnTo>
                  <a:lnTo>
                    <a:pt x="6" y="0"/>
                  </a:lnTo>
                  <a:lnTo>
                    <a:pt x="4" y="3"/>
                  </a:lnTo>
                  <a:lnTo>
                    <a:pt x="8" y="3"/>
                  </a:lnTo>
                  <a:lnTo>
                    <a:pt x="6" y="7"/>
                  </a:lnTo>
                  <a:lnTo>
                    <a:pt x="9" y="8"/>
                  </a:lnTo>
                  <a:lnTo>
                    <a:pt x="12" y="12"/>
                  </a:lnTo>
                  <a:lnTo>
                    <a:pt x="11" y="15"/>
                  </a:lnTo>
                  <a:lnTo>
                    <a:pt x="14" y="15"/>
                  </a:lnTo>
                  <a:lnTo>
                    <a:pt x="14" y="19"/>
                  </a:lnTo>
                  <a:lnTo>
                    <a:pt x="1" y="22"/>
                  </a:lnTo>
                  <a:lnTo>
                    <a:pt x="5" y="19"/>
                  </a:lnTo>
                  <a:lnTo>
                    <a:pt x="2" y="17"/>
                  </a:lnTo>
                  <a:lnTo>
                    <a:pt x="3" y="15"/>
                  </a:lnTo>
                  <a:lnTo>
                    <a:pt x="6" y="13"/>
                  </a:lnTo>
                  <a:lnTo>
                    <a:pt x="6" y="9"/>
                  </a:lnTo>
                  <a:lnTo>
                    <a:pt x="3" y="10"/>
                  </a:lnTo>
                  <a:lnTo>
                    <a:pt x="2" y="5"/>
                  </a:lnTo>
                  <a:lnTo>
                    <a:pt x="0" y="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4" name="Freeform 1263">
              <a:extLst>
                <a:ext uri="{FF2B5EF4-FFF2-40B4-BE49-F238E27FC236}">
                  <a16:creationId xmlns:a16="http://schemas.microsoft.com/office/drawing/2014/main" id="{AA37DFE5-3C5B-2A4A-875B-FAE44D03B61A}"/>
                </a:ext>
              </a:extLst>
            </p:cNvPr>
            <p:cNvSpPr>
              <a:spLocks noChangeArrowheads="1"/>
            </p:cNvSpPr>
            <p:nvPr/>
          </p:nvSpPr>
          <p:spPr bwMode="auto">
            <a:xfrm>
              <a:off x="1148348" y="3374839"/>
              <a:ext cx="5782" cy="7034"/>
            </a:xfrm>
            <a:custGeom>
              <a:avLst/>
              <a:gdLst>
                <a:gd name="T0" fmla="*/ 0 w 4"/>
                <a:gd name="T1" fmla="*/ 2147483646 h 5"/>
                <a:gd name="T2" fmla="*/ 2147483646 w 4"/>
                <a:gd name="T3" fmla="*/ 2147483646 h 5"/>
                <a:gd name="T4" fmla="*/ 2147483646 w 4"/>
                <a:gd name="T5" fmla="*/ 2147483646 h 5"/>
                <a:gd name="T6" fmla="*/ 2147483646 w 4"/>
                <a:gd name="T7" fmla="*/ 2147483646 h 5"/>
                <a:gd name="T8" fmla="*/ 2147483646 w 4"/>
                <a:gd name="T9" fmla="*/ 0 h 5"/>
                <a:gd name="T10" fmla="*/ 0 w 4"/>
                <a:gd name="T11" fmla="*/ 214748364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1"/>
                  </a:moveTo>
                  <a:lnTo>
                    <a:pt x="1" y="4"/>
                  </a:lnTo>
                  <a:lnTo>
                    <a:pt x="2" y="5"/>
                  </a:lnTo>
                  <a:lnTo>
                    <a:pt x="4" y="2"/>
                  </a:lnTo>
                  <a:lnTo>
                    <a:pt x="2" y="0"/>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5" name="Freeform 1264">
              <a:extLst>
                <a:ext uri="{FF2B5EF4-FFF2-40B4-BE49-F238E27FC236}">
                  <a16:creationId xmlns:a16="http://schemas.microsoft.com/office/drawing/2014/main" id="{BCC88D63-D0D1-314F-8655-D57696C6FE21}"/>
                </a:ext>
              </a:extLst>
            </p:cNvPr>
            <p:cNvSpPr>
              <a:spLocks noChangeArrowheads="1"/>
            </p:cNvSpPr>
            <p:nvPr/>
          </p:nvSpPr>
          <p:spPr bwMode="auto">
            <a:xfrm>
              <a:off x="1161358" y="3383280"/>
              <a:ext cx="7227" cy="5627"/>
            </a:xfrm>
            <a:custGeom>
              <a:avLst/>
              <a:gdLst>
                <a:gd name="T0" fmla="*/ 0 w 5"/>
                <a:gd name="T1" fmla="*/ 2147483646 h 4"/>
                <a:gd name="T2" fmla="*/ 2147483646 w 5"/>
                <a:gd name="T3" fmla="*/ 2147483646 h 4"/>
                <a:gd name="T4" fmla="*/ 2147483646 w 5"/>
                <a:gd name="T5" fmla="*/ 0 h 4"/>
                <a:gd name="T6" fmla="*/ 0 w 5"/>
                <a:gd name="T7" fmla="*/ 2147483646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1"/>
                  </a:moveTo>
                  <a:lnTo>
                    <a:pt x="4" y="4"/>
                  </a:lnTo>
                  <a:lnTo>
                    <a:pt x="5" y="0"/>
                  </a:lnTo>
                  <a:lnTo>
                    <a:pt x="0" y="1"/>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6" name="Freeform 1265">
              <a:extLst>
                <a:ext uri="{FF2B5EF4-FFF2-40B4-BE49-F238E27FC236}">
                  <a16:creationId xmlns:a16="http://schemas.microsoft.com/office/drawing/2014/main" id="{418D4555-1D1E-7748-ACD3-41C6C066BD7E}"/>
                </a:ext>
              </a:extLst>
            </p:cNvPr>
            <p:cNvSpPr>
              <a:spLocks noChangeArrowheads="1"/>
            </p:cNvSpPr>
            <p:nvPr/>
          </p:nvSpPr>
          <p:spPr bwMode="auto">
            <a:xfrm>
              <a:off x="1103539" y="3232756"/>
              <a:ext cx="524703" cy="248998"/>
            </a:xfrm>
            <a:custGeom>
              <a:avLst/>
              <a:gdLst>
                <a:gd name="T0" fmla="*/ 2147483646 w 363"/>
                <a:gd name="T1" fmla="*/ 2147483646 h 177"/>
                <a:gd name="T2" fmla="*/ 2147483646 w 363"/>
                <a:gd name="T3" fmla="*/ 2147483646 h 177"/>
                <a:gd name="T4" fmla="*/ 2147483646 w 363"/>
                <a:gd name="T5" fmla="*/ 2147483646 h 177"/>
                <a:gd name="T6" fmla="*/ 2147483646 w 363"/>
                <a:gd name="T7" fmla="*/ 2147483646 h 177"/>
                <a:gd name="T8" fmla="*/ 2147483646 w 363"/>
                <a:gd name="T9" fmla="*/ 2147483646 h 177"/>
                <a:gd name="T10" fmla="*/ 2147483646 w 363"/>
                <a:gd name="T11" fmla="*/ 2147483646 h 177"/>
                <a:gd name="T12" fmla="*/ 2147483646 w 363"/>
                <a:gd name="T13" fmla="*/ 2147483646 h 177"/>
                <a:gd name="T14" fmla="*/ 2147483646 w 363"/>
                <a:gd name="T15" fmla="*/ 2147483646 h 177"/>
                <a:gd name="T16" fmla="*/ 2147483646 w 363"/>
                <a:gd name="T17" fmla="*/ 2147483646 h 177"/>
                <a:gd name="T18" fmla="*/ 2147483646 w 363"/>
                <a:gd name="T19" fmla="*/ 2147483646 h 177"/>
                <a:gd name="T20" fmla="*/ 2147483646 w 363"/>
                <a:gd name="T21" fmla="*/ 2147483646 h 177"/>
                <a:gd name="T22" fmla="*/ 2147483646 w 363"/>
                <a:gd name="T23" fmla="*/ 2147483646 h 177"/>
                <a:gd name="T24" fmla="*/ 2147483646 w 363"/>
                <a:gd name="T25" fmla="*/ 2147483646 h 177"/>
                <a:gd name="T26" fmla="*/ 2147483646 w 363"/>
                <a:gd name="T27" fmla="*/ 2147483646 h 177"/>
                <a:gd name="T28" fmla="*/ 2147483646 w 363"/>
                <a:gd name="T29" fmla="*/ 2147483646 h 177"/>
                <a:gd name="T30" fmla="*/ 2147483646 w 363"/>
                <a:gd name="T31" fmla="*/ 2147483646 h 177"/>
                <a:gd name="T32" fmla="*/ 2147483646 w 363"/>
                <a:gd name="T33" fmla="*/ 2147483646 h 177"/>
                <a:gd name="T34" fmla="*/ 2147483646 w 363"/>
                <a:gd name="T35" fmla="*/ 2147483646 h 177"/>
                <a:gd name="T36" fmla="*/ 2147483646 w 363"/>
                <a:gd name="T37" fmla="*/ 2147483646 h 177"/>
                <a:gd name="T38" fmla="*/ 2147483646 w 363"/>
                <a:gd name="T39" fmla="*/ 2147483646 h 177"/>
                <a:gd name="T40" fmla="*/ 2147483646 w 363"/>
                <a:gd name="T41" fmla="*/ 2147483646 h 177"/>
                <a:gd name="T42" fmla="*/ 2147483646 w 363"/>
                <a:gd name="T43" fmla="*/ 2147483646 h 177"/>
                <a:gd name="T44" fmla="*/ 2147483646 w 363"/>
                <a:gd name="T45" fmla="*/ 2147483646 h 177"/>
                <a:gd name="T46" fmla="*/ 2147483646 w 363"/>
                <a:gd name="T47" fmla="*/ 2147483646 h 177"/>
                <a:gd name="T48" fmla="*/ 2147483646 w 363"/>
                <a:gd name="T49" fmla="*/ 2147483646 h 177"/>
                <a:gd name="T50" fmla="*/ 2147483646 w 363"/>
                <a:gd name="T51" fmla="*/ 2147483646 h 177"/>
                <a:gd name="T52" fmla="*/ 2147483646 w 363"/>
                <a:gd name="T53" fmla="*/ 2147483646 h 177"/>
                <a:gd name="T54" fmla="*/ 2147483646 w 363"/>
                <a:gd name="T55" fmla="*/ 2147483646 h 177"/>
                <a:gd name="T56" fmla="*/ 2147483646 w 363"/>
                <a:gd name="T57" fmla="*/ 2147483646 h 177"/>
                <a:gd name="T58" fmla="*/ 2147483646 w 363"/>
                <a:gd name="T59" fmla="*/ 2147483646 h 177"/>
                <a:gd name="T60" fmla="*/ 2147483646 w 363"/>
                <a:gd name="T61" fmla="*/ 2147483646 h 177"/>
                <a:gd name="T62" fmla="*/ 2147483646 w 363"/>
                <a:gd name="T63" fmla="*/ 2147483646 h 177"/>
                <a:gd name="T64" fmla="*/ 2147483646 w 363"/>
                <a:gd name="T65" fmla="*/ 2147483646 h 177"/>
                <a:gd name="T66" fmla="*/ 2147483646 w 363"/>
                <a:gd name="T67" fmla="*/ 2147483646 h 177"/>
                <a:gd name="T68" fmla="*/ 2147483646 w 363"/>
                <a:gd name="T69" fmla="*/ 2147483646 h 177"/>
                <a:gd name="T70" fmla="*/ 2147483646 w 363"/>
                <a:gd name="T71" fmla="*/ 2147483646 h 177"/>
                <a:gd name="T72" fmla="*/ 2147483646 w 363"/>
                <a:gd name="T73" fmla="*/ 2147483646 h 177"/>
                <a:gd name="T74" fmla="*/ 2147483646 w 363"/>
                <a:gd name="T75" fmla="*/ 2147483646 h 177"/>
                <a:gd name="T76" fmla="*/ 2147483646 w 363"/>
                <a:gd name="T77" fmla="*/ 2147483646 h 177"/>
                <a:gd name="T78" fmla="*/ 2147483646 w 363"/>
                <a:gd name="T79" fmla="*/ 2147483646 h 177"/>
                <a:gd name="T80" fmla="*/ 2147483646 w 363"/>
                <a:gd name="T81" fmla="*/ 2147483646 h 177"/>
                <a:gd name="T82" fmla="*/ 2147483646 w 363"/>
                <a:gd name="T83" fmla="*/ 2147483646 h 177"/>
                <a:gd name="T84" fmla="*/ 2147483646 w 363"/>
                <a:gd name="T85" fmla="*/ 2147483646 h 177"/>
                <a:gd name="T86" fmla="*/ 2147483646 w 363"/>
                <a:gd name="T87" fmla="*/ 2147483646 h 177"/>
                <a:gd name="T88" fmla="*/ 2147483646 w 363"/>
                <a:gd name="T89" fmla="*/ 2147483646 h 177"/>
                <a:gd name="T90" fmla="*/ 2147483646 w 363"/>
                <a:gd name="T91" fmla="*/ 2147483646 h 177"/>
                <a:gd name="T92" fmla="*/ 2147483646 w 363"/>
                <a:gd name="T93" fmla="*/ 2147483646 h 177"/>
                <a:gd name="T94" fmla="*/ 2147483646 w 363"/>
                <a:gd name="T95" fmla="*/ 2147483646 h 177"/>
                <a:gd name="T96" fmla="*/ 2147483646 w 363"/>
                <a:gd name="T97" fmla="*/ 2147483646 h 177"/>
                <a:gd name="T98" fmla="*/ 2147483646 w 363"/>
                <a:gd name="T99" fmla="*/ 2147483646 h 177"/>
                <a:gd name="T100" fmla="*/ 2147483646 w 363"/>
                <a:gd name="T101" fmla="*/ 2147483646 h 177"/>
                <a:gd name="T102" fmla="*/ 2147483646 w 363"/>
                <a:gd name="T103" fmla="*/ 2147483646 h 177"/>
                <a:gd name="T104" fmla="*/ 2147483646 w 363"/>
                <a:gd name="T105" fmla="*/ 2147483646 h 177"/>
                <a:gd name="T106" fmla="*/ 2147483646 w 363"/>
                <a:gd name="T107" fmla="*/ 2147483646 h 177"/>
                <a:gd name="T108" fmla="*/ 2147483646 w 363"/>
                <a:gd name="T109" fmla="*/ 2147483646 h 177"/>
                <a:gd name="T110" fmla="*/ 2147483646 w 363"/>
                <a:gd name="T111" fmla="*/ 2147483646 h 177"/>
                <a:gd name="T112" fmla="*/ 2147483646 w 363"/>
                <a:gd name="T113" fmla="*/ 2147483646 h 177"/>
                <a:gd name="T114" fmla="*/ 2147483646 w 363"/>
                <a:gd name="T115" fmla="*/ 2147483646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3"/>
                <a:gd name="T175" fmla="*/ 0 h 177"/>
                <a:gd name="T176" fmla="*/ 363 w 363"/>
                <a:gd name="T177" fmla="*/ 177 h 17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3" h="177">
                  <a:moveTo>
                    <a:pt x="80" y="125"/>
                  </a:moveTo>
                  <a:lnTo>
                    <a:pt x="80" y="125"/>
                  </a:lnTo>
                  <a:lnTo>
                    <a:pt x="87" y="136"/>
                  </a:lnTo>
                  <a:lnTo>
                    <a:pt x="91" y="144"/>
                  </a:lnTo>
                  <a:lnTo>
                    <a:pt x="95" y="150"/>
                  </a:lnTo>
                  <a:lnTo>
                    <a:pt x="96" y="157"/>
                  </a:lnTo>
                  <a:lnTo>
                    <a:pt x="105" y="154"/>
                  </a:lnTo>
                  <a:lnTo>
                    <a:pt x="117" y="149"/>
                  </a:lnTo>
                  <a:lnTo>
                    <a:pt x="121" y="145"/>
                  </a:lnTo>
                  <a:lnTo>
                    <a:pt x="126" y="139"/>
                  </a:lnTo>
                  <a:lnTo>
                    <a:pt x="119" y="131"/>
                  </a:lnTo>
                  <a:lnTo>
                    <a:pt x="115" y="136"/>
                  </a:lnTo>
                  <a:lnTo>
                    <a:pt x="112" y="136"/>
                  </a:lnTo>
                  <a:lnTo>
                    <a:pt x="109" y="134"/>
                  </a:lnTo>
                  <a:lnTo>
                    <a:pt x="105" y="127"/>
                  </a:lnTo>
                  <a:lnTo>
                    <a:pt x="104" y="124"/>
                  </a:lnTo>
                  <a:lnTo>
                    <a:pt x="108" y="124"/>
                  </a:lnTo>
                  <a:lnTo>
                    <a:pt x="111" y="128"/>
                  </a:lnTo>
                  <a:lnTo>
                    <a:pt x="121" y="132"/>
                  </a:lnTo>
                  <a:lnTo>
                    <a:pt x="138" y="133"/>
                  </a:lnTo>
                  <a:lnTo>
                    <a:pt x="145" y="142"/>
                  </a:lnTo>
                  <a:lnTo>
                    <a:pt x="147" y="141"/>
                  </a:lnTo>
                  <a:lnTo>
                    <a:pt x="151" y="151"/>
                  </a:lnTo>
                  <a:lnTo>
                    <a:pt x="153" y="157"/>
                  </a:lnTo>
                  <a:lnTo>
                    <a:pt x="158" y="165"/>
                  </a:lnTo>
                  <a:lnTo>
                    <a:pt x="162" y="161"/>
                  </a:lnTo>
                  <a:lnTo>
                    <a:pt x="163" y="151"/>
                  </a:lnTo>
                  <a:lnTo>
                    <a:pt x="177" y="139"/>
                  </a:lnTo>
                  <a:lnTo>
                    <a:pt x="181" y="140"/>
                  </a:lnTo>
                  <a:lnTo>
                    <a:pt x="183" y="138"/>
                  </a:lnTo>
                  <a:lnTo>
                    <a:pt x="189" y="146"/>
                  </a:lnTo>
                  <a:lnTo>
                    <a:pt x="189" y="151"/>
                  </a:lnTo>
                  <a:lnTo>
                    <a:pt x="193" y="148"/>
                  </a:lnTo>
                  <a:lnTo>
                    <a:pt x="196" y="165"/>
                  </a:lnTo>
                  <a:lnTo>
                    <a:pt x="199" y="168"/>
                  </a:lnTo>
                  <a:lnTo>
                    <a:pt x="201" y="174"/>
                  </a:lnTo>
                  <a:lnTo>
                    <a:pt x="206" y="177"/>
                  </a:lnTo>
                  <a:lnTo>
                    <a:pt x="205" y="170"/>
                  </a:lnTo>
                  <a:lnTo>
                    <a:pt x="200" y="166"/>
                  </a:lnTo>
                  <a:lnTo>
                    <a:pt x="197" y="161"/>
                  </a:lnTo>
                  <a:lnTo>
                    <a:pt x="199" y="155"/>
                  </a:lnTo>
                  <a:lnTo>
                    <a:pt x="205" y="160"/>
                  </a:lnTo>
                  <a:lnTo>
                    <a:pt x="208" y="164"/>
                  </a:lnTo>
                  <a:lnTo>
                    <a:pt x="216" y="159"/>
                  </a:lnTo>
                  <a:lnTo>
                    <a:pt x="215" y="152"/>
                  </a:lnTo>
                  <a:lnTo>
                    <a:pt x="209" y="146"/>
                  </a:lnTo>
                  <a:lnTo>
                    <a:pt x="214" y="141"/>
                  </a:lnTo>
                  <a:lnTo>
                    <a:pt x="217" y="143"/>
                  </a:lnTo>
                  <a:lnTo>
                    <a:pt x="222" y="140"/>
                  </a:lnTo>
                  <a:lnTo>
                    <a:pt x="233" y="135"/>
                  </a:lnTo>
                  <a:lnTo>
                    <a:pt x="238" y="121"/>
                  </a:lnTo>
                  <a:lnTo>
                    <a:pt x="233" y="114"/>
                  </a:lnTo>
                  <a:lnTo>
                    <a:pt x="240" y="109"/>
                  </a:lnTo>
                  <a:lnTo>
                    <a:pt x="237" y="108"/>
                  </a:lnTo>
                  <a:lnTo>
                    <a:pt x="233" y="110"/>
                  </a:lnTo>
                  <a:lnTo>
                    <a:pt x="231" y="107"/>
                  </a:lnTo>
                  <a:lnTo>
                    <a:pt x="238" y="102"/>
                  </a:lnTo>
                  <a:lnTo>
                    <a:pt x="237" y="107"/>
                  </a:lnTo>
                  <a:lnTo>
                    <a:pt x="245" y="105"/>
                  </a:lnTo>
                  <a:lnTo>
                    <a:pt x="248" y="108"/>
                  </a:lnTo>
                  <a:lnTo>
                    <a:pt x="247" y="115"/>
                  </a:lnTo>
                  <a:lnTo>
                    <a:pt x="253" y="112"/>
                  </a:lnTo>
                  <a:lnTo>
                    <a:pt x="249" y="104"/>
                  </a:lnTo>
                  <a:lnTo>
                    <a:pt x="257" y="96"/>
                  </a:lnTo>
                  <a:lnTo>
                    <a:pt x="259" y="98"/>
                  </a:lnTo>
                  <a:lnTo>
                    <a:pt x="272" y="85"/>
                  </a:lnTo>
                  <a:lnTo>
                    <a:pt x="274" y="77"/>
                  </a:lnTo>
                  <a:lnTo>
                    <a:pt x="271" y="71"/>
                  </a:lnTo>
                  <a:lnTo>
                    <a:pt x="263" y="70"/>
                  </a:lnTo>
                  <a:lnTo>
                    <a:pt x="276" y="58"/>
                  </a:lnTo>
                  <a:lnTo>
                    <a:pt x="287" y="58"/>
                  </a:lnTo>
                  <a:lnTo>
                    <a:pt x="299" y="59"/>
                  </a:lnTo>
                  <a:lnTo>
                    <a:pt x="303" y="52"/>
                  </a:lnTo>
                  <a:lnTo>
                    <a:pt x="309" y="51"/>
                  </a:lnTo>
                  <a:lnTo>
                    <a:pt x="308" y="55"/>
                  </a:lnTo>
                  <a:lnTo>
                    <a:pt x="315" y="50"/>
                  </a:lnTo>
                  <a:lnTo>
                    <a:pt x="302" y="62"/>
                  </a:lnTo>
                  <a:lnTo>
                    <a:pt x="301" y="65"/>
                  </a:lnTo>
                  <a:lnTo>
                    <a:pt x="302" y="80"/>
                  </a:lnTo>
                  <a:lnTo>
                    <a:pt x="312" y="70"/>
                  </a:lnTo>
                  <a:lnTo>
                    <a:pt x="312" y="61"/>
                  </a:lnTo>
                  <a:lnTo>
                    <a:pt x="314" y="57"/>
                  </a:lnTo>
                  <a:lnTo>
                    <a:pt x="323" y="55"/>
                  </a:lnTo>
                  <a:lnTo>
                    <a:pt x="327" y="57"/>
                  </a:lnTo>
                  <a:lnTo>
                    <a:pt x="339" y="50"/>
                  </a:lnTo>
                  <a:lnTo>
                    <a:pt x="343" y="48"/>
                  </a:lnTo>
                  <a:lnTo>
                    <a:pt x="341" y="44"/>
                  </a:lnTo>
                  <a:lnTo>
                    <a:pt x="347" y="41"/>
                  </a:lnTo>
                  <a:lnTo>
                    <a:pt x="358" y="44"/>
                  </a:lnTo>
                  <a:lnTo>
                    <a:pt x="363" y="39"/>
                  </a:lnTo>
                  <a:lnTo>
                    <a:pt x="353" y="35"/>
                  </a:lnTo>
                  <a:lnTo>
                    <a:pt x="341" y="29"/>
                  </a:lnTo>
                  <a:lnTo>
                    <a:pt x="327" y="27"/>
                  </a:lnTo>
                  <a:lnTo>
                    <a:pt x="326" y="31"/>
                  </a:lnTo>
                  <a:lnTo>
                    <a:pt x="320" y="29"/>
                  </a:lnTo>
                  <a:lnTo>
                    <a:pt x="310" y="30"/>
                  </a:lnTo>
                  <a:lnTo>
                    <a:pt x="306" y="25"/>
                  </a:lnTo>
                  <a:lnTo>
                    <a:pt x="295" y="25"/>
                  </a:lnTo>
                  <a:lnTo>
                    <a:pt x="289" y="20"/>
                  </a:lnTo>
                  <a:lnTo>
                    <a:pt x="274" y="18"/>
                  </a:lnTo>
                  <a:lnTo>
                    <a:pt x="267" y="24"/>
                  </a:lnTo>
                  <a:lnTo>
                    <a:pt x="259" y="21"/>
                  </a:lnTo>
                  <a:lnTo>
                    <a:pt x="256" y="25"/>
                  </a:lnTo>
                  <a:lnTo>
                    <a:pt x="252" y="18"/>
                  </a:lnTo>
                  <a:lnTo>
                    <a:pt x="241" y="14"/>
                  </a:lnTo>
                  <a:lnTo>
                    <a:pt x="241" y="18"/>
                  </a:lnTo>
                  <a:lnTo>
                    <a:pt x="227" y="15"/>
                  </a:lnTo>
                  <a:lnTo>
                    <a:pt x="218" y="15"/>
                  </a:lnTo>
                  <a:lnTo>
                    <a:pt x="210" y="17"/>
                  </a:lnTo>
                  <a:lnTo>
                    <a:pt x="222" y="10"/>
                  </a:lnTo>
                  <a:lnTo>
                    <a:pt x="224" y="7"/>
                  </a:lnTo>
                  <a:lnTo>
                    <a:pt x="219" y="4"/>
                  </a:lnTo>
                  <a:lnTo>
                    <a:pt x="210" y="5"/>
                  </a:lnTo>
                  <a:lnTo>
                    <a:pt x="211" y="3"/>
                  </a:lnTo>
                  <a:lnTo>
                    <a:pt x="206" y="0"/>
                  </a:lnTo>
                  <a:lnTo>
                    <a:pt x="196" y="6"/>
                  </a:lnTo>
                  <a:lnTo>
                    <a:pt x="187" y="7"/>
                  </a:lnTo>
                  <a:lnTo>
                    <a:pt x="176" y="10"/>
                  </a:lnTo>
                  <a:lnTo>
                    <a:pt x="174" y="14"/>
                  </a:lnTo>
                  <a:lnTo>
                    <a:pt x="163" y="15"/>
                  </a:lnTo>
                  <a:lnTo>
                    <a:pt x="164" y="20"/>
                  </a:lnTo>
                  <a:lnTo>
                    <a:pt x="169" y="22"/>
                  </a:lnTo>
                  <a:lnTo>
                    <a:pt x="160" y="20"/>
                  </a:lnTo>
                  <a:lnTo>
                    <a:pt x="160" y="25"/>
                  </a:lnTo>
                  <a:lnTo>
                    <a:pt x="155" y="23"/>
                  </a:lnTo>
                  <a:lnTo>
                    <a:pt x="153" y="20"/>
                  </a:lnTo>
                  <a:lnTo>
                    <a:pt x="149" y="22"/>
                  </a:lnTo>
                  <a:lnTo>
                    <a:pt x="152" y="25"/>
                  </a:lnTo>
                  <a:lnTo>
                    <a:pt x="150" y="35"/>
                  </a:lnTo>
                  <a:lnTo>
                    <a:pt x="147" y="18"/>
                  </a:lnTo>
                  <a:lnTo>
                    <a:pt x="143" y="18"/>
                  </a:lnTo>
                  <a:lnTo>
                    <a:pt x="138" y="29"/>
                  </a:lnTo>
                  <a:lnTo>
                    <a:pt x="143" y="31"/>
                  </a:lnTo>
                  <a:lnTo>
                    <a:pt x="141" y="33"/>
                  </a:lnTo>
                  <a:lnTo>
                    <a:pt x="134" y="29"/>
                  </a:lnTo>
                  <a:lnTo>
                    <a:pt x="128" y="28"/>
                  </a:lnTo>
                  <a:lnTo>
                    <a:pt x="128" y="31"/>
                  </a:lnTo>
                  <a:lnTo>
                    <a:pt x="116" y="33"/>
                  </a:lnTo>
                  <a:lnTo>
                    <a:pt x="115" y="31"/>
                  </a:lnTo>
                  <a:lnTo>
                    <a:pt x="104" y="35"/>
                  </a:lnTo>
                  <a:lnTo>
                    <a:pt x="97" y="33"/>
                  </a:lnTo>
                  <a:lnTo>
                    <a:pt x="97" y="40"/>
                  </a:lnTo>
                  <a:lnTo>
                    <a:pt x="94" y="38"/>
                  </a:lnTo>
                  <a:lnTo>
                    <a:pt x="89" y="41"/>
                  </a:lnTo>
                  <a:lnTo>
                    <a:pt x="91" y="44"/>
                  </a:lnTo>
                  <a:lnTo>
                    <a:pt x="84" y="43"/>
                  </a:lnTo>
                  <a:lnTo>
                    <a:pt x="85" y="46"/>
                  </a:lnTo>
                  <a:lnTo>
                    <a:pt x="80" y="44"/>
                  </a:lnTo>
                  <a:lnTo>
                    <a:pt x="80" y="40"/>
                  </a:lnTo>
                  <a:lnTo>
                    <a:pt x="74" y="37"/>
                  </a:lnTo>
                  <a:lnTo>
                    <a:pt x="88" y="39"/>
                  </a:lnTo>
                  <a:lnTo>
                    <a:pt x="91" y="35"/>
                  </a:lnTo>
                  <a:lnTo>
                    <a:pt x="82" y="30"/>
                  </a:lnTo>
                  <a:lnTo>
                    <a:pt x="74" y="28"/>
                  </a:lnTo>
                  <a:lnTo>
                    <a:pt x="69" y="27"/>
                  </a:lnTo>
                  <a:lnTo>
                    <a:pt x="73" y="26"/>
                  </a:lnTo>
                  <a:lnTo>
                    <a:pt x="67" y="24"/>
                  </a:lnTo>
                  <a:lnTo>
                    <a:pt x="62" y="24"/>
                  </a:lnTo>
                  <a:lnTo>
                    <a:pt x="59" y="28"/>
                  </a:lnTo>
                  <a:lnTo>
                    <a:pt x="56" y="27"/>
                  </a:lnTo>
                  <a:lnTo>
                    <a:pt x="53" y="30"/>
                  </a:lnTo>
                  <a:lnTo>
                    <a:pt x="50" y="29"/>
                  </a:lnTo>
                  <a:lnTo>
                    <a:pt x="49" y="31"/>
                  </a:lnTo>
                  <a:lnTo>
                    <a:pt x="45" y="34"/>
                  </a:lnTo>
                  <a:lnTo>
                    <a:pt x="40" y="42"/>
                  </a:lnTo>
                  <a:lnTo>
                    <a:pt x="35" y="46"/>
                  </a:lnTo>
                  <a:lnTo>
                    <a:pt x="27" y="51"/>
                  </a:lnTo>
                  <a:lnTo>
                    <a:pt x="31" y="52"/>
                  </a:lnTo>
                  <a:lnTo>
                    <a:pt x="27" y="54"/>
                  </a:lnTo>
                  <a:lnTo>
                    <a:pt x="27" y="60"/>
                  </a:lnTo>
                  <a:lnTo>
                    <a:pt x="32" y="61"/>
                  </a:lnTo>
                  <a:lnTo>
                    <a:pt x="36" y="57"/>
                  </a:lnTo>
                  <a:lnTo>
                    <a:pt x="38" y="63"/>
                  </a:lnTo>
                  <a:lnTo>
                    <a:pt x="40" y="65"/>
                  </a:lnTo>
                  <a:lnTo>
                    <a:pt x="40" y="68"/>
                  </a:lnTo>
                  <a:lnTo>
                    <a:pt x="46" y="66"/>
                  </a:lnTo>
                  <a:lnTo>
                    <a:pt x="47" y="60"/>
                  </a:lnTo>
                  <a:lnTo>
                    <a:pt x="46" y="60"/>
                  </a:lnTo>
                  <a:lnTo>
                    <a:pt x="51" y="57"/>
                  </a:lnTo>
                  <a:lnTo>
                    <a:pt x="48" y="55"/>
                  </a:lnTo>
                  <a:lnTo>
                    <a:pt x="48" y="50"/>
                  </a:lnTo>
                  <a:lnTo>
                    <a:pt x="56" y="44"/>
                  </a:lnTo>
                  <a:lnTo>
                    <a:pt x="57" y="41"/>
                  </a:lnTo>
                  <a:lnTo>
                    <a:pt x="60" y="40"/>
                  </a:lnTo>
                  <a:lnTo>
                    <a:pt x="63" y="43"/>
                  </a:lnTo>
                  <a:lnTo>
                    <a:pt x="55" y="49"/>
                  </a:lnTo>
                  <a:lnTo>
                    <a:pt x="55" y="55"/>
                  </a:lnTo>
                  <a:lnTo>
                    <a:pt x="59" y="57"/>
                  </a:lnTo>
                  <a:lnTo>
                    <a:pt x="67" y="55"/>
                  </a:lnTo>
                  <a:lnTo>
                    <a:pt x="72" y="57"/>
                  </a:lnTo>
                  <a:lnTo>
                    <a:pt x="59" y="58"/>
                  </a:lnTo>
                  <a:lnTo>
                    <a:pt x="60" y="64"/>
                  </a:lnTo>
                  <a:lnTo>
                    <a:pt x="57" y="62"/>
                  </a:lnTo>
                  <a:lnTo>
                    <a:pt x="55" y="65"/>
                  </a:lnTo>
                  <a:lnTo>
                    <a:pt x="55" y="68"/>
                  </a:lnTo>
                  <a:lnTo>
                    <a:pt x="53" y="71"/>
                  </a:lnTo>
                  <a:lnTo>
                    <a:pt x="48" y="70"/>
                  </a:lnTo>
                  <a:lnTo>
                    <a:pt x="42" y="72"/>
                  </a:lnTo>
                  <a:lnTo>
                    <a:pt x="40" y="71"/>
                  </a:lnTo>
                  <a:lnTo>
                    <a:pt x="37" y="71"/>
                  </a:lnTo>
                  <a:lnTo>
                    <a:pt x="34" y="70"/>
                  </a:lnTo>
                  <a:lnTo>
                    <a:pt x="37" y="66"/>
                  </a:lnTo>
                  <a:lnTo>
                    <a:pt x="35" y="62"/>
                  </a:lnTo>
                  <a:lnTo>
                    <a:pt x="32" y="64"/>
                  </a:lnTo>
                  <a:lnTo>
                    <a:pt x="32" y="68"/>
                  </a:lnTo>
                  <a:lnTo>
                    <a:pt x="33" y="73"/>
                  </a:lnTo>
                  <a:lnTo>
                    <a:pt x="31" y="73"/>
                  </a:lnTo>
                  <a:lnTo>
                    <a:pt x="27" y="74"/>
                  </a:lnTo>
                  <a:lnTo>
                    <a:pt x="26" y="78"/>
                  </a:lnTo>
                  <a:lnTo>
                    <a:pt x="20" y="80"/>
                  </a:lnTo>
                  <a:lnTo>
                    <a:pt x="18" y="83"/>
                  </a:lnTo>
                  <a:lnTo>
                    <a:pt x="14" y="82"/>
                  </a:lnTo>
                  <a:lnTo>
                    <a:pt x="14" y="85"/>
                  </a:lnTo>
                  <a:lnTo>
                    <a:pt x="8" y="85"/>
                  </a:lnTo>
                  <a:lnTo>
                    <a:pt x="9" y="87"/>
                  </a:lnTo>
                  <a:lnTo>
                    <a:pt x="14" y="88"/>
                  </a:lnTo>
                  <a:lnTo>
                    <a:pt x="13" y="89"/>
                  </a:lnTo>
                  <a:lnTo>
                    <a:pt x="16" y="92"/>
                  </a:lnTo>
                  <a:lnTo>
                    <a:pt x="14" y="96"/>
                  </a:lnTo>
                  <a:lnTo>
                    <a:pt x="2" y="96"/>
                  </a:lnTo>
                  <a:lnTo>
                    <a:pt x="0" y="97"/>
                  </a:lnTo>
                  <a:lnTo>
                    <a:pt x="0" y="106"/>
                  </a:lnTo>
                  <a:lnTo>
                    <a:pt x="1" y="110"/>
                  </a:lnTo>
                  <a:lnTo>
                    <a:pt x="3" y="110"/>
                  </a:lnTo>
                  <a:lnTo>
                    <a:pt x="13" y="110"/>
                  </a:lnTo>
                  <a:lnTo>
                    <a:pt x="17" y="107"/>
                  </a:lnTo>
                  <a:lnTo>
                    <a:pt x="16" y="105"/>
                  </a:lnTo>
                  <a:lnTo>
                    <a:pt x="18" y="102"/>
                  </a:lnTo>
                  <a:lnTo>
                    <a:pt x="23" y="100"/>
                  </a:lnTo>
                  <a:lnTo>
                    <a:pt x="23" y="97"/>
                  </a:lnTo>
                  <a:lnTo>
                    <a:pt x="24" y="96"/>
                  </a:lnTo>
                  <a:lnTo>
                    <a:pt x="29" y="97"/>
                  </a:lnTo>
                  <a:lnTo>
                    <a:pt x="31" y="96"/>
                  </a:lnTo>
                  <a:lnTo>
                    <a:pt x="33" y="94"/>
                  </a:lnTo>
                  <a:lnTo>
                    <a:pt x="35" y="95"/>
                  </a:lnTo>
                  <a:lnTo>
                    <a:pt x="37" y="99"/>
                  </a:lnTo>
                  <a:lnTo>
                    <a:pt x="45" y="103"/>
                  </a:lnTo>
                  <a:lnTo>
                    <a:pt x="46" y="108"/>
                  </a:lnTo>
                  <a:lnTo>
                    <a:pt x="48" y="106"/>
                  </a:lnTo>
                  <a:lnTo>
                    <a:pt x="47" y="103"/>
                  </a:lnTo>
                  <a:lnTo>
                    <a:pt x="50" y="103"/>
                  </a:lnTo>
                  <a:lnTo>
                    <a:pt x="44" y="99"/>
                  </a:lnTo>
                  <a:lnTo>
                    <a:pt x="40" y="95"/>
                  </a:lnTo>
                  <a:lnTo>
                    <a:pt x="40" y="92"/>
                  </a:lnTo>
                  <a:lnTo>
                    <a:pt x="43" y="92"/>
                  </a:lnTo>
                  <a:lnTo>
                    <a:pt x="46" y="96"/>
                  </a:lnTo>
                  <a:lnTo>
                    <a:pt x="52" y="100"/>
                  </a:lnTo>
                  <a:lnTo>
                    <a:pt x="52" y="103"/>
                  </a:lnTo>
                  <a:lnTo>
                    <a:pt x="54" y="104"/>
                  </a:lnTo>
                  <a:lnTo>
                    <a:pt x="55" y="107"/>
                  </a:lnTo>
                  <a:lnTo>
                    <a:pt x="59" y="108"/>
                  </a:lnTo>
                  <a:lnTo>
                    <a:pt x="55" y="108"/>
                  </a:lnTo>
                  <a:lnTo>
                    <a:pt x="56" y="110"/>
                  </a:lnTo>
                  <a:lnTo>
                    <a:pt x="59" y="111"/>
                  </a:lnTo>
                  <a:lnTo>
                    <a:pt x="60" y="108"/>
                  </a:lnTo>
                  <a:lnTo>
                    <a:pt x="58" y="106"/>
                  </a:lnTo>
                  <a:lnTo>
                    <a:pt x="59" y="105"/>
                  </a:lnTo>
                  <a:lnTo>
                    <a:pt x="58" y="102"/>
                  </a:lnTo>
                  <a:lnTo>
                    <a:pt x="67" y="102"/>
                  </a:lnTo>
                  <a:lnTo>
                    <a:pt x="67" y="98"/>
                  </a:lnTo>
                  <a:lnTo>
                    <a:pt x="69" y="96"/>
                  </a:lnTo>
                  <a:lnTo>
                    <a:pt x="70" y="92"/>
                  </a:lnTo>
                  <a:lnTo>
                    <a:pt x="72" y="90"/>
                  </a:lnTo>
                  <a:lnTo>
                    <a:pt x="74" y="89"/>
                  </a:lnTo>
                  <a:lnTo>
                    <a:pt x="74" y="90"/>
                  </a:lnTo>
                  <a:lnTo>
                    <a:pt x="78" y="90"/>
                  </a:lnTo>
                  <a:lnTo>
                    <a:pt x="76" y="92"/>
                  </a:lnTo>
                  <a:lnTo>
                    <a:pt x="79" y="94"/>
                  </a:lnTo>
                  <a:lnTo>
                    <a:pt x="84" y="92"/>
                  </a:lnTo>
                  <a:lnTo>
                    <a:pt x="81" y="92"/>
                  </a:lnTo>
                  <a:lnTo>
                    <a:pt x="80" y="91"/>
                  </a:lnTo>
                  <a:lnTo>
                    <a:pt x="81" y="90"/>
                  </a:lnTo>
                  <a:lnTo>
                    <a:pt x="88" y="88"/>
                  </a:lnTo>
                  <a:lnTo>
                    <a:pt x="86" y="89"/>
                  </a:lnTo>
                  <a:lnTo>
                    <a:pt x="84" y="92"/>
                  </a:lnTo>
                  <a:lnTo>
                    <a:pt x="92" y="98"/>
                  </a:lnTo>
                  <a:lnTo>
                    <a:pt x="93" y="100"/>
                  </a:lnTo>
                  <a:lnTo>
                    <a:pt x="87" y="102"/>
                  </a:lnTo>
                  <a:lnTo>
                    <a:pt x="81" y="99"/>
                  </a:lnTo>
                  <a:lnTo>
                    <a:pt x="73" y="101"/>
                  </a:lnTo>
                  <a:lnTo>
                    <a:pt x="70" y="101"/>
                  </a:lnTo>
                  <a:lnTo>
                    <a:pt x="71" y="102"/>
                  </a:lnTo>
                  <a:lnTo>
                    <a:pt x="64" y="104"/>
                  </a:lnTo>
                  <a:lnTo>
                    <a:pt x="66" y="107"/>
                  </a:lnTo>
                  <a:lnTo>
                    <a:pt x="67" y="111"/>
                  </a:lnTo>
                  <a:lnTo>
                    <a:pt x="71" y="111"/>
                  </a:lnTo>
                  <a:lnTo>
                    <a:pt x="73" y="110"/>
                  </a:lnTo>
                  <a:lnTo>
                    <a:pt x="76" y="112"/>
                  </a:lnTo>
                  <a:lnTo>
                    <a:pt x="82" y="110"/>
                  </a:lnTo>
                  <a:lnTo>
                    <a:pt x="82" y="115"/>
                  </a:lnTo>
                  <a:lnTo>
                    <a:pt x="79" y="121"/>
                  </a:lnTo>
                  <a:lnTo>
                    <a:pt x="72" y="121"/>
                  </a:lnTo>
                  <a:lnTo>
                    <a:pt x="75" y="125"/>
                  </a:lnTo>
                  <a:lnTo>
                    <a:pt x="80" y="125"/>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7" name="Freeform 1266">
              <a:extLst>
                <a:ext uri="{FF2B5EF4-FFF2-40B4-BE49-F238E27FC236}">
                  <a16:creationId xmlns:a16="http://schemas.microsoft.com/office/drawing/2014/main" id="{F5CB5B23-2748-1E4E-8103-01C65D47EA6D}"/>
                </a:ext>
              </a:extLst>
            </p:cNvPr>
            <p:cNvSpPr>
              <a:spLocks noChangeArrowheads="1"/>
            </p:cNvSpPr>
            <p:nvPr/>
          </p:nvSpPr>
          <p:spPr bwMode="auto">
            <a:xfrm>
              <a:off x="935866" y="3200400"/>
              <a:ext cx="160446" cy="111135"/>
            </a:xfrm>
            <a:custGeom>
              <a:avLst/>
              <a:gdLst>
                <a:gd name="T0" fmla="*/ 2147483646 w 111"/>
                <a:gd name="T1" fmla="*/ 2147483646 h 79"/>
                <a:gd name="T2" fmla="*/ 2147483646 w 111"/>
                <a:gd name="T3" fmla="*/ 2147483646 h 79"/>
                <a:gd name="T4" fmla="*/ 2147483646 w 111"/>
                <a:gd name="T5" fmla="*/ 2147483646 h 79"/>
                <a:gd name="T6" fmla="*/ 2147483646 w 111"/>
                <a:gd name="T7" fmla="*/ 2147483646 h 79"/>
                <a:gd name="T8" fmla="*/ 2147483646 w 111"/>
                <a:gd name="T9" fmla="*/ 2147483646 h 79"/>
                <a:gd name="T10" fmla="*/ 2147483646 w 111"/>
                <a:gd name="T11" fmla="*/ 2147483646 h 79"/>
                <a:gd name="T12" fmla="*/ 2147483646 w 111"/>
                <a:gd name="T13" fmla="*/ 2147483646 h 79"/>
                <a:gd name="T14" fmla="*/ 2147483646 w 111"/>
                <a:gd name="T15" fmla="*/ 2147483646 h 79"/>
                <a:gd name="T16" fmla="*/ 2147483646 w 111"/>
                <a:gd name="T17" fmla="*/ 2147483646 h 79"/>
                <a:gd name="T18" fmla="*/ 2147483646 w 111"/>
                <a:gd name="T19" fmla="*/ 0 h 79"/>
                <a:gd name="T20" fmla="*/ 2147483646 w 111"/>
                <a:gd name="T21" fmla="*/ 2147483646 h 79"/>
                <a:gd name="T22" fmla="*/ 2147483646 w 111"/>
                <a:gd name="T23" fmla="*/ 0 h 79"/>
                <a:gd name="T24" fmla="*/ 2147483646 w 111"/>
                <a:gd name="T25" fmla="*/ 2147483646 h 79"/>
                <a:gd name="T26" fmla="*/ 2147483646 w 111"/>
                <a:gd name="T27" fmla="*/ 2147483646 h 79"/>
                <a:gd name="T28" fmla="*/ 2147483646 w 111"/>
                <a:gd name="T29" fmla="*/ 2147483646 h 79"/>
                <a:gd name="T30" fmla="*/ 2147483646 w 111"/>
                <a:gd name="T31" fmla="*/ 2147483646 h 79"/>
                <a:gd name="T32" fmla="*/ 2147483646 w 111"/>
                <a:gd name="T33" fmla="*/ 2147483646 h 79"/>
                <a:gd name="T34" fmla="*/ 2147483646 w 111"/>
                <a:gd name="T35" fmla="*/ 2147483646 h 79"/>
                <a:gd name="T36" fmla="*/ 2147483646 w 111"/>
                <a:gd name="T37" fmla="*/ 2147483646 h 79"/>
                <a:gd name="T38" fmla="*/ 2147483646 w 111"/>
                <a:gd name="T39" fmla="*/ 2147483646 h 79"/>
                <a:gd name="T40" fmla="*/ 2147483646 w 111"/>
                <a:gd name="T41" fmla="*/ 2147483646 h 79"/>
                <a:gd name="T42" fmla="*/ 2147483646 w 111"/>
                <a:gd name="T43" fmla="*/ 2147483646 h 79"/>
                <a:gd name="T44" fmla="*/ 2147483646 w 111"/>
                <a:gd name="T45" fmla="*/ 2147483646 h 79"/>
                <a:gd name="T46" fmla="*/ 2147483646 w 111"/>
                <a:gd name="T47" fmla="*/ 2147483646 h 79"/>
                <a:gd name="T48" fmla="*/ 2147483646 w 111"/>
                <a:gd name="T49" fmla="*/ 2147483646 h 79"/>
                <a:gd name="T50" fmla="*/ 2147483646 w 111"/>
                <a:gd name="T51" fmla="*/ 2147483646 h 79"/>
                <a:gd name="T52" fmla="*/ 2147483646 w 111"/>
                <a:gd name="T53" fmla="*/ 2147483646 h 79"/>
                <a:gd name="T54" fmla="*/ 2147483646 w 111"/>
                <a:gd name="T55" fmla="*/ 2147483646 h 79"/>
                <a:gd name="T56" fmla="*/ 2147483646 w 111"/>
                <a:gd name="T57" fmla="*/ 2147483646 h 79"/>
                <a:gd name="T58" fmla="*/ 2147483646 w 111"/>
                <a:gd name="T59" fmla="*/ 2147483646 h 79"/>
                <a:gd name="T60" fmla="*/ 2147483646 w 111"/>
                <a:gd name="T61" fmla="*/ 2147483646 h 79"/>
                <a:gd name="T62" fmla="*/ 2147483646 w 111"/>
                <a:gd name="T63" fmla="*/ 2147483646 h 79"/>
                <a:gd name="T64" fmla="*/ 2147483646 w 111"/>
                <a:gd name="T65" fmla="*/ 2147483646 h 79"/>
                <a:gd name="T66" fmla="*/ 2147483646 w 111"/>
                <a:gd name="T67" fmla="*/ 2147483646 h 79"/>
                <a:gd name="T68" fmla="*/ 2147483646 w 111"/>
                <a:gd name="T69" fmla="*/ 2147483646 h 79"/>
                <a:gd name="T70" fmla="*/ 2147483646 w 111"/>
                <a:gd name="T71" fmla="*/ 2147483646 h 79"/>
                <a:gd name="T72" fmla="*/ 2147483646 w 111"/>
                <a:gd name="T73" fmla="*/ 2147483646 h 79"/>
                <a:gd name="T74" fmla="*/ 2147483646 w 111"/>
                <a:gd name="T75" fmla="*/ 2147483646 h 79"/>
                <a:gd name="T76" fmla="*/ 2147483646 w 111"/>
                <a:gd name="T77" fmla="*/ 2147483646 h 79"/>
                <a:gd name="T78" fmla="*/ 2147483646 w 111"/>
                <a:gd name="T79" fmla="*/ 2147483646 h 79"/>
                <a:gd name="T80" fmla="*/ 2147483646 w 111"/>
                <a:gd name="T81" fmla="*/ 2147483646 h 79"/>
                <a:gd name="T82" fmla="*/ 2147483646 w 111"/>
                <a:gd name="T83" fmla="*/ 2147483646 h 79"/>
                <a:gd name="T84" fmla="*/ 2147483646 w 111"/>
                <a:gd name="T85" fmla="*/ 2147483646 h 79"/>
                <a:gd name="T86" fmla="*/ 2147483646 w 111"/>
                <a:gd name="T87" fmla="*/ 2147483646 h 79"/>
                <a:gd name="T88" fmla="*/ 2147483646 w 111"/>
                <a:gd name="T89" fmla="*/ 2147483646 h 79"/>
                <a:gd name="T90" fmla="*/ 2147483646 w 111"/>
                <a:gd name="T91" fmla="*/ 2147483646 h 79"/>
                <a:gd name="T92" fmla="*/ 2147483646 w 111"/>
                <a:gd name="T93" fmla="*/ 2147483646 h 79"/>
                <a:gd name="T94" fmla="*/ 2147483646 w 111"/>
                <a:gd name="T95" fmla="*/ 2147483646 h 79"/>
                <a:gd name="T96" fmla="*/ 2147483646 w 111"/>
                <a:gd name="T97" fmla="*/ 2147483646 h 79"/>
                <a:gd name="T98" fmla="*/ 2147483646 w 111"/>
                <a:gd name="T99" fmla="*/ 2147483646 h 79"/>
                <a:gd name="T100" fmla="*/ 2147483646 w 111"/>
                <a:gd name="T101" fmla="*/ 2147483646 h 79"/>
                <a:gd name="T102" fmla="*/ 2147483646 w 111"/>
                <a:gd name="T103" fmla="*/ 2147483646 h 79"/>
                <a:gd name="T104" fmla="*/ 2147483646 w 111"/>
                <a:gd name="T105" fmla="*/ 2147483646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
                <a:gd name="T160" fmla="*/ 0 h 79"/>
                <a:gd name="T161" fmla="*/ 111 w 111"/>
                <a:gd name="T162" fmla="*/ 79 h 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 h="79">
                  <a:moveTo>
                    <a:pt x="0" y="22"/>
                  </a:moveTo>
                  <a:lnTo>
                    <a:pt x="1" y="20"/>
                  </a:lnTo>
                  <a:lnTo>
                    <a:pt x="8" y="18"/>
                  </a:lnTo>
                  <a:lnTo>
                    <a:pt x="12" y="18"/>
                  </a:lnTo>
                  <a:lnTo>
                    <a:pt x="16" y="13"/>
                  </a:lnTo>
                  <a:lnTo>
                    <a:pt x="13" y="14"/>
                  </a:lnTo>
                  <a:lnTo>
                    <a:pt x="10" y="13"/>
                  </a:lnTo>
                  <a:lnTo>
                    <a:pt x="16" y="10"/>
                  </a:lnTo>
                  <a:lnTo>
                    <a:pt x="21" y="9"/>
                  </a:lnTo>
                  <a:lnTo>
                    <a:pt x="21" y="7"/>
                  </a:lnTo>
                  <a:lnTo>
                    <a:pt x="27" y="9"/>
                  </a:lnTo>
                  <a:lnTo>
                    <a:pt x="23" y="6"/>
                  </a:lnTo>
                  <a:lnTo>
                    <a:pt x="31" y="4"/>
                  </a:lnTo>
                  <a:lnTo>
                    <a:pt x="35" y="6"/>
                  </a:lnTo>
                  <a:lnTo>
                    <a:pt x="42" y="6"/>
                  </a:lnTo>
                  <a:lnTo>
                    <a:pt x="40" y="4"/>
                  </a:lnTo>
                  <a:lnTo>
                    <a:pt x="50" y="7"/>
                  </a:lnTo>
                  <a:lnTo>
                    <a:pt x="57" y="4"/>
                  </a:lnTo>
                  <a:lnTo>
                    <a:pt x="48" y="1"/>
                  </a:lnTo>
                  <a:lnTo>
                    <a:pt x="53" y="0"/>
                  </a:lnTo>
                  <a:lnTo>
                    <a:pt x="61" y="3"/>
                  </a:lnTo>
                  <a:lnTo>
                    <a:pt x="63" y="1"/>
                  </a:lnTo>
                  <a:lnTo>
                    <a:pt x="62" y="0"/>
                  </a:lnTo>
                  <a:lnTo>
                    <a:pt x="81" y="0"/>
                  </a:lnTo>
                  <a:lnTo>
                    <a:pt x="87" y="2"/>
                  </a:lnTo>
                  <a:lnTo>
                    <a:pt x="93" y="3"/>
                  </a:lnTo>
                  <a:lnTo>
                    <a:pt x="73" y="5"/>
                  </a:lnTo>
                  <a:lnTo>
                    <a:pt x="71" y="7"/>
                  </a:lnTo>
                  <a:lnTo>
                    <a:pt x="85" y="7"/>
                  </a:lnTo>
                  <a:lnTo>
                    <a:pt x="82" y="8"/>
                  </a:lnTo>
                  <a:lnTo>
                    <a:pt x="91" y="6"/>
                  </a:lnTo>
                  <a:lnTo>
                    <a:pt x="92" y="8"/>
                  </a:lnTo>
                  <a:lnTo>
                    <a:pt x="87" y="12"/>
                  </a:lnTo>
                  <a:lnTo>
                    <a:pt x="95" y="8"/>
                  </a:lnTo>
                  <a:lnTo>
                    <a:pt x="101" y="7"/>
                  </a:lnTo>
                  <a:lnTo>
                    <a:pt x="105" y="6"/>
                  </a:lnTo>
                  <a:lnTo>
                    <a:pt x="111" y="8"/>
                  </a:lnTo>
                  <a:lnTo>
                    <a:pt x="106" y="11"/>
                  </a:lnTo>
                  <a:lnTo>
                    <a:pt x="94" y="12"/>
                  </a:lnTo>
                  <a:lnTo>
                    <a:pt x="103" y="12"/>
                  </a:lnTo>
                  <a:lnTo>
                    <a:pt x="95" y="14"/>
                  </a:lnTo>
                  <a:lnTo>
                    <a:pt x="98" y="17"/>
                  </a:lnTo>
                  <a:lnTo>
                    <a:pt x="94" y="19"/>
                  </a:lnTo>
                  <a:lnTo>
                    <a:pt x="98" y="23"/>
                  </a:lnTo>
                  <a:lnTo>
                    <a:pt x="95" y="24"/>
                  </a:lnTo>
                  <a:lnTo>
                    <a:pt x="100" y="25"/>
                  </a:lnTo>
                  <a:lnTo>
                    <a:pt x="95" y="27"/>
                  </a:lnTo>
                  <a:lnTo>
                    <a:pt x="97" y="29"/>
                  </a:lnTo>
                  <a:lnTo>
                    <a:pt x="98" y="33"/>
                  </a:lnTo>
                  <a:lnTo>
                    <a:pt x="93" y="32"/>
                  </a:lnTo>
                  <a:lnTo>
                    <a:pt x="95" y="35"/>
                  </a:lnTo>
                  <a:lnTo>
                    <a:pt x="98" y="35"/>
                  </a:lnTo>
                  <a:lnTo>
                    <a:pt x="92" y="36"/>
                  </a:lnTo>
                  <a:lnTo>
                    <a:pt x="96" y="37"/>
                  </a:lnTo>
                  <a:lnTo>
                    <a:pt x="92" y="39"/>
                  </a:lnTo>
                  <a:lnTo>
                    <a:pt x="89" y="37"/>
                  </a:lnTo>
                  <a:lnTo>
                    <a:pt x="83" y="39"/>
                  </a:lnTo>
                  <a:lnTo>
                    <a:pt x="86" y="44"/>
                  </a:lnTo>
                  <a:lnTo>
                    <a:pt x="87" y="43"/>
                  </a:lnTo>
                  <a:lnTo>
                    <a:pt x="93" y="46"/>
                  </a:lnTo>
                  <a:lnTo>
                    <a:pt x="93" y="49"/>
                  </a:lnTo>
                  <a:lnTo>
                    <a:pt x="87" y="46"/>
                  </a:lnTo>
                  <a:lnTo>
                    <a:pt x="82" y="45"/>
                  </a:lnTo>
                  <a:lnTo>
                    <a:pt x="81" y="48"/>
                  </a:lnTo>
                  <a:lnTo>
                    <a:pt x="84" y="50"/>
                  </a:lnTo>
                  <a:lnTo>
                    <a:pt x="81" y="50"/>
                  </a:lnTo>
                  <a:lnTo>
                    <a:pt x="92" y="51"/>
                  </a:lnTo>
                  <a:lnTo>
                    <a:pt x="85" y="55"/>
                  </a:lnTo>
                  <a:lnTo>
                    <a:pt x="78" y="56"/>
                  </a:lnTo>
                  <a:lnTo>
                    <a:pt x="72" y="58"/>
                  </a:lnTo>
                  <a:lnTo>
                    <a:pt x="70" y="62"/>
                  </a:lnTo>
                  <a:lnTo>
                    <a:pt x="64" y="61"/>
                  </a:lnTo>
                  <a:lnTo>
                    <a:pt x="63" y="64"/>
                  </a:lnTo>
                  <a:lnTo>
                    <a:pt x="59" y="64"/>
                  </a:lnTo>
                  <a:lnTo>
                    <a:pt x="58" y="66"/>
                  </a:lnTo>
                  <a:lnTo>
                    <a:pt x="59" y="70"/>
                  </a:lnTo>
                  <a:lnTo>
                    <a:pt x="55" y="72"/>
                  </a:lnTo>
                  <a:lnTo>
                    <a:pt x="56" y="75"/>
                  </a:lnTo>
                  <a:lnTo>
                    <a:pt x="55" y="79"/>
                  </a:lnTo>
                  <a:lnTo>
                    <a:pt x="51" y="79"/>
                  </a:lnTo>
                  <a:lnTo>
                    <a:pt x="46" y="77"/>
                  </a:lnTo>
                  <a:lnTo>
                    <a:pt x="43" y="74"/>
                  </a:lnTo>
                  <a:lnTo>
                    <a:pt x="38" y="68"/>
                  </a:lnTo>
                  <a:lnTo>
                    <a:pt x="36" y="63"/>
                  </a:lnTo>
                  <a:lnTo>
                    <a:pt x="35" y="59"/>
                  </a:lnTo>
                  <a:lnTo>
                    <a:pt x="37" y="56"/>
                  </a:lnTo>
                  <a:lnTo>
                    <a:pt x="40" y="53"/>
                  </a:lnTo>
                  <a:lnTo>
                    <a:pt x="42" y="51"/>
                  </a:lnTo>
                  <a:lnTo>
                    <a:pt x="37" y="50"/>
                  </a:lnTo>
                  <a:lnTo>
                    <a:pt x="34" y="48"/>
                  </a:lnTo>
                  <a:lnTo>
                    <a:pt x="41" y="48"/>
                  </a:lnTo>
                  <a:lnTo>
                    <a:pt x="37" y="46"/>
                  </a:lnTo>
                  <a:lnTo>
                    <a:pt x="39" y="45"/>
                  </a:lnTo>
                  <a:lnTo>
                    <a:pt x="35" y="46"/>
                  </a:lnTo>
                  <a:lnTo>
                    <a:pt x="31" y="46"/>
                  </a:lnTo>
                  <a:lnTo>
                    <a:pt x="31" y="44"/>
                  </a:lnTo>
                  <a:lnTo>
                    <a:pt x="34" y="41"/>
                  </a:lnTo>
                  <a:lnTo>
                    <a:pt x="29" y="35"/>
                  </a:lnTo>
                  <a:lnTo>
                    <a:pt x="26" y="31"/>
                  </a:lnTo>
                  <a:lnTo>
                    <a:pt x="22" y="29"/>
                  </a:lnTo>
                  <a:lnTo>
                    <a:pt x="14" y="30"/>
                  </a:lnTo>
                  <a:lnTo>
                    <a:pt x="6" y="28"/>
                  </a:lnTo>
                  <a:lnTo>
                    <a:pt x="9" y="27"/>
                  </a:lnTo>
                  <a:lnTo>
                    <a:pt x="3" y="26"/>
                  </a:lnTo>
                  <a:lnTo>
                    <a:pt x="13" y="24"/>
                  </a:lnTo>
                  <a:lnTo>
                    <a:pt x="7" y="24"/>
                  </a:lnTo>
                  <a:lnTo>
                    <a:pt x="0" y="2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8" name="Freeform 1267">
              <a:extLst>
                <a:ext uri="{FF2B5EF4-FFF2-40B4-BE49-F238E27FC236}">
                  <a16:creationId xmlns:a16="http://schemas.microsoft.com/office/drawing/2014/main" id="{B82FCA29-C4C9-2445-A856-DE77C63E0569}"/>
                </a:ext>
              </a:extLst>
            </p:cNvPr>
            <p:cNvSpPr>
              <a:spLocks noChangeArrowheads="1"/>
            </p:cNvSpPr>
            <p:nvPr/>
          </p:nvSpPr>
          <p:spPr bwMode="auto">
            <a:xfrm>
              <a:off x="875156" y="3252451"/>
              <a:ext cx="14455" cy="8441"/>
            </a:xfrm>
            <a:custGeom>
              <a:avLst/>
              <a:gdLst>
                <a:gd name="T0" fmla="*/ 2147483646 w 10"/>
                <a:gd name="T1" fmla="*/ 2147483646 h 6"/>
                <a:gd name="T2" fmla="*/ 2147483646 w 10"/>
                <a:gd name="T3" fmla="*/ 0 h 6"/>
                <a:gd name="T4" fmla="*/ 2147483646 w 10"/>
                <a:gd name="T5" fmla="*/ 0 h 6"/>
                <a:gd name="T6" fmla="*/ 0 w 10"/>
                <a:gd name="T7" fmla="*/ 2147483646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5" y="6"/>
                  </a:moveTo>
                  <a:lnTo>
                    <a:pt x="10" y="0"/>
                  </a:lnTo>
                  <a:lnTo>
                    <a:pt x="1" y="0"/>
                  </a:lnTo>
                  <a:lnTo>
                    <a:pt x="0" y="4"/>
                  </a:lnTo>
                  <a:lnTo>
                    <a:pt x="5"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39" name="Freeform 1268">
              <a:extLst>
                <a:ext uri="{FF2B5EF4-FFF2-40B4-BE49-F238E27FC236}">
                  <a16:creationId xmlns:a16="http://schemas.microsoft.com/office/drawing/2014/main" id="{7141BCBB-3AE1-8646-BDD0-165884AED5C1}"/>
                </a:ext>
              </a:extLst>
            </p:cNvPr>
            <p:cNvSpPr>
              <a:spLocks noChangeArrowheads="1"/>
            </p:cNvSpPr>
            <p:nvPr/>
          </p:nvSpPr>
          <p:spPr bwMode="auto">
            <a:xfrm>
              <a:off x="857811" y="3239789"/>
              <a:ext cx="13009" cy="7034"/>
            </a:xfrm>
            <a:custGeom>
              <a:avLst/>
              <a:gdLst>
                <a:gd name="T0" fmla="*/ 2147483646 w 9"/>
                <a:gd name="T1" fmla="*/ 0 h 5"/>
                <a:gd name="T2" fmla="*/ 2147483646 w 9"/>
                <a:gd name="T3" fmla="*/ 0 h 5"/>
                <a:gd name="T4" fmla="*/ 2147483646 w 9"/>
                <a:gd name="T5" fmla="*/ 2147483646 h 5"/>
                <a:gd name="T6" fmla="*/ 2147483646 w 9"/>
                <a:gd name="T7" fmla="*/ 2147483646 h 5"/>
                <a:gd name="T8" fmla="*/ 2147483646 w 9"/>
                <a:gd name="T9" fmla="*/ 2147483646 h 5"/>
                <a:gd name="T10" fmla="*/ 0 w 9"/>
                <a:gd name="T11" fmla="*/ 2147483646 h 5"/>
                <a:gd name="T12" fmla="*/ 0 60000 65536"/>
                <a:gd name="T13" fmla="*/ 0 60000 65536"/>
                <a:gd name="T14" fmla="*/ 0 60000 65536"/>
                <a:gd name="T15" fmla="*/ 0 60000 65536"/>
                <a:gd name="T16" fmla="*/ 0 60000 65536"/>
                <a:gd name="T17" fmla="*/ 0 60000 65536"/>
                <a:gd name="T18" fmla="*/ 0 w 9"/>
                <a:gd name="T19" fmla="*/ 0 h 5"/>
                <a:gd name="T20" fmla="*/ 9 w 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 h="5">
                  <a:moveTo>
                    <a:pt x="1" y="0"/>
                  </a:moveTo>
                  <a:lnTo>
                    <a:pt x="8" y="0"/>
                  </a:lnTo>
                  <a:lnTo>
                    <a:pt x="9" y="4"/>
                  </a:lnTo>
                  <a:lnTo>
                    <a:pt x="8" y="5"/>
                  </a:lnTo>
                  <a:lnTo>
                    <a:pt x="4" y="5"/>
                  </a:lnTo>
                  <a:lnTo>
                    <a:pt x="0" y="3"/>
                  </a:lnTo>
                  <a:lnTo>
                    <a:pt x="1"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0" name="Freeform 1269">
              <a:extLst>
                <a:ext uri="{FF2B5EF4-FFF2-40B4-BE49-F238E27FC236}">
                  <a16:creationId xmlns:a16="http://schemas.microsoft.com/office/drawing/2014/main" id="{F87EDE04-C023-1143-B054-88C98E9A6BD8}"/>
                </a:ext>
              </a:extLst>
            </p:cNvPr>
            <p:cNvSpPr>
              <a:spLocks noChangeArrowheads="1"/>
            </p:cNvSpPr>
            <p:nvPr/>
          </p:nvSpPr>
          <p:spPr bwMode="auto">
            <a:xfrm>
              <a:off x="857810" y="3252451"/>
              <a:ext cx="15900" cy="12660"/>
            </a:xfrm>
            <a:custGeom>
              <a:avLst/>
              <a:gdLst>
                <a:gd name="T0" fmla="*/ 2147483646 w 11"/>
                <a:gd name="T1" fmla="*/ 0 h 9"/>
                <a:gd name="T2" fmla="*/ 2147483646 w 11"/>
                <a:gd name="T3" fmla="*/ 2147483646 h 9"/>
                <a:gd name="T4" fmla="*/ 2147483646 w 11"/>
                <a:gd name="T5" fmla="*/ 2147483646 h 9"/>
                <a:gd name="T6" fmla="*/ 2147483646 w 11"/>
                <a:gd name="T7" fmla="*/ 2147483646 h 9"/>
                <a:gd name="T8" fmla="*/ 2147483646 w 11"/>
                <a:gd name="T9" fmla="*/ 2147483646 h 9"/>
                <a:gd name="T10" fmla="*/ 2147483646 w 11"/>
                <a:gd name="T11" fmla="*/ 2147483646 h 9"/>
                <a:gd name="T12" fmla="*/ 0 w 11"/>
                <a:gd name="T13" fmla="*/ 2147483646 h 9"/>
                <a:gd name="T14" fmla="*/ 0 60000 65536"/>
                <a:gd name="T15" fmla="*/ 0 60000 65536"/>
                <a:gd name="T16" fmla="*/ 0 60000 65536"/>
                <a:gd name="T17" fmla="*/ 0 60000 65536"/>
                <a:gd name="T18" fmla="*/ 0 60000 65536"/>
                <a:gd name="T19" fmla="*/ 0 60000 65536"/>
                <a:gd name="T20" fmla="*/ 0 60000 65536"/>
                <a:gd name="T21" fmla="*/ 0 w 11"/>
                <a:gd name="T22" fmla="*/ 0 h 9"/>
                <a:gd name="T23" fmla="*/ 11 w 1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9">
                  <a:moveTo>
                    <a:pt x="4" y="0"/>
                  </a:moveTo>
                  <a:lnTo>
                    <a:pt x="10" y="2"/>
                  </a:lnTo>
                  <a:lnTo>
                    <a:pt x="8" y="4"/>
                  </a:lnTo>
                  <a:lnTo>
                    <a:pt x="10" y="5"/>
                  </a:lnTo>
                  <a:lnTo>
                    <a:pt x="11" y="7"/>
                  </a:lnTo>
                  <a:lnTo>
                    <a:pt x="6" y="9"/>
                  </a:lnTo>
                  <a:lnTo>
                    <a:pt x="0" y="5"/>
                  </a:lnTo>
                  <a:lnTo>
                    <a:pt x="4"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1" name="Freeform 1270">
              <a:extLst>
                <a:ext uri="{FF2B5EF4-FFF2-40B4-BE49-F238E27FC236}">
                  <a16:creationId xmlns:a16="http://schemas.microsoft.com/office/drawing/2014/main" id="{7A089562-353D-E948-9C31-FB1611120CA9}"/>
                </a:ext>
              </a:extLst>
            </p:cNvPr>
            <p:cNvSpPr>
              <a:spLocks noChangeArrowheads="1"/>
            </p:cNvSpPr>
            <p:nvPr/>
          </p:nvSpPr>
          <p:spPr bwMode="auto">
            <a:xfrm>
              <a:off x="817338" y="3236976"/>
              <a:ext cx="33245" cy="12661"/>
            </a:xfrm>
            <a:custGeom>
              <a:avLst/>
              <a:gdLst>
                <a:gd name="T0" fmla="*/ 2147483646 w 23"/>
                <a:gd name="T1" fmla="*/ 2147483646 h 9"/>
                <a:gd name="T2" fmla="*/ 2147483646 w 23"/>
                <a:gd name="T3" fmla="*/ 2147483646 h 9"/>
                <a:gd name="T4" fmla="*/ 2147483646 w 23"/>
                <a:gd name="T5" fmla="*/ 2147483646 h 9"/>
                <a:gd name="T6" fmla="*/ 2147483646 w 23"/>
                <a:gd name="T7" fmla="*/ 2147483646 h 9"/>
                <a:gd name="T8" fmla="*/ 2147483646 w 23"/>
                <a:gd name="T9" fmla="*/ 2147483646 h 9"/>
                <a:gd name="T10" fmla="*/ 2147483646 w 23"/>
                <a:gd name="T11" fmla="*/ 0 h 9"/>
                <a:gd name="T12" fmla="*/ 2147483646 w 23"/>
                <a:gd name="T13" fmla="*/ 2147483646 h 9"/>
                <a:gd name="T14" fmla="*/ 2147483646 w 23"/>
                <a:gd name="T15" fmla="*/ 2147483646 h 9"/>
                <a:gd name="T16" fmla="*/ 2147483646 w 23"/>
                <a:gd name="T17" fmla="*/ 2147483646 h 9"/>
                <a:gd name="T18" fmla="*/ 2147483646 w 23"/>
                <a:gd name="T19" fmla="*/ 2147483646 h 9"/>
                <a:gd name="T20" fmla="*/ 2147483646 w 23"/>
                <a:gd name="T21" fmla="*/ 2147483646 h 9"/>
                <a:gd name="T22" fmla="*/ 2147483646 w 23"/>
                <a:gd name="T23" fmla="*/ 2147483646 h 9"/>
                <a:gd name="T24" fmla="*/ 0 w 23"/>
                <a:gd name="T25" fmla="*/ 2147483646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9"/>
                <a:gd name="T41" fmla="*/ 23 w 2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9">
                  <a:moveTo>
                    <a:pt x="5" y="2"/>
                  </a:moveTo>
                  <a:lnTo>
                    <a:pt x="10" y="3"/>
                  </a:lnTo>
                  <a:lnTo>
                    <a:pt x="12" y="5"/>
                  </a:lnTo>
                  <a:lnTo>
                    <a:pt x="16" y="5"/>
                  </a:lnTo>
                  <a:lnTo>
                    <a:pt x="14" y="2"/>
                  </a:lnTo>
                  <a:lnTo>
                    <a:pt x="16" y="0"/>
                  </a:lnTo>
                  <a:lnTo>
                    <a:pt x="18" y="3"/>
                  </a:lnTo>
                  <a:lnTo>
                    <a:pt x="21" y="3"/>
                  </a:lnTo>
                  <a:lnTo>
                    <a:pt x="23" y="5"/>
                  </a:lnTo>
                  <a:lnTo>
                    <a:pt x="21" y="7"/>
                  </a:lnTo>
                  <a:lnTo>
                    <a:pt x="17" y="7"/>
                  </a:lnTo>
                  <a:lnTo>
                    <a:pt x="10" y="9"/>
                  </a:lnTo>
                  <a:lnTo>
                    <a:pt x="0" y="6"/>
                  </a:lnTo>
                  <a:lnTo>
                    <a:pt x="5"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2" name="Freeform 1271">
              <a:extLst>
                <a:ext uri="{FF2B5EF4-FFF2-40B4-BE49-F238E27FC236}">
                  <a16:creationId xmlns:a16="http://schemas.microsoft.com/office/drawing/2014/main" id="{F19DEDC3-A6D7-1E4A-8FD9-92A8C606FBCC}"/>
                </a:ext>
              </a:extLst>
            </p:cNvPr>
            <p:cNvSpPr>
              <a:spLocks noChangeArrowheads="1"/>
            </p:cNvSpPr>
            <p:nvPr/>
          </p:nvSpPr>
          <p:spPr bwMode="auto">
            <a:xfrm>
              <a:off x="804328" y="3234162"/>
              <a:ext cx="18791" cy="8441"/>
            </a:xfrm>
            <a:custGeom>
              <a:avLst/>
              <a:gdLst>
                <a:gd name="T0" fmla="*/ 2147483646 w 13"/>
                <a:gd name="T1" fmla="*/ 2147483646 h 6"/>
                <a:gd name="T2" fmla="*/ 2147483646 w 13"/>
                <a:gd name="T3" fmla="*/ 2147483646 h 6"/>
                <a:gd name="T4" fmla="*/ 2147483646 w 13"/>
                <a:gd name="T5" fmla="*/ 2147483646 h 6"/>
                <a:gd name="T6" fmla="*/ 2147483646 w 13"/>
                <a:gd name="T7" fmla="*/ 2147483646 h 6"/>
                <a:gd name="T8" fmla="*/ 2147483646 w 13"/>
                <a:gd name="T9" fmla="*/ 0 h 6"/>
                <a:gd name="T10" fmla="*/ 2147483646 w 13"/>
                <a:gd name="T11" fmla="*/ 0 h 6"/>
                <a:gd name="T12" fmla="*/ 2147483646 w 13"/>
                <a:gd name="T13" fmla="*/ 0 h 6"/>
                <a:gd name="T14" fmla="*/ 0 w 13"/>
                <a:gd name="T15" fmla="*/ 2147483646 h 6"/>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6"/>
                <a:gd name="T26" fmla="*/ 13 w 1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6">
                  <a:moveTo>
                    <a:pt x="4" y="6"/>
                  </a:moveTo>
                  <a:lnTo>
                    <a:pt x="9" y="3"/>
                  </a:lnTo>
                  <a:lnTo>
                    <a:pt x="9" y="4"/>
                  </a:lnTo>
                  <a:lnTo>
                    <a:pt x="12" y="3"/>
                  </a:lnTo>
                  <a:lnTo>
                    <a:pt x="13" y="0"/>
                  </a:lnTo>
                  <a:lnTo>
                    <a:pt x="11" y="0"/>
                  </a:lnTo>
                  <a:lnTo>
                    <a:pt x="6" y="0"/>
                  </a:lnTo>
                  <a:lnTo>
                    <a:pt x="0" y="5"/>
                  </a:lnTo>
                  <a:lnTo>
                    <a:pt x="4"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3" name="Freeform 1272">
              <a:extLst>
                <a:ext uri="{FF2B5EF4-FFF2-40B4-BE49-F238E27FC236}">
                  <a16:creationId xmlns:a16="http://schemas.microsoft.com/office/drawing/2014/main" id="{0B6582C4-E21D-A34E-828A-65DD9399EB9D}"/>
                </a:ext>
              </a:extLst>
            </p:cNvPr>
            <p:cNvSpPr>
              <a:spLocks noChangeArrowheads="1"/>
            </p:cNvSpPr>
            <p:nvPr/>
          </p:nvSpPr>
          <p:spPr bwMode="auto">
            <a:xfrm>
              <a:off x="850583" y="3224315"/>
              <a:ext cx="15901" cy="8441"/>
            </a:xfrm>
            <a:custGeom>
              <a:avLst/>
              <a:gdLst>
                <a:gd name="T0" fmla="*/ 0 w 11"/>
                <a:gd name="T1" fmla="*/ 0 h 6"/>
                <a:gd name="T2" fmla="*/ 2147483646 w 11"/>
                <a:gd name="T3" fmla="*/ 2147483646 h 6"/>
                <a:gd name="T4" fmla="*/ 2147483646 w 11"/>
                <a:gd name="T5" fmla="*/ 2147483646 h 6"/>
                <a:gd name="T6" fmla="*/ 2147483646 w 11"/>
                <a:gd name="T7" fmla="*/ 2147483646 h 6"/>
                <a:gd name="T8" fmla="*/ 2147483646 w 11"/>
                <a:gd name="T9" fmla="*/ 2147483646 h 6"/>
                <a:gd name="T10" fmla="*/ 2147483646 w 11"/>
                <a:gd name="T11" fmla="*/ 0 h 6"/>
                <a:gd name="T12" fmla="*/ 2147483646 w 11"/>
                <a:gd name="T13" fmla="*/ 0 h 6"/>
                <a:gd name="T14" fmla="*/ 0 w 1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6"/>
                <a:gd name="T26" fmla="*/ 11 w 1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6">
                  <a:moveTo>
                    <a:pt x="0" y="0"/>
                  </a:moveTo>
                  <a:lnTo>
                    <a:pt x="1" y="2"/>
                  </a:lnTo>
                  <a:lnTo>
                    <a:pt x="1" y="3"/>
                  </a:lnTo>
                  <a:lnTo>
                    <a:pt x="11" y="6"/>
                  </a:lnTo>
                  <a:lnTo>
                    <a:pt x="11" y="3"/>
                  </a:lnTo>
                  <a:lnTo>
                    <a:pt x="6" y="0"/>
                  </a:lnTo>
                  <a:lnTo>
                    <a:pt x="4" y="0"/>
                  </a:lnTo>
                  <a:lnTo>
                    <a:pt x="0"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4" name="Freeform 1273">
              <a:extLst>
                <a:ext uri="{FF2B5EF4-FFF2-40B4-BE49-F238E27FC236}">
                  <a16:creationId xmlns:a16="http://schemas.microsoft.com/office/drawing/2014/main" id="{233CF9BB-2471-8044-920B-205C1A9DEBEB}"/>
                </a:ext>
              </a:extLst>
            </p:cNvPr>
            <p:cNvSpPr>
              <a:spLocks noChangeArrowheads="1"/>
            </p:cNvSpPr>
            <p:nvPr/>
          </p:nvSpPr>
          <p:spPr bwMode="auto">
            <a:xfrm>
              <a:off x="872265" y="3236976"/>
              <a:ext cx="46255" cy="12661"/>
            </a:xfrm>
            <a:custGeom>
              <a:avLst/>
              <a:gdLst>
                <a:gd name="T0" fmla="*/ 2147483646 w 32"/>
                <a:gd name="T1" fmla="*/ 0 h 9"/>
                <a:gd name="T2" fmla="*/ 2147483646 w 32"/>
                <a:gd name="T3" fmla="*/ 2147483646 h 9"/>
                <a:gd name="T4" fmla="*/ 2147483646 w 32"/>
                <a:gd name="T5" fmla="*/ 2147483646 h 9"/>
                <a:gd name="T6" fmla="*/ 2147483646 w 32"/>
                <a:gd name="T7" fmla="*/ 2147483646 h 9"/>
                <a:gd name="T8" fmla="*/ 2147483646 w 32"/>
                <a:gd name="T9" fmla="*/ 2147483646 h 9"/>
                <a:gd name="T10" fmla="*/ 2147483646 w 32"/>
                <a:gd name="T11" fmla="*/ 2147483646 h 9"/>
                <a:gd name="T12" fmla="*/ 2147483646 w 32"/>
                <a:gd name="T13" fmla="*/ 2147483646 h 9"/>
                <a:gd name="T14" fmla="*/ 2147483646 w 32"/>
                <a:gd name="T15" fmla="*/ 2147483646 h 9"/>
                <a:gd name="T16" fmla="*/ 0 w 32"/>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9"/>
                <a:gd name="T29" fmla="*/ 32 w 3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9">
                  <a:moveTo>
                    <a:pt x="2" y="0"/>
                  </a:moveTo>
                  <a:lnTo>
                    <a:pt x="15" y="3"/>
                  </a:lnTo>
                  <a:lnTo>
                    <a:pt x="20" y="6"/>
                  </a:lnTo>
                  <a:lnTo>
                    <a:pt x="27" y="4"/>
                  </a:lnTo>
                  <a:lnTo>
                    <a:pt x="32" y="6"/>
                  </a:lnTo>
                  <a:lnTo>
                    <a:pt x="31" y="9"/>
                  </a:lnTo>
                  <a:lnTo>
                    <a:pt x="9" y="9"/>
                  </a:lnTo>
                  <a:lnTo>
                    <a:pt x="4" y="3"/>
                  </a:lnTo>
                  <a:lnTo>
                    <a:pt x="0" y="1"/>
                  </a:lnTo>
                  <a:lnTo>
                    <a:pt x="2" y="0"/>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5" name="Freeform 1274">
              <a:extLst>
                <a:ext uri="{FF2B5EF4-FFF2-40B4-BE49-F238E27FC236}">
                  <a16:creationId xmlns:a16="http://schemas.microsoft.com/office/drawing/2014/main" id="{9F8581B3-712C-1442-9CD4-B3C41349BEA6}"/>
                </a:ext>
              </a:extLst>
            </p:cNvPr>
            <p:cNvSpPr>
              <a:spLocks noChangeArrowheads="1"/>
            </p:cNvSpPr>
            <p:nvPr/>
          </p:nvSpPr>
          <p:spPr bwMode="auto">
            <a:xfrm>
              <a:off x="885274" y="3201807"/>
              <a:ext cx="80946" cy="39390"/>
            </a:xfrm>
            <a:custGeom>
              <a:avLst/>
              <a:gdLst>
                <a:gd name="T0" fmla="*/ 0 w 56"/>
                <a:gd name="T1" fmla="*/ 2147483646 h 28"/>
                <a:gd name="T2" fmla="*/ 2147483646 w 56"/>
                <a:gd name="T3" fmla="*/ 2147483646 h 28"/>
                <a:gd name="T4" fmla="*/ 2147483646 w 56"/>
                <a:gd name="T5" fmla="*/ 2147483646 h 28"/>
                <a:gd name="T6" fmla="*/ 2147483646 w 56"/>
                <a:gd name="T7" fmla="*/ 2147483646 h 28"/>
                <a:gd name="T8" fmla="*/ 2147483646 w 56"/>
                <a:gd name="T9" fmla="*/ 2147483646 h 28"/>
                <a:gd name="T10" fmla="*/ 2147483646 w 56"/>
                <a:gd name="T11" fmla="*/ 2147483646 h 28"/>
                <a:gd name="T12" fmla="*/ 2147483646 w 56"/>
                <a:gd name="T13" fmla="*/ 2147483646 h 28"/>
                <a:gd name="T14" fmla="*/ 2147483646 w 56"/>
                <a:gd name="T15" fmla="*/ 2147483646 h 28"/>
                <a:gd name="T16" fmla="*/ 2147483646 w 56"/>
                <a:gd name="T17" fmla="*/ 2147483646 h 28"/>
                <a:gd name="T18" fmla="*/ 2147483646 w 56"/>
                <a:gd name="T19" fmla="*/ 2147483646 h 28"/>
                <a:gd name="T20" fmla="*/ 2147483646 w 56"/>
                <a:gd name="T21" fmla="*/ 2147483646 h 28"/>
                <a:gd name="T22" fmla="*/ 2147483646 w 56"/>
                <a:gd name="T23" fmla="*/ 2147483646 h 28"/>
                <a:gd name="T24" fmla="*/ 2147483646 w 56"/>
                <a:gd name="T25" fmla="*/ 2147483646 h 28"/>
                <a:gd name="T26" fmla="*/ 2147483646 w 56"/>
                <a:gd name="T27" fmla="*/ 2147483646 h 28"/>
                <a:gd name="T28" fmla="*/ 2147483646 w 56"/>
                <a:gd name="T29" fmla="*/ 2147483646 h 28"/>
                <a:gd name="T30" fmla="*/ 2147483646 w 56"/>
                <a:gd name="T31" fmla="*/ 2147483646 h 28"/>
                <a:gd name="T32" fmla="*/ 2147483646 w 56"/>
                <a:gd name="T33" fmla="*/ 2147483646 h 28"/>
                <a:gd name="T34" fmla="*/ 2147483646 w 56"/>
                <a:gd name="T35" fmla="*/ 2147483646 h 28"/>
                <a:gd name="T36" fmla="*/ 2147483646 w 56"/>
                <a:gd name="T37" fmla="*/ 2147483646 h 28"/>
                <a:gd name="T38" fmla="*/ 2147483646 w 56"/>
                <a:gd name="T39" fmla="*/ 2147483646 h 28"/>
                <a:gd name="T40" fmla="*/ 2147483646 w 56"/>
                <a:gd name="T41" fmla="*/ 2147483646 h 28"/>
                <a:gd name="T42" fmla="*/ 2147483646 w 56"/>
                <a:gd name="T43" fmla="*/ 2147483646 h 28"/>
                <a:gd name="T44" fmla="*/ 2147483646 w 56"/>
                <a:gd name="T45" fmla="*/ 2147483646 h 28"/>
                <a:gd name="T46" fmla="*/ 2147483646 w 56"/>
                <a:gd name="T47" fmla="*/ 2147483646 h 28"/>
                <a:gd name="T48" fmla="*/ 2147483646 w 56"/>
                <a:gd name="T49" fmla="*/ 2147483646 h 28"/>
                <a:gd name="T50" fmla="*/ 2147483646 w 56"/>
                <a:gd name="T51" fmla="*/ 2147483646 h 28"/>
                <a:gd name="T52" fmla="*/ 2147483646 w 56"/>
                <a:gd name="T53" fmla="*/ 2147483646 h 28"/>
                <a:gd name="T54" fmla="*/ 2147483646 w 56"/>
                <a:gd name="T55" fmla="*/ 2147483646 h 28"/>
                <a:gd name="T56" fmla="*/ 2147483646 w 56"/>
                <a:gd name="T57" fmla="*/ 2147483646 h 28"/>
                <a:gd name="T58" fmla="*/ 2147483646 w 56"/>
                <a:gd name="T59" fmla="*/ 2147483646 h 28"/>
                <a:gd name="T60" fmla="*/ 2147483646 w 56"/>
                <a:gd name="T61" fmla="*/ 2147483646 h 28"/>
                <a:gd name="T62" fmla="*/ 2147483646 w 56"/>
                <a:gd name="T63" fmla="*/ 2147483646 h 28"/>
                <a:gd name="T64" fmla="*/ 2147483646 w 56"/>
                <a:gd name="T65" fmla="*/ 2147483646 h 28"/>
                <a:gd name="T66" fmla="*/ 2147483646 w 56"/>
                <a:gd name="T67" fmla="*/ 2147483646 h 28"/>
                <a:gd name="T68" fmla="*/ 2147483646 w 56"/>
                <a:gd name="T69" fmla="*/ 2147483646 h 28"/>
                <a:gd name="T70" fmla="*/ 2147483646 w 56"/>
                <a:gd name="T71" fmla="*/ 2147483646 h 28"/>
                <a:gd name="T72" fmla="*/ 2147483646 w 56"/>
                <a:gd name="T73" fmla="*/ 2147483646 h 28"/>
                <a:gd name="T74" fmla="*/ 2147483646 w 56"/>
                <a:gd name="T75" fmla="*/ 2147483646 h 28"/>
                <a:gd name="T76" fmla="*/ 2147483646 w 56"/>
                <a:gd name="T77" fmla="*/ 2147483646 h 28"/>
                <a:gd name="T78" fmla="*/ 2147483646 w 56"/>
                <a:gd name="T79" fmla="*/ 2147483646 h 28"/>
                <a:gd name="T80" fmla="*/ 2147483646 w 56"/>
                <a:gd name="T81" fmla="*/ 2147483646 h 28"/>
                <a:gd name="T82" fmla="*/ 2147483646 w 56"/>
                <a:gd name="T83" fmla="*/ 2147483646 h 28"/>
                <a:gd name="T84" fmla="*/ 2147483646 w 56"/>
                <a:gd name="T85" fmla="*/ 0 h 28"/>
                <a:gd name="T86" fmla="*/ 2147483646 w 56"/>
                <a:gd name="T87" fmla="*/ 2147483646 h 28"/>
                <a:gd name="T88" fmla="*/ 2147483646 w 56"/>
                <a:gd name="T89" fmla="*/ 2147483646 h 28"/>
                <a:gd name="T90" fmla="*/ 2147483646 w 56"/>
                <a:gd name="T91" fmla="*/ 2147483646 h 28"/>
                <a:gd name="T92" fmla="*/ 2147483646 w 56"/>
                <a:gd name="T93" fmla="*/ 2147483646 h 28"/>
                <a:gd name="T94" fmla="*/ 2147483646 w 56"/>
                <a:gd name="T95" fmla="*/ 2147483646 h 28"/>
                <a:gd name="T96" fmla="*/ 0 w 56"/>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28"/>
                <a:gd name="T149" fmla="*/ 56 w 56"/>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28">
                  <a:moveTo>
                    <a:pt x="0" y="6"/>
                  </a:moveTo>
                  <a:lnTo>
                    <a:pt x="5" y="6"/>
                  </a:lnTo>
                  <a:lnTo>
                    <a:pt x="5" y="10"/>
                  </a:lnTo>
                  <a:lnTo>
                    <a:pt x="8" y="11"/>
                  </a:lnTo>
                  <a:lnTo>
                    <a:pt x="26" y="7"/>
                  </a:lnTo>
                  <a:lnTo>
                    <a:pt x="15" y="12"/>
                  </a:lnTo>
                  <a:lnTo>
                    <a:pt x="10" y="12"/>
                  </a:lnTo>
                  <a:lnTo>
                    <a:pt x="10" y="14"/>
                  </a:lnTo>
                  <a:lnTo>
                    <a:pt x="15" y="17"/>
                  </a:lnTo>
                  <a:lnTo>
                    <a:pt x="19" y="17"/>
                  </a:lnTo>
                  <a:lnTo>
                    <a:pt x="17" y="18"/>
                  </a:lnTo>
                  <a:lnTo>
                    <a:pt x="12" y="18"/>
                  </a:lnTo>
                  <a:lnTo>
                    <a:pt x="9" y="18"/>
                  </a:lnTo>
                  <a:lnTo>
                    <a:pt x="8" y="21"/>
                  </a:lnTo>
                  <a:lnTo>
                    <a:pt x="11" y="21"/>
                  </a:lnTo>
                  <a:lnTo>
                    <a:pt x="6" y="22"/>
                  </a:lnTo>
                  <a:lnTo>
                    <a:pt x="9" y="24"/>
                  </a:lnTo>
                  <a:lnTo>
                    <a:pt x="4" y="26"/>
                  </a:lnTo>
                  <a:lnTo>
                    <a:pt x="5" y="27"/>
                  </a:lnTo>
                  <a:lnTo>
                    <a:pt x="9" y="26"/>
                  </a:lnTo>
                  <a:lnTo>
                    <a:pt x="12" y="28"/>
                  </a:lnTo>
                  <a:lnTo>
                    <a:pt x="12" y="27"/>
                  </a:lnTo>
                  <a:lnTo>
                    <a:pt x="20" y="28"/>
                  </a:lnTo>
                  <a:lnTo>
                    <a:pt x="25" y="27"/>
                  </a:lnTo>
                  <a:lnTo>
                    <a:pt x="26" y="23"/>
                  </a:lnTo>
                  <a:lnTo>
                    <a:pt x="25" y="21"/>
                  </a:lnTo>
                  <a:lnTo>
                    <a:pt x="29" y="21"/>
                  </a:lnTo>
                  <a:lnTo>
                    <a:pt x="32" y="19"/>
                  </a:lnTo>
                  <a:lnTo>
                    <a:pt x="26" y="18"/>
                  </a:lnTo>
                  <a:lnTo>
                    <a:pt x="34" y="15"/>
                  </a:lnTo>
                  <a:lnTo>
                    <a:pt x="32" y="14"/>
                  </a:lnTo>
                  <a:lnTo>
                    <a:pt x="37" y="14"/>
                  </a:lnTo>
                  <a:lnTo>
                    <a:pt x="40" y="12"/>
                  </a:lnTo>
                  <a:lnTo>
                    <a:pt x="50" y="7"/>
                  </a:lnTo>
                  <a:lnTo>
                    <a:pt x="40" y="9"/>
                  </a:lnTo>
                  <a:lnTo>
                    <a:pt x="45" y="7"/>
                  </a:lnTo>
                  <a:lnTo>
                    <a:pt x="41" y="6"/>
                  </a:lnTo>
                  <a:lnTo>
                    <a:pt x="47" y="6"/>
                  </a:lnTo>
                  <a:lnTo>
                    <a:pt x="56" y="4"/>
                  </a:lnTo>
                  <a:lnTo>
                    <a:pt x="51" y="1"/>
                  </a:lnTo>
                  <a:lnTo>
                    <a:pt x="42" y="2"/>
                  </a:lnTo>
                  <a:lnTo>
                    <a:pt x="46" y="1"/>
                  </a:lnTo>
                  <a:lnTo>
                    <a:pt x="25" y="0"/>
                  </a:lnTo>
                  <a:lnTo>
                    <a:pt x="21" y="1"/>
                  </a:lnTo>
                  <a:lnTo>
                    <a:pt x="15" y="3"/>
                  </a:lnTo>
                  <a:lnTo>
                    <a:pt x="11" y="3"/>
                  </a:lnTo>
                  <a:lnTo>
                    <a:pt x="8" y="4"/>
                  </a:lnTo>
                  <a:lnTo>
                    <a:pt x="6" y="4"/>
                  </a:lnTo>
                  <a:lnTo>
                    <a:pt x="0" y="6"/>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6" name="Freeform 1275">
              <a:extLst>
                <a:ext uri="{FF2B5EF4-FFF2-40B4-BE49-F238E27FC236}">
                  <a16:creationId xmlns:a16="http://schemas.microsoft.com/office/drawing/2014/main" id="{0F733408-0373-D140-823D-129068104F46}"/>
                </a:ext>
              </a:extLst>
            </p:cNvPr>
            <p:cNvSpPr>
              <a:spLocks noChangeArrowheads="1"/>
            </p:cNvSpPr>
            <p:nvPr/>
          </p:nvSpPr>
          <p:spPr bwMode="auto">
            <a:xfrm>
              <a:off x="873710" y="3214467"/>
              <a:ext cx="30355" cy="16881"/>
            </a:xfrm>
            <a:custGeom>
              <a:avLst/>
              <a:gdLst>
                <a:gd name="T0" fmla="*/ 2147483646 w 21"/>
                <a:gd name="T1" fmla="*/ 2147483646 h 12"/>
                <a:gd name="T2" fmla="*/ 2147483646 w 21"/>
                <a:gd name="T3" fmla="*/ 0 h 12"/>
                <a:gd name="T4" fmla="*/ 2147483646 w 21"/>
                <a:gd name="T5" fmla="*/ 0 h 12"/>
                <a:gd name="T6" fmla="*/ 2147483646 w 21"/>
                <a:gd name="T7" fmla="*/ 2147483646 h 12"/>
                <a:gd name="T8" fmla="*/ 2147483646 w 21"/>
                <a:gd name="T9" fmla="*/ 2147483646 h 12"/>
                <a:gd name="T10" fmla="*/ 2147483646 w 21"/>
                <a:gd name="T11" fmla="*/ 2147483646 h 12"/>
                <a:gd name="T12" fmla="*/ 2147483646 w 21"/>
                <a:gd name="T13" fmla="*/ 2147483646 h 12"/>
                <a:gd name="T14" fmla="*/ 2147483646 w 21"/>
                <a:gd name="T15" fmla="*/ 2147483646 h 12"/>
                <a:gd name="T16" fmla="*/ 2147483646 w 21"/>
                <a:gd name="T17" fmla="*/ 2147483646 h 12"/>
                <a:gd name="T18" fmla="*/ 2147483646 w 21"/>
                <a:gd name="T19" fmla="*/ 2147483646 h 12"/>
                <a:gd name="T20" fmla="*/ 2147483646 w 21"/>
                <a:gd name="T21" fmla="*/ 2147483646 h 12"/>
                <a:gd name="T22" fmla="*/ 2147483646 w 21"/>
                <a:gd name="T23" fmla="*/ 2147483646 h 12"/>
                <a:gd name="T24" fmla="*/ 2147483646 w 21"/>
                <a:gd name="T25" fmla="*/ 2147483646 h 12"/>
                <a:gd name="T26" fmla="*/ 2147483646 w 21"/>
                <a:gd name="T27" fmla="*/ 2147483646 h 12"/>
                <a:gd name="T28" fmla="*/ 0 w 21"/>
                <a:gd name="T29" fmla="*/ 2147483646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12"/>
                <a:gd name="T47" fmla="*/ 21 w 21"/>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12">
                  <a:moveTo>
                    <a:pt x="6" y="2"/>
                  </a:moveTo>
                  <a:lnTo>
                    <a:pt x="3" y="0"/>
                  </a:lnTo>
                  <a:lnTo>
                    <a:pt x="9" y="0"/>
                  </a:lnTo>
                  <a:lnTo>
                    <a:pt x="10" y="2"/>
                  </a:lnTo>
                  <a:lnTo>
                    <a:pt x="16" y="3"/>
                  </a:lnTo>
                  <a:lnTo>
                    <a:pt x="16" y="6"/>
                  </a:lnTo>
                  <a:lnTo>
                    <a:pt x="19" y="6"/>
                  </a:lnTo>
                  <a:lnTo>
                    <a:pt x="21" y="7"/>
                  </a:lnTo>
                  <a:lnTo>
                    <a:pt x="15" y="8"/>
                  </a:lnTo>
                  <a:lnTo>
                    <a:pt x="14" y="12"/>
                  </a:lnTo>
                  <a:lnTo>
                    <a:pt x="8" y="12"/>
                  </a:lnTo>
                  <a:lnTo>
                    <a:pt x="5" y="8"/>
                  </a:lnTo>
                  <a:lnTo>
                    <a:pt x="11" y="7"/>
                  </a:lnTo>
                  <a:lnTo>
                    <a:pt x="3" y="7"/>
                  </a:lnTo>
                  <a:lnTo>
                    <a:pt x="0" y="3"/>
                  </a:lnTo>
                  <a:lnTo>
                    <a:pt x="6" y="2"/>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sp>
          <p:nvSpPr>
            <p:cNvPr id="32947" name="Freeform 1276">
              <a:extLst>
                <a:ext uri="{FF2B5EF4-FFF2-40B4-BE49-F238E27FC236}">
                  <a16:creationId xmlns:a16="http://schemas.microsoft.com/office/drawing/2014/main" id="{CABC8BCA-5319-6F44-A9D7-601BEA675F54}"/>
                </a:ext>
              </a:extLst>
            </p:cNvPr>
            <p:cNvSpPr>
              <a:spLocks noChangeArrowheads="1"/>
            </p:cNvSpPr>
            <p:nvPr/>
          </p:nvSpPr>
          <p:spPr bwMode="auto">
            <a:xfrm>
              <a:off x="891056" y="3252451"/>
              <a:ext cx="75164" cy="52050"/>
            </a:xfrm>
            <a:custGeom>
              <a:avLst/>
              <a:gdLst>
                <a:gd name="T0" fmla="*/ 0 w 52"/>
                <a:gd name="T1" fmla="*/ 2147483646 h 37"/>
                <a:gd name="T2" fmla="*/ 0 w 52"/>
                <a:gd name="T3" fmla="*/ 2147483646 h 37"/>
                <a:gd name="T4" fmla="*/ 2147483646 w 52"/>
                <a:gd name="T5" fmla="*/ 0 h 37"/>
                <a:gd name="T6" fmla="*/ 2147483646 w 52"/>
                <a:gd name="T7" fmla="*/ 2147483646 h 37"/>
                <a:gd name="T8" fmla="*/ 2147483646 w 52"/>
                <a:gd name="T9" fmla="*/ 2147483646 h 37"/>
                <a:gd name="T10" fmla="*/ 2147483646 w 52"/>
                <a:gd name="T11" fmla="*/ 2147483646 h 37"/>
                <a:gd name="T12" fmla="*/ 2147483646 w 52"/>
                <a:gd name="T13" fmla="*/ 2147483646 h 37"/>
                <a:gd name="T14" fmla="*/ 2147483646 w 52"/>
                <a:gd name="T15" fmla="*/ 2147483646 h 37"/>
                <a:gd name="T16" fmla="*/ 2147483646 w 52"/>
                <a:gd name="T17" fmla="*/ 2147483646 h 37"/>
                <a:gd name="T18" fmla="*/ 2147483646 w 52"/>
                <a:gd name="T19" fmla="*/ 2147483646 h 37"/>
                <a:gd name="T20" fmla="*/ 2147483646 w 52"/>
                <a:gd name="T21" fmla="*/ 2147483646 h 37"/>
                <a:gd name="T22" fmla="*/ 2147483646 w 52"/>
                <a:gd name="T23" fmla="*/ 2147483646 h 37"/>
                <a:gd name="T24" fmla="*/ 2147483646 w 52"/>
                <a:gd name="T25" fmla="*/ 2147483646 h 37"/>
                <a:gd name="T26" fmla="*/ 2147483646 w 52"/>
                <a:gd name="T27" fmla="*/ 2147483646 h 37"/>
                <a:gd name="T28" fmla="*/ 2147483646 w 52"/>
                <a:gd name="T29" fmla="*/ 2147483646 h 37"/>
                <a:gd name="T30" fmla="*/ 2147483646 w 52"/>
                <a:gd name="T31" fmla="*/ 2147483646 h 37"/>
                <a:gd name="T32" fmla="*/ 2147483646 w 52"/>
                <a:gd name="T33" fmla="*/ 2147483646 h 37"/>
                <a:gd name="T34" fmla="*/ 2147483646 w 52"/>
                <a:gd name="T35" fmla="*/ 2147483646 h 37"/>
                <a:gd name="T36" fmla="*/ 2147483646 w 52"/>
                <a:gd name="T37" fmla="*/ 2147483646 h 37"/>
                <a:gd name="T38" fmla="*/ 2147483646 w 52"/>
                <a:gd name="T39" fmla="*/ 2147483646 h 37"/>
                <a:gd name="T40" fmla="*/ 2147483646 w 52"/>
                <a:gd name="T41" fmla="*/ 2147483646 h 37"/>
                <a:gd name="T42" fmla="*/ 2147483646 w 52"/>
                <a:gd name="T43" fmla="*/ 2147483646 h 37"/>
                <a:gd name="T44" fmla="*/ 2147483646 w 52"/>
                <a:gd name="T45" fmla="*/ 2147483646 h 37"/>
                <a:gd name="T46" fmla="*/ 2147483646 w 52"/>
                <a:gd name="T47" fmla="*/ 2147483646 h 37"/>
                <a:gd name="T48" fmla="*/ 2147483646 w 52"/>
                <a:gd name="T49" fmla="*/ 2147483646 h 37"/>
                <a:gd name="T50" fmla="*/ 2147483646 w 52"/>
                <a:gd name="T51" fmla="*/ 2147483646 h 37"/>
                <a:gd name="T52" fmla="*/ 2147483646 w 52"/>
                <a:gd name="T53" fmla="*/ 2147483646 h 37"/>
                <a:gd name="T54" fmla="*/ 2147483646 w 52"/>
                <a:gd name="T55" fmla="*/ 2147483646 h 37"/>
                <a:gd name="T56" fmla="*/ 2147483646 w 52"/>
                <a:gd name="T57" fmla="*/ 2147483646 h 37"/>
                <a:gd name="T58" fmla="*/ 2147483646 w 52"/>
                <a:gd name="T59" fmla="*/ 2147483646 h 37"/>
                <a:gd name="T60" fmla="*/ 2147483646 w 52"/>
                <a:gd name="T61" fmla="*/ 2147483646 h 37"/>
                <a:gd name="T62" fmla="*/ 2147483646 w 52"/>
                <a:gd name="T63" fmla="*/ 2147483646 h 37"/>
                <a:gd name="T64" fmla="*/ 2147483646 w 52"/>
                <a:gd name="T65" fmla="*/ 2147483646 h 37"/>
                <a:gd name="T66" fmla="*/ 2147483646 w 52"/>
                <a:gd name="T67" fmla="*/ 2147483646 h 37"/>
                <a:gd name="T68" fmla="*/ 2147483646 w 52"/>
                <a:gd name="T69" fmla="*/ 2147483646 h 37"/>
                <a:gd name="T70" fmla="*/ 2147483646 w 52"/>
                <a:gd name="T71" fmla="*/ 2147483646 h 37"/>
                <a:gd name="T72" fmla="*/ 2147483646 w 52"/>
                <a:gd name="T73" fmla="*/ 2147483646 h 37"/>
                <a:gd name="T74" fmla="*/ 2147483646 w 52"/>
                <a:gd name="T75" fmla="*/ 2147483646 h 37"/>
                <a:gd name="T76" fmla="*/ 2147483646 w 52"/>
                <a:gd name="T77" fmla="*/ 2147483646 h 37"/>
                <a:gd name="T78" fmla="*/ 2147483646 w 52"/>
                <a:gd name="T79" fmla="*/ 2147483646 h 37"/>
                <a:gd name="T80" fmla="*/ 2147483646 w 52"/>
                <a:gd name="T81" fmla="*/ 2147483646 h 37"/>
                <a:gd name="T82" fmla="*/ 2147483646 w 52"/>
                <a:gd name="T83" fmla="*/ 2147483646 h 37"/>
                <a:gd name="T84" fmla="*/ 2147483646 w 52"/>
                <a:gd name="T85" fmla="*/ 2147483646 h 37"/>
                <a:gd name="T86" fmla="*/ 2147483646 w 52"/>
                <a:gd name="T87" fmla="*/ 2147483646 h 37"/>
                <a:gd name="T88" fmla="*/ 2147483646 w 52"/>
                <a:gd name="T89" fmla="*/ 2147483646 h 37"/>
                <a:gd name="T90" fmla="*/ 2147483646 w 52"/>
                <a:gd name="T91" fmla="*/ 2147483646 h 37"/>
                <a:gd name="T92" fmla="*/ 2147483646 w 52"/>
                <a:gd name="T93" fmla="*/ 2147483646 h 37"/>
                <a:gd name="T94" fmla="*/ 2147483646 w 52"/>
                <a:gd name="T95" fmla="*/ 2147483646 h 37"/>
                <a:gd name="T96" fmla="*/ 2147483646 w 52"/>
                <a:gd name="T97" fmla="*/ 2147483646 h 37"/>
                <a:gd name="T98" fmla="*/ 2147483646 w 52"/>
                <a:gd name="T99" fmla="*/ 2147483646 h 37"/>
                <a:gd name="T100" fmla="*/ 0 w 52"/>
                <a:gd name="T101" fmla="*/ 2147483646 h 37"/>
                <a:gd name="T102" fmla="*/ 2147483646 w 52"/>
                <a:gd name="T103" fmla="*/ 2147483646 h 37"/>
                <a:gd name="T104" fmla="*/ 0 w 52"/>
                <a:gd name="T105" fmla="*/ 2147483646 h 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
                <a:gd name="T160" fmla="*/ 0 h 37"/>
                <a:gd name="T161" fmla="*/ 52 w 52"/>
                <a:gd name="T162" fmla="*/ 37 h 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 h="37">
                  <a:moveTo>
                    <a:pt x="0" y="9"/>
                  </a:moveTo>
                  <a:lnTo>
                    <a:pt x="0" y="5"/>
                  </a:lnTo>
                  <a:lnTo>
                    <a:pt x="6" y="0"/>
                  </a:lnTo>
                  <a:lnTo>
                    <a:pt x="9" y="1"/>
                  </a:lnTo>
                  <a:lnTo>
                    <a:pt x="6" y="6"/>
                  </a:lnTo>
                  <a:lnTo>
                    <a:pt x="8" y="8"/>
                  </a:lnTo>
                  <a:lnTo>
                    <a:pt x="9" y="6"/>
                  </a:lnTo>
                  <a:lnTo>
                    <a:pt x="11" y="2"/>
                  </a:lnTo>
                  <a:lnTo>
                    <a:pt x="15" y="1"/>
                  </a:lnTo>
                  <a:lnTo>
                    <a:pt x="17" y="7"/>
                  </a:lnTo>
                  <a:lnTo>
                    <a:pt x="22" y="4"/>
                  </a:lnTo>
                  <a:lnTo>
                    <a:pt x="26" y="5"/>
                  </a:lnTo>
                  <a:lnTo>
                    <a:pt x="28" y="7"/>
                  </a:lnTo>
                  <a:lnTo>
                    <a:pt x="30" y="9"/>
                  </a:lnTo>
                  <a:lnTo>
                    <a:pt x="32" y="8"/>
                  </a:lnTo>
                  <a:lnTo>
                    <a:pt x="35" y="10"/>
                  </a:lnTo>
                  <a:lnTo>
                    <a:pt x="35" y="12"/>
                  </a:lnTo>
                  <a:lnTo>
                    <a:pt x="39" y="13"/>
                  </a:lnTo>
                  <a:lnTo>
                    <a:pt x="41" y="14"/>
                  </a:lnTo>
                  <a:lnTo>
                    <a:pt x="39" y="15"/>
                  </a:lnTo>
                  <a:lnTo>
                    <a:pt x="43" y="16"/>
                  </a:lnTo>
                  <a:lnTo>
                    <a:pt x="39" y="18"/>
                  </a:lnTo>
                  <a:lnTo>
                    <a:pt x="43" y="20"/>
                  </a:lnTo>
                  <a:lnTo>
                    <a:pt x="45" y="20"/>
                  </a:lnTo>
                  <a:lnTo>
                    <a:pt x="52" y="24"/>
                  </a:lnTo>
                  <a:lnTo>
                    <a:pt x="48" y="26"/>
                  </a:lnTo>
                  <a:lnTo>
                    <a:pt x="47" y="29"/>
                  </a:lnTo>
                  <a:lnTo>
                    <a:pt x="42" y="24"/>
                  </a:lnTo>
                  <a:lnTo>
                    <a:pt x="39" y="24"/>
                  </a:lnTo>
                  <a:lnTo>
                    <a:pt x="42" y="29"/>
                  </a:lnTo>
                  <a:lnTo>
                    <a:pt x="45" y="30"/>
                  </a:lnTo>
                  <a:lnTo>
                    <a:pt x="45" y="36"/>
                  </a:lnTo>
                  <a:lnTo>
                    <a:pt x="38" y="32"/>
                  </a:lnTo>
                  <a:lnTo>
                    <a:pt x="43" y="37"/>
                  </a:lnTo>
                  <a:lnTo>
                    <a:pt x="34" y="34"/>
                  </a:lnTo>
                  <a:lnTo>
                    <a:pt x="28" y="30"/>
                  </a:lnTo>
                  <a:lnTo>
                    <a:pt x="24" y="31"/>
                  </a:lnTo>
                  <a:lnTo>
                    <a:pt x="23" y="27"/>
                  </a:lnTo>
                  <a:lnTo>
                    <a:pt x="30" y="27"/>
                  </a:lnTo>
                  <a:lnTo>
                    <a:pt x="28" y="25"/>
                  </a:lnTo>
                  <a:lnTo>
                    <a:pt x="32" y="22"/>
                  </a:lnTo>
                  <a:lnTo>
                    <a:pt x="29" y="18"/>
                  </a:lnTo>
                  <a:lnTo>
                    <a:pt x="24" y="18"/>
                  </a:lnTo>
                  <a:lnTo>
                    <a:pt x="24" y="17"/>
                  </a:lnTo>
                  <a:lnTo>
                    <a:pt x="26" y="16"/>
                  </a:lnTo>
                  <a:lnTo>
                    <a:pt x="22" y="14"/>
                  </a:lnTo>
                  <a:lnTo>
                    <a:pt x="19" y="12"/>
                  </a:lnTo>
                  <a:lnTo>
                    <a:pt x="20" y="14"/>
                  </a:lnTo>
                  <a:lnTo>
                    <a:pt x="17" y="14"/>
                  </a:lnTo>
                  <a:lnTo>
                    <a:pt x="2" y="13"/>
                  </a:lnTo>
                  <a:lnTo>
                    <a:pt x="0" y="10"/>
                  </a:lnTo>
                  <a:lnTo>
                    <a:pt x="4" y="10"/>
                  </a:lnTo>
                  <a:lnTo>
                    <a:pt x="0" y="9"/>
                  </a:lnTo>
                  <a:close/>
                </a:path>
              </a:pathLst>
            </a:custGeom>
            <a:solidFill>
              <a:srgbClr val="1079FF"/>
            </a:solidFill>
            <a:ln w="12700">
              <a:solidFill>
                <a:srgbClr val="FFFFFF"/>
              </a:solidFill>
              <a:round/>
              <a:headEnd/>
              <a:tailEnd/>
            </a:ln>
          </p:spPr>
          <p:txBody>
            <a:bodyPr wrap="none" lIns="61715" tIns="30857" rIns="61715" bIns="30857"/>
            <a:lstStyle/>
            <a:p>
              <a:endParaRPr lang="en-US" sz="1350"/>
            </a:p>
          </p:txBody>
        </p:sp>
      </p:grpSp>
      <p:sp>
        <p:nvSpPr>
          <p:cNvPr id="32777" name="Text Box 1277">
            <a:extLst>
              <a:ext uri="{FF2B5EF4-FFF2-40B4-BE49-F238E27FC236}">
                <a16:creationId xmlns:a16="http://schemas.microsoft.com/office/drawing/2014/main" id="{532E2EE9-EE1C-FF4B-A494-A22387009CBA}"/>
              </a:ext>
            </a:extLst>
          </p:cNvPr>
          <p:cNvSpPr txBox="1">
            <a:spLocks noChangeArrowheads="1"/>
          </p:cNvSpPr>
          <p:nvPr/>
        </p:nvSpPr>
        <p:spPr bwMode="auto">
          <a:xfrm>
            <a:off x="1683389" y="3183709"/>
            <a:ext cx="1117440"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dirty="0">
                <a:solidFill>
                  <a:srgbClr val="FFFFE1"/>
                </a:solidFill>
                <a:latin typeface="Helvetica" pitchFamily="2" charset="0"/>
              </a:rPr>
              <a:t>Other Nations</a:t>
            </a:r>
          </a:p>
        </p:txBody>
      </p:sp>
      <p:grpSp>
        <p:nvGrpSpPr>
          <p:cNvPr id="32778" name="Group 64">
            <a:extLst>
              <a:ext uri="{FF2B5EF4-FFF2-40B4-BE49-F238E27FC236}">
                <a16:creationId xmlns:a16="http://schemas.microsoft.com/office/drawing/2014/main" id="{FAC51ED2-BBE1-FF4D-B855-C4C39CFAEE89}"/>
              </a:ext>
            </a:extLst>
          </p:cNvPr>
          <p:cNvGrpSpPr>
            <a:grpSpLocks/>
          </p:cNvGrpSpPr>
          <p:nvPr/>
        </p:nvGrpSpPr>
        <p:grpSpPr bwMode="auto">
          <a:xfrm>
            <a:off x="3701252" y="3706425"/>
            <a:ext cx="1721536" cy="819152"/>
            <a:chOff x="3487904" y="4536831"/>
            <a:chExt cx="2017866" cy="1091653"/>
          </a:xfrm>
        </p:grpSpPr>
        <p:sp>
          <p:nvSpPr>
            <p:cNvPr id="32823" name="Freeform 1142">
              <a:extLst>
                <a:ext uri="{FF2B5EF4-FFF2-40B4-BE49-F238E27FC236}">
                  <a16:creationId xmlns:a16="http://schemas.microsoft.com/office/drawing/2014/main" id="{CF52CDE3-CE26-464E-A858-1ECE662E86C9}"/>
                </a:ext>
              </a:extLst>
            </p:cNvPr>
            <p:cNvSpPr>
              <a:spLocks noChangeArrowheads="1"/>
            </p:cNvSpPr>
            <p:nvPr/>
          </p:nvSpPr>
          <p:spPr bwMode="auto">
            <a:xfrm>
              <a:off x="4824956" y="5214893"/>
              <a:ext cx="145992" cy="206795"/>
            </a:xfrm>
            <a:custGeom>
              <a:avLst/>
              <a:gdLst>
                <a:gd name="T0" fmla="*/ 0 w 101"/>
                <a:gd name="T1" fmla="*/ 2147483646 h 147"/>
                <a:gd name="T2" fmla="*/ 2147483646 w 101"/>
                <a:gd name="T3" fmla="*/ 2147483646 h 147"/>
                <a:gd name="T4" fmla="*/ 0 w 101"/>
                <a:gd name="T5" fmla="*/ 2147483646 h 147"/>
                <a:gd name="T6" fmla="*/ 2147483646 w 101"/>
                <a:gd name="T7" fmla="*/ 2147483646 h 147"/>
                <a:gd name="T8" fmla="*/ 2147483646 w 101"/>
                <a:gd name="T9" fmla="*/ 2147483646 h 147"/>
                <a:gd name="T10" fmla="*/ 2147483646 w 101"/>
                <a:gd name="T11" fmla="*/ 2147483646 h 147"/>
                <a:gd name="T12" fmla="*/ 2147483646 w 101"/>
                <a:gd name="T13" fmla="*/ 2147483646 h 147"/>
                <a:gd name="T14" fmla="*/ 2147483646 w 101"/>
                <a:gd name="T15" fmla="*/ 2147483646 h 147"/>
                <a:gd name="T16" fmla="*/ 2147483646 w 101"/>
                <a:gd name="T17" fmla="*/ 2147483646 h 147"/>
                <a:gd name="T18" fmla="*/ 2147483646 w 101"/>
                <a:gd name="T19" fmla="*/ 2147483646 h 147"/>
                <a:gd name="T20" fmla="*/ 2147483646 w 101"/>
                <a:gd name="T21" fmla="*/ 2147483646 h 147"/>
                <a:gd name="T22" fmla="*/ 2147483646 w 101"/>
                <a:gd name="T23" fmla="*/ 2147483646 h 147"/>
                <a:gd name="T24" fmla="*/ 2147483646 w 101"/>
                <a:gd name="T25" fmla="*/ 2147483646 h 147"/>
                <a:gd name="T26" fmla="*/ 2147483646 w 101"/>
                <a:gd name="T27" fmla="*/ 2147483646 h 147"/>
                <a:gd name="T28" fmla="*/ 2147483646 w 101"/>
                <a:gd name="T29" fmla="*/ 2147483646 h 147"/>
                <a:gd name="T30" fmla="*/ 2147483646 w 101"/>
                <a:gd name="T31" fmla="*/ 2147483646 h 147"/>
                <a:gd name="T32" fmla="*/ 2147483646 w 101"/>
                <a:gd name="T33" fmla="*/ 2147483646 h 147"/>
                <a:gd name="T34" fmla="*/ 2147483646 w 101"/>
                <a:gd name="T35" fmla="*/ 2147483646 h 147"/>
                <a:gd name="T36" fmla="*/ 2147483646 w 101"/>
                <a:gd name="T37" fmla="*/ 2147483646 h 147"/>
                <a:gd name="T38" fmla="*/ 2147483646 w 101"/>
                <a:gd name="T39" fmla="*/ 2147483646 h 147"/>
                <a:gd name="T40" fmla="*/ 2147483646 w 101"/>
                <a:gd name="T41" fmla="*/ 2147483646 h 147"/>
                <a:gd name="T42" fmla="*/ 2147483646 w 101"/>
                <a:gd name="T43" fmla="*/ 2147483646 h 147"/>
                <a:gd name="T44" fmla="*/ 2147483646 w 101"/>
                <a:gd name="T45" fmla="*/ 0 h 147"/>
                <a:gd name="T46" fmla="*/ 0 w 101"/>
                <a:gd name="T47" fmla="*/ 2147483646 h 1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
                <a:gd name="T73" fmla="*/ 0 h 147"/>
                <a:gd name="T74" fmla="*/ 101 w 101"/>
                <a:gd name="T75" fmla="*/ 147 h 1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 h="147">
                  <a:moveTo>
                    <a:pt x="0" y="6"/>
                  </a:moveTo>
                  <a:lnTo>
                    <a:pt x="2" y="8"/>
                  </a:lnTo>
                  <a:lnTo>
                    <a:pt x="0" y="99"/>
                  </a:lnTo>
                  <a:lnTo>
                    <a:pt x="6" y="142"/>
                  </a:lnTo>
                  <a:lnTo>
                    <a:pt x="13" y="144"/>
                  </a:lnTo>
                  <a:lnTo>
                    <a:pt x="16" y="130"/>
                  </a:lnTo>
                  <a:lnTo>
                    <a:pt x="19" y="134"/>
                  </a:lnTo>
                  <a:lnTo>
                    <a:pt x="19" y="141"/>
                  </a:lnTo>
                  <a:lnTo>
                    <a:pt x="23" y="144"/>
                  </a:lnTo>
                  <a:lnTo>
                    <a:pt x="17" y="147"/>
                  </a:lnTo>
                  <a:lnTo>
                    <a:pt x="32" y="144"/>
                  </a:lnTo>
                  <a:lnTo>
                    <a:pt x="34" y="139"/>
                  </a:lnTo>
                  <a:lnTo>
                    <a:pt x="32" y="137"/>
                  </a:lnTo>
                  <a:lnTo>
                    <a:pt x="33" y="134"/>
                  </a:lnTo>
                  <a:lnTo>
                    <a:pt x="26" y="128"/>
                  </a:lnTo>
                  <a:lnTo>
                    <a:pt x="27" y="123"/>
                  </a:lnTo>
                  <a:lnTo>
                    <a:pt x="101" y="117"/>
                  </a:lnTo>
                  <a:lnTo>
                    <a:pt x="95" y="94"/>
                  </a:lnTo>
                  <a:lnTo>
                    <a:pt x="96" y="86"/>
                  </a:lnTo>
                  <a:lnTo>
                    <a:pt x="99" y="80"/>
                  </a:lnTo>
                  <a:lnTo>
                    <a:pt x="97" y="73"/>
                  </a:lnTo>
                  <a:lnTo>
                    <a:pt x="89" y="62"/>
                  </a:lnTo>
                  <a:lnTo>
                    <a:pt x="70" y="0"/>
                  </a:lnTo>
                  <a:lnTo>
                    <a:pt x="0" y="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4" name="Freeform 1143">
              <a:extLst>
                <a:ext uri="{FF2B5EF4-FFF2-40B4-BE49-F238E27FC236}">
                  <a16:creationId xmlns:a16="http://schemas.microsoft.com/office/drawing/2014/main" id="{05CD6D97-646E-9F44-A820-0246A0B3950F}"/>
                </a:ext>
              </a:extLst>
            </p:cNvPr>
            <p:cNvSpPr>
              <a:spLocks noChangeArrowheads="1"/>
            </p:cNvSpPr>
            <p:nvPr/>
          </p:nvSpPr>
          <p:spPr bwMode="auto">
            <a:xfrm>
              <a:off x="3558731" y="5600349"/>
              <a:ext cx="18791" cy="8441"/>
            </a:xfrm>
            <a:custGeom>
              <a:avLst/>
              <a:gdLst>
                <a:gd name="T0" fmla="*/ 0 w 13"/>
                <a:gd name="T1" fmla="*/ 2147483646 h 6"/>
                <a:gd name="T2" fmla="*/ 2147483646 w 13"/>
                <a:gd name="T3" fmla="*/ 2147483646 h 6"/>
                <a:gd name="T4" fmla="*/ 2147483646 w 13"/>
                <a:gd name="T5" fmla="*/ 0 h 6"/>
                <a:gd name="T6" fmla="*/ 2147483646 w 13"/>
                <a:gd name="T7" fmla="*/ 2147483646 h 6"/>
                <a:gd name="T8" fmla="*/ 0 w 13"/>
                <a:gd name="T9" fmla="*/ 2147483646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6"/>
                  </a:moveTo>
                  <a:lnTo>
                    <a:pt x="3" y="3"/>
                  </a:lnTo>
                  <a:lnTo>
                    <a:pt x="12" y="0"/>
                  </a:lnTo>
                  <a:lnTo>
                    <a:pt x="13" y="1"/>
                  </a:lnTo>
                  <a:lnTo>
                    <a:pt x="0" y="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5" name="Freeform 1144">
              <a:extLst>
                <a:ext uri="{FF2B5EF4-FFF2-40B4-BE49-F238E27FC236}">
                  <a16:creationId xmlns:a16="http://schemas.microsoft.com/office/drawing/2014/main" id="{B5364BD4-8C20-854A-9682-830E094B2464}"/>
                </a:ext>
              </a:extLst>
            </p:cNvPr>
            <p:cNvSpPr>
              <a:spLocks noChangeArrowheads="1"/>
            </p:cNvSpPr>
            <p:nvPr/>
          </p:nvSpPr>
          <p:spPr bwMode="auto">
            <a:xfrm>
              <a:off x="3586194" y="5597535"/>
              <a:ext cx="11564" cy="7033"/>
            </a:xfrm>
            <a:custGeom>
              <a:avLst/>
              <a:gdLst>
                <a:gd name="T0" fmla="*/ 0 w 8"/>
                <a:gd name="T1" fmla="*/ 2147483646 h 5"/>
                <a:gd name="T2" fmla="*/ 2147483646 w 8"/>
                <a:gd name="T3" fmla="*/ 0 h 5"/>
                <a:gd name="T4" fmla="*/ 2147483646 w 8"/>
                <a:gd name="T5" fmla="*/ 2147483646 h 5"/>
                <a:gd name="T6" fmla="*/ 2147483646 w 8"/>
                <a:gd name="T7" fmla="*/ 2147483646 h 5"/>
                <a:gd name="T8" fmla="*/ 0 w 8"/>
                <a:gd name="T9" fmla="*/ 2147483646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5"/>
                  </a:moveTo>
                  <a:lnTo>
                    <a:pt x="2" y="0"/>
                  </a:lnTo>
                  <a:lnTo>
                    <a:pt x="8" y="1"/>
                  </a:lnTo>
                  <a:lnTo>
                    <a:pt x="7" y="3"/>
                  </a:lnTo>
                  <a:lnTo>
                    <a:pt x="0" y="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6" name="Freeform 1145">
              <a:extLst>
                <a:ext uri="{FF2B5EF4-FFF2-40B4-BE49-F238E27FC236}">
                  <a16:creationId xmlns:a16="http://schemas.microsoft.com/office/drawing/2014/main" id="{F08E0298-C46E-9040-B0C8-FC1809C8CCE1}"/>
                </a:ext>
              </a:extLst>
            </p:cNvPr>
            <p:cNvSpPr>
              <a:spLocks noChangeArrowheads="1"/>
            </p:cNvSpPr>
            <p:nvPr/>
          </p:nvSpPr>
          <p:spPr bwMode="auto">
            <a:xfrm>
              <a:off x="3610768" y="5590501"/>
              <a:ext cx="21682" cy="7034"/>
            </a:xfrm>
            <a:custGeom>
              <a:avLst/>
              <a:gdLst>
                <a:gd name="T0" fmla="*/ 0 w 15"/>
                <a:gd name="T1" fmla="*/ 2147483646 h 5"/>
                <a:gd name="T2" fmla="*/ 2147483646 w 15"/>
                <a:gd name="T3" fmla="*/ 0 h 5"/>
                <a:gd name="T4" fmla="*/ 2147483646 w 15"/>
                <a:gd name="T5" fmla="*/ 0 h 5"/>
                <a:gd name="T6" fmla="*/ 2147483646 w 15"/>
                <a:gd name="T7" fmla="*/ 2147483646 h 5"/>
                <a:gd name="T8" fmla="*/ 2147483646 w 15"/>
                <a:gd name="T9" fmla="*/ 2147483646 h 5"/>
                <a:gd name="T10" fmla="*/ 0 w 15"/>
                <a:gd name="T11" fmla="*/ 2147483646 h 5"/>
                <a:gd name="T12" fmla="*/ 0 60000 65536"/>
                <a:gd name="T13" fmla="*/ 0 60000 65536"/>
                <a:gd name="T14" fmla="*/ 0 60000 65536"/>
                <a:gd name="T15" fmla="*/ 0 60000 65536"/>
                <a:gd name="T16" fmla="*/ 0 60000 65536"/>
                <a:gd name="T17" fmla="*/ 0 60000 65536"/>
                <a:gd name="T18" fmla="*/ 0 w 15"/>
                <a:gd name="T19" fmla="*/ 0 h 5"/>
                <a:gd name="T20" fmla="*/ 15 w 15"/>
                <a:gd name="T21" fmla="*/ 5 h 5"/>
              </a:gdLst>
              <a:ahLst/>
              <a:cxnLst>
                <a:cxn ang="T12">
                  <a:pos x="T0" y="T1"/>
                </a:cxn>
                <a:cxn ang="T13">
                  <a:pos x="T2" y="T3"/>
                </a:cxn>
                <a:cxn ang="T14">
                  <a:pos x="T4" y="T5"/>
                </a:cxn>
                <a:cxn ang="T15">
                  <a:pos x="T6" y="T7"/>
                </a:cxn>
                <a:cxn ang="T16">
                  <a:pos x="T8" y="T9"/>
                </a:cxn>
                <a:cxn ang="T17">
                  <a:pos x="T10" y="T11"/>
                </a:cxn>
              </a:cxnLst>
              <a:rect l="T18" t="T19" r="T20" b="T21"/>
              <a:pathLst>
                <a:path w="15" h="5">
                  <a:moveTo>
                    <a:pt x="0" y="5"/>
                  </a:moveTo>
                  <a:lnTo>
                    <a:pt x="4" y="0"/>
                  </a:lnTo>
                  <a:lnTo>
                    <a:pt x="13" y="0"/>
                  </a:lnTo>
                  <a:lnTo>
                    <a:pt x="15" y="5"/>
                  </a:lnTo>
                  <a:lnTo>
                    <a:pt x="5" y="3"/>
                  </a:lnTo>
                  <a:lnTo>
                    <a:pt x="0" y="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7" name="Freeform 1146">
              <a:extLst>
                <a:ext uri="{FF2B5EF4-FFF2-40B4-BE49-F238E27FC236}">
                  <a16:creationId xmlns:a16="http://schemas.microsoft.com/office/drawing/2014/main" id="{8E67AF44-6661-1046-A285-53B9300981F3}"/>
                </a:ext>
              </a:extLst>
            </p:cNvPr>
            <p:cNvSpPr>
              <a:spLocks noChangeArrowheads="1"/>
            </p:cNvSpPr>
            <p:nvPr/>
          </p:nvSpPr>
          <p:spPr bwMode="auto">
            <a:xfrm>
              <a:off x="3631004" y="5334468"/>
              <a:ext cx="372929" cy="270100"/>
            </a:xfrm>
            <a:custGeom>
              <a:avLst/>
              <a:gdLst>
                <a:gd name="T0" fmla="*/ 2147483646 w 258"/>
                <a:gd name="T1" fmla="*/ 2147483646 h 192"/>
                <a:gd name="T2" fmla="*/ 2147483646 w 258"/>
                <a:gd name="T3" fmla="*/ 2147483646 h 192"/>
                <a:gd name="T4" fmla="*/ 2147483646 w 258"/>
                <a:gd name="T5" fmla="*/ 2147483646 h 192"/>
                <a:gd name="T6" fmla="*/ 2147483646 w 258"/>
                <a:gd name="T7" fmla="*/ 2147483646 h 192"/>
                <a:gd name="T8" fmla="*/ 2147483646 w 258"/>
                <a:gd name="T9" fmla="*/ 2147483646 h 192"/>
                <a:gd name="T10" fmla="*/ 2147483646 w 258"/>
                <a:gd name="T11" fmla="*/ 2147483646 h 192"/>
                <a:gd name="T12" fmla="*/ 2147483646 w 258"/>
                <a:gd name="T13" fmla="*/ 2147483646 h 192"/>
                <a:gd name="T14" fmla="*/ 2147483646 w 258"/>
                <a:gd name="T15" fmla="*/ 2147483646 h 192"/>
                <a:gd name="T16" fmla="*/ 2147483646 w 258"/>
                <a:gd name="T17" fmla="*/ 2147483646 h 192"/>
                <a:gd name="T18" fmla="*/ 2147483646 w 258"/>
                <a:gd name="T19" fmla="*/ 2147483646 h 192"/>
                <a:gd name="T20" fmla="*/ 2147483646 w 258"/>
                <a:gd name="T21" fmla="*/ 2147483646 h 192"/>
                <a:gd name="T22" fmla="*/ 2147483646 w 258"/>
                <a:gd name="T23" fmla="*/ 2147483646 h 192"/>
                <a:gd name="T24" fmla="*/ 2147483646 w 258"/>
                <a:gd name="T25" fmla="*/ 2147483646 h 192"/>
                <a:gd name="T26" fmla="*/ 2147483646 w 258"/>
                <a:gd name="T27" fmla="*/ 2147483646 h 192"/>
                <a:gd name="T28" fmla="*/ 2147483646 w 258"/>
                <a:gd name="T29" fmla="*/ 2147483646 h 192"/>
                <a:gd name="T30" fmla="*/ 2147483646 w 258"/>
                <a:gd name="T31" fmla="*/ 2147483646 h 192"/>
                <a:gd name="T32" fmla="*/ 2147483646 w 258"/>
                <a:gd name="T33" fmla="*/ 2147483646 h 192"/>
                <a:gd name="T34" fmla="*/ 2147483646 w 258"/>
                <a:gd name="T35" fmla="*/ 2147483646 h 192"/>
                <a:gd name="T36" fmla="*/ 2147483646 w 258"/>
                <a:gd name="T37" fmla="*/ 0 h 192"/>
                <a:gd name="T38" fmla="*/ 2147483646 w 258"/>
                <a:gd name="T39" fmla="*/ 2147483646 h 192"/>
                <a:gd name="T40" fmla="*/ 2147483646 w 258"/>
                <a:gd name="T41" fmla="*/ 2147483646 h 192"/>
                <a:gd name="T42" fmla="*/ 2147483646 w 258"/>
                <a:gd name="T43" fmla="*/ 2147483646 h 192"/>
                <a:gd name="T44" fmla="*/ 2147483646 w 258"/>
                <a:gd name="T45" fmla="*/ 2147483646 h 192"/>
                <a:gd name="T46" fmla="*/ 2147483646 w 258"/>
                <a:gd name="T47" fmla="*/ 2147483646 h 192"/>
                <a:gd name="T48" fmla="*/ 2147483646 w 258"/>
                <a:gd name="T49" fmla="*/ 2147483646 h 192"/>
                <a:gd name="T50" fmla="*/ 2147483646 w 258"/>
                <a:gd name="T51" fmla="*/ 2147483646 h 192"/>
                <a:gd name="T52" fmla="*/ 2147483646 w 258"/>
                <a:gd name="T53" fmla="*/ 2147483646 h 192"/>
                <a:gd name="T54" fmla="*/ 2147483646 w 258"/>
                <a:gd name="T55" fmla="*/ 2147483646 h 192"/>
                <a:gd name="T56" fmla="*/ 2147483646 w 258"/>
                <a:gd name="T57" fmla="*/ 2147483646 h 192"/>
                <a:gd name="T58" fmla="*/ 2147483646 w 258"/>
                <a:gd name="T59" fmla="*/ 2147483646 h 192"/>
                <a:gd name="T60" fmla="*/ 2147483646 w 258"/>
                <a:gd name="T61" fmla="*/ 2147483646 h 192"/>
                <a:gd name="T62" fmla="*/ 2147483646 w 258"/>
                <a:gd name="T63" fmla="*/ 2147483646 h 192"/>
                <a:gd name="T64" fmla="*/ 2147483646 w 258"/>
                <a:gd name="T65" fmla="*/ 2147483646 h 192"/>
                <a:gd name="T66" fmla="*/ 2147483646 w 258"/>
                <a:gd name="T67" fmla="*/ 2147483646 h 192"/>
                <a:gd name="T68" fmla="*/ 2147483646 w 258"/>
                <a:gd name="T69" fmla="*/ 2147483646 h 192"/>
                <a:gd name="T70" fmla="*/ 2147483646 w 258"/>
                <a:gd name="T71" fmla="*/ 2147483646 h 192"/>
                <a:gd name="T72" fmla="*/ 2147483646 w 258"/>
                <a:gd name="T73" fmla="*/ 2147483646 h 192"/>
                <a:gd name="T74" fmla="*/ 2147483646 w 258"/>
                <a:gd name="T75" fmla="*/ 2147483646 h 192"/>
                <a:gd name="T76" fmla="*/ 2147483646 w 258"/>
                <a:gd name="T77" fmla="*/ 2147483646 h 192"/>
                <a:gd name="T78" fmla="*/ 2147483646 w 258"/>
                <a:gd name="T79" fmla="*/ 2147483646 h 192"/>
                <a:gd name="T80" fmla="*/ 2147483646 w 258"/>
                <a:gd name="T81" fmla="*/ 2147483646 h 192"/>
                <a:gd name="T82" fmla="*/ 2147483646 w 258"/>
                <a:gd name="T83" fmla="*/ 2147483646 h 192"/>
                <a:gd name="T84" fmla="*/ 2147483646 w 258"/>
                <a:gd name="T85" fmla="*/ 2147483646 h 192"/>
                <a:gd name="T86" fmla="*/ 2147483646 w 258"/>
                <a:gd name="T87" fmla="*/ 2147483646 h 192"/>
                <a:gd name="T88" fmla="*/ 2147483646 w 258"/>
                <a:gd name="T89" fmla="*/ 2147483646 h 192"/>
                <a:gd name="T90" fmla="*/ 2147483646 w 258"/>
                <a:gd name="T91" fmla="*/ 2147483646 h 192"/>
                <a:gd name="T92" fmla="*/ 2147483646 w 258"/>
                <a:gd name="T93" fmla="*/ 2147483646 h 192"/>
                <a:gd name="T94" fmla="*/ 2147483646 w 258"/>
                <a:gd name="T95" fmla="*/ 2147483646 h 192"/>
                <a:gd name="T96" fmla="*/ 2147483646 w 258"/>
                <a:gd name="T97" fmla="*/ 2147483646 h 192"/>
                <a:gd name="T98" fmla="*/ 2147483646 w 258"/>
                <a:gd name="T99" fmla="*/ 2147483646 h 192"/>
                <a:gd name="T100" fmla="*/ 2147483646 w 258"/>
                <a:gd name="T101" fmla="*/ 2147483646 h 192"/>
                <a:gd name="T102" fmla="*/ 2147483646 w 258"/>
                <a:gd name="T103" fmla="*/ 2147483646 h 192"/>
                <a:gd name="T104" fmla="*/ 2147483646 w 258"/>
                <a:gd name="T105" fmla="*/ 2147483646 h 192"/>
                <a:gd name="T106" fmla="*/ 2147483646 w 258"/>
                <a:gd name="T107" fmla="*/ 2147483646 h 192"/>
                <a:gd name="T108" fmla="*/ 2147483646 w 258"/>
                <a:gd name="T109" fmla="*/ 2147483646 h 192"/>
                <a:gd name="T110" fmla="*/ 2147483646 w 258"/>
                <a:gd name="T111" fmla="*/ 2147483646 h 192"/>
                <a:gd name="T112" fmla="*/ 2147483646 w 258"/>
                <a:gd name="T113" fmla="*/ 2147483646 h 1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8"/>
                <a:gd name="T172" fmla="*/ 0 h 192"/>
                <a:gd name="T173" fmla="*/ 258 w 258"/>
                <a:gd name="T174" fmla="*/ 192 h 1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8" h="192">
                  <a:moveTo>
                    <a:pt x="0" y="183"/>
                  </a:moveTo>
                  <a:lnTo>
                    <a:pt x="2" y="180"/>
                  </a:lnTo>
                  <a:lnTo>
                    <a:pt x="4" y="181"/>
                  </a:lnTo>
                  <a:lnTo>
                    <a:pt x="15" y="174"/>
                  </a:lnTo>
                  <a:lnTo>
                    <a:pt x="21" y="175"/>
                  </a:lnTo>
                  <a:lnTo>
                    <a:pt x="23" y="178"/>
                  </a:lnTo>
                  <a:lnTo>
                    <a:pt x="23" y="175"/>
                  </a:lnTo>
                  <a:lnTo>
                    <a:pt x="30" y="171"/>
                  </a:lnTo>
                  <a:lnTo>
                    <a:pt x="40" y="168"/>
                  </a:lnTo>
                  <a:lnTo>
                    <a:pt x="49" y="161"/>
                  </a:lnTo>
                  <a:lnTo>
                    <a:pt x="51" y="162"/>
                  </a:lnTo>
                  <a:lnTo>
                    <a:pt x="53" y="153"/>
                  </a:lnTo>
                  <a:lnTo>
                    <a:pt x="58" y="147"/>
                  </a:lnTo>
                  <a:lnTo>
                    <a:pt x="49" y="147"/>
                  </a:lnTo>
                  <a:lnTo>
                    <a:pt x="50" y="144"/>
                  </a:lnTo>
                  <a:lnTo>
                    <a:pt x="53" y="144"/>
                  </a:lnTo>
                  <a:lnTo>
                    <a:pt x="50" y="142"/>
                  </a:lnTo>
                  <a:lnTo>
                    <a:pt x="45" y="146"/>
                  </a:lnTo>
                  <a:lnTo>
                    <a:pt x="45" y="149"/>
                  </a:lnTo>
                  <a:lnTo>
                    <a:pt x="40" y="143"/>
                  </a:lnTo>
                  <a:lnTo>
                    <a:pt x="38" y="144"/>
                  </a:lnTo>
                  <a:lnTo>
                    <a:pt x="35" y="141"/>
                  </a:lnTo>
                  <a:lnTo>
                    <a:pt x="28" y="143"/>
                  </a:lnTo>
                  <a:lnTo>
                    <a:pt x="27" y="144"/>
                  </a:lnTo>
                  <a:lnTo>
                    <a:pt x="20" y="142"/>
                  </a:lnTo>
                  <a:lnTo>
                    <a:pt x="27" y="137"/>
                  </a:lnTo>
                  <a:lnTo>
                    <a:pt x="24" y="137"/>
                  </a:lnTo>
                  <a:lnTo>
                    <a:pt x="27" y="133"/>
                  </a:lnTo>
                  <a:lnTo>
                    <a:pt x="26" y="124"/>
                  </a:lnTo>
                  <a:lnTo>
                    <a:pt x="29" y="119"/>
                  </a:lnTo>
                  <a:lnTo>
                    <a:pt x="23" y="123"/>
                  </a:lnTo>
                  <a:lnTo>
                    <a:pt x="24" y="126"/>
                  </a:lnTo>
                  <a:lnTo>
                    <a:pt x="19" y="128"/>
                  </a:lnTo>
                  <a:lnTo>
                    <a:pt x="13" y="126"/>
                  </a:lnTo>
                  <a:lnTo>
                    <a:pt x="12" y="119"/>
                  </a:lnTo>
                  <a:lnTo>
                    <a:pt x="7" y="116"/>
                  </a:lnTo>
                  <a:lnTo>
                    <a:pt x="7" y="114"/>
                  </a:lnTo>
                  <a:lnTo>
                    <a:pt x="10" y="114"/>
                  </a:lnTo>
                  <a:lnTo>
                    <a:pt x="11" y="112"/>
                  </a:lnTo>
                  <a:lnTo>
                    <a:pt x="13" y="112"/>
                  </a:lnTo>
                  <a:lnTo>
                    <a:pt x="11" y="111"/>
                  </a:lnTo>
                  <a:lnTo>
                    <a:pt x="13" y="110"/>
                  </a:lnTo>
                  <a:lnTo>
                    <a:pt x="10" y="108"/>
                  </a:lnTo>
                  <a:lnTo>
                    <a:pt x="9" y="109"/>
                  </a:lnTo>
                  <a:lnTo>
                    <a:pt x="6" y="103"/>
                  </a:lnTo>
                  <a:lnTo>
                    <a:pt x="8" y="99"/>
                  </a:lnTo>
                  <a:lnTo>
                    <a:pt x="20" y="92"/>
                  </a:lnTo>
                  <a:lnTo>
                    <a:pt x="23" y="87"/>
                  </a:lnTo>
                  <a:lnTo>
                    <a:pt x="26" y="86"/>
                  </a:lnTo>
                  <a:lnTo>
                    <a:pt x="31" y="89"/>
                  </a:lnTo>
                  <a:lnTo>
                    <a:pt x="35" y="88"/>
                  </a:lnTo>
                  <a:lnTo>
                    <a:pt x="37" y="85"/>
                  </a:lnTo>
                  <a:lnTo>
                    <a:pt x="46" y="87"/>
                  </a:lnTo>
                  <a:lnTo>
                    <a:pt x="47" y="79"/>
                  </a:lnTo>
                  <a:lnTo>
                    <a:pt x="45" y="76"/>
                  </a:lnTo>
                  <a:lnTo>
                    <a:pt x="50" y="73"/>
                  </a:lnTo>
                  <a:lnTo>
                    <a:pt x="45" y="72"/>
                  </a:lnTo>
                  <a:lnTo>
                    <a:pt x="38" y="76"/>
                  </a:lnTo>
                  <a:lnTo>
                    <a:pt x="37" y="72"/>
                  </a:lnTo>
                  <a:lnTo>
                    <a:pt x="24" y="71"/>
                  </a:lnTo>
                  <a:lnTo>
                    <a:pt x="19" y="67"/>
                  </a:lnTo>
                  <a:lnTo>
                    <a:pt x="18" y="59"/>
                  </a:lnTo>
                  <a:lnTo>
                    <a:pt x="22" y="61"/>
                  </a:lnTo>
                  <a:lnTo>
                    <a:pt x="13" y="53"/>
                  </a:lnTo>
                  <a:lnTo>
                    <a:pt x="37" y="48"/>
                  </a:lnTo>
                  <a:lnTo>
                    <a:pt x="40" y="49"/>
                  </a:lnTo>
                  <a:lnTo>
                    <a:pt x="37" y="53"/>
                  </a:lnTo>
                  <a:lnTo>
                    <a:pt x="49" y="58"/>
                  </a:lnTo>
                  <a:lnTo>
                    <a:pt x="54" y="56"/>
                  </a:lnTo>
                  <a:lnTo>
                    <a:pt x="54" y="55"/>
                  </a:lnTo>
                  <a:lnTo>
                    <a:pt x="50" y="53"/>
                  </a:lnTo>
                  <a:lnTo>
                    <a:pt x="47" y="46"/>
                  </a:lnTo>
                  <a:lnTo>
                    <a:pt x="50" y="49"/>
                  </a:lnTo>
                  <a:lnTo>
                    <a:pt x="51" y="53"/>
                  </a:lnTo>
                  <a:lnTo>
                    <a:pt x="57" y="55"/>
                  </a:lnTo>
                  <a:lnTo>
                    <a:pt x="63" y="55"/>
                  </a:lnTo>
                  <a:lnTo>
                    <a:pt x="61" y="52"/>
                  </a:lnTo>
                  <a:lnTo>
                    <a:pt x="52" y="51"/>
                  </a:lnTo>
                  <a:lnTo>
                    <a:pt x="53" y="46"/>
                  </a:lnTo>
                  <a:lnTo>
                    <a:pt x="43" y="43"/>
                  </a:lnTo>
                  <a:lnTo>
                    <a:pt x="43" y="36"/>
                  </a:lnTo>
                  <a:lnTo>
                    <a:pt x="40" y="32"/>
                  </a:lnTo>
                  <a:lnTo>
                    <a:pt x="33" y="24"/>
                  </a:lnTo>
                  <a:lnTo>
                    <a:pt x="35" y="24"/>
                  </a:lnTo>
                  <a:lnTo>
                    <a:pt x="39" y="18"/>
                  </a:lnTo>
                  <a:lnTo>
                    <a:pt x="47" y="21"/>
                  </a:lnTo>
                  <a:lnTo>
                    <a:pt x="54" y="18"/>
                  </a:lnTo>
                  <a:lnTo>
                    <a:pt x="64" y="8"/>
                  </a:lnTo>
                  <a:lnTo>
                    <a:pt x="67" y="9"/>
                  </a:lnTo>
                  <a:lnTo>
                    <a:pt x="74" y="6"/>
                  </a:lnTo>
                  <a:lnTo>
                    <a:pt x="74" y="9"/>
                  </a:lnTo>
                  <a:lnTo>
                    <a:pt x="77" y="8"/>
                  </a:lnTo>
                  <a:lnTo>
                    <a:pt x="75" y="6"/>
                  </a:lnTo>
                  <a:lnTo>
                    <a:pt x="84" y="5"/>
                  </a:lnTo>
                  <a:lnTo>
                    <a:pt x="91" y="0"/>
                  </a:lnTo>
                  <a:lnTo>
                    <a:pt x="95" y="3"/>
                  </a:lnTo>
                  <a:lnTo>
                    <a:pt x="94" y="8"/>
                  </a:lnTo>
                  <a:lnTo>
                    <a:pt x="97" y="8"/>
                  </a:lnTo>
                  <a:lnTo>
                    <a:pt x="98" y="4"/>
                  </a:lnTo>
                  <a:lnTo>
                    <a:pt x="102" y="9"/>
                  </a:lnTo>
                  <a:lnTo>
                    <a:pt x="110" y="9"/>
                  </a:lnTo>
                  <a:lnTo>
                    <a:pt x="111" y="14"/>
                  </a:lnTo>
                  <a:lnTo>
                    <a:pt x="124" y="15"/>
                  </a:lnTo>
                  <a:lnTo>
                    <a:pt x="124" y="17"/>
                  </a:lnTo>
                  <a:lnTo>
                    <a:pt x="128" y="16"/>
                  </a:lnTo>
                  <a:lnTo>
                    <a:pt x="131" y="19"/>
                  </a:lnTo>
                  <a:lnTo>
                    <a:pt x="138" y="18"/>
                  </a:lnTo>
                  <a:lnTo>
                    <a:pt x="144" y="21"/>
                  </a:lnTo>
                  <a:lnTo>
                    <a:pt x="151" y="18"/>
                  </a:lnTo>
                  <a:lnTo>
                    <a:pt x="151" y="20"/>
                  </a:lnTo>
                  <a:lnTo>
                    <a:pt x="153" y="19"/>
                  </a:lnTo>
                  <a:lnTo>
                    <a:pt x="163" y="24"/>
                  </a:lnTo>
                  <a:lnTo>
                    <a:pt x="173" y="135"/>
                  </a:lnTo>
                  <a:lnTo>
                    <a:pt x="185" y="135"/>
                  </a:lnTo>
                  <a:lnTo>
                    <a:pt x="185" y="138"/>
                  </a:lnTo>
                  <a:lnTo>
                    <a:pt x="189" y="141"/>
                  </a:lnTo>
                  <a:lnTo>
                    <a:pt x="196" y="146"/>
                  </a:lnTo>
                  <a:lnTo>
                    <a:pt x="198" y="149"/>
                  </a:lnTo>
                  <a:lnTo>
                    <a:pt x="204" y="146"/>
                  </a:lnTo>
                  <a:lnTo>
                    <a:pt x="206" y="141"/>
                  </a:lnTo>
                  <a:lnTo>
                    <a:pt x="209" y="140"/>
                  </a:lnTo>
                  <a:lnTo>
                    <a:pt x="210" y="138"/>
                  </a:lnTo>
                  <a:lnTo>
                    <a:pt x="214" y="141"/>
                  </a:lnTo>
                  <a:lnTo>
                    <a:pt x="213" y="144"/>
                  </a:lnTo>
                  <a:lnTo>
                    <a:pt x="216" y="144"/>
                  </a:lnTo>
                  <a:lnTo>
                    <a:pt x="218" y="146"/>
                  </a:lnTo>
                  <a:lnTo>
                    <a:pt x="219" y="148"/>
                  </a:lnTo>
                  <a:lnTo>
                    <a:pt x="224" y="149"/>
                  </a:lnTo>
                  <a:lnTo>
                    <a:pt x="242" y="173"/>
                  </a:lnTo>
                  <a:lnTo>
                    <a:pt x="248" y="174"/>
                  </a:lnTo>
                  <a:lnTo>
                    <a:pt x="257" y="177"/>
                  </a:lnTo>
                  <a:lnTo>
                    <a:pt x="258" y="178"/>
                  </a:lnTo>
                  <a:lnTo>
                    <a:pt x="256" y="180"/>
                  </a:lnTo>
                  <a:lnTo>
                    <a:pt x="257" y="184"/>
                  </a:lnTo>
                  <a:lnTo>
                    <a:pt x="255" y="192"/>
                  </a:lnTo>
                  <a:lnTo>
                    <a:pt x="254" y="190"/>
                  </a:lnTo>
                  <a:lnTo>
                    <a:pt x="252" y="192"/>
                  </a:lnTo>
                  <a:lnTo>
                    <a:pt x="250" y="190"/>
                  </a:lnTo>
                  <a:lnTo>
                    <a:pt x="253" y="188"/>
                  </a:lnTo>
                  <a:lnTo>
                    <a:pt x="251" y="185"/>
                  </a:lnTo>
                  <a:lnTo>
                    <a:pt x="251" y="183"/>
                  </a:lnTo>
                  <a:lnTo>
                    <a:pt x="248" y="178"/>
                  </a:lnTo>
                  <a:lnTo>
                    <a:pt x="246" y="178"/>
                  </a:lnTo>
                  <a:lnTo>
                    <a:pt x="243" y="180"/>
                  </a:lnTo>
                  <a:lnTo>
                    <a:pt x="242" y="183"/>
                  </a:lnTo>
                  <a:lnTo>
                    <a:pt x="240" y="183"/>
                  </a:lnTo>
                  <a:lnTo>
                    <a:pt x="239" y="183"/>
                  </a:lnTo>
                  <a:lnTo>
                    <a:pt x="241" y="180"/>
                  </a:lnTo>
                  <a:lnTo>
                    <a:pt x="242" y="177"/>
                  </a:lnTo>
                  <a:lnTo>
                    <a:pt x="240" y="178"/>
                  </a:lnTo>
                  <a:lnTo>
                    <a:pt x="239" y="180"/>
                  </a:lnTo>
                  <a:lnTo>
                    <a:pt x="233" y="177"/>
                  </a:lnTo>
                  <a:lnTo>
                    <a:pt x="233" y="176"/>
                  </a:lnTo>
                  <a:lnTo>
                    <a:pt x="237" y="176"/>
                  </a:lnTo>
                  <a:lnTo>
                    <a:pt x="237" y="173"/>
                  </a:lnTo>
                  <a:lnTo>
                    <a:pt x="239" y="172"/>
                  </a:lnTo>
                  <a:lnTo>
                    <a:pt x="239" y="171"/>
                  </a:lnTo>
                  <a:lnTo>
                    <a:pt x="236" y="172"/>
                  </a:lnTo>
                  <a:lnTo>
                    <a:pt x="235" y="168"/>
                  </a:lnTo>
                  <a:lnTo>
                    <a:pt x="228" y="168"/>
                  </a:lnTo>
                  <a:lnTo>
                    <a:pt x="226" y="163"/>
                  </a:lnTo>
                  <a:lnTo>
                    <a:pt x="228" y="159"/>
                  </a:lnTo>
                  <a:lnTo>
                    <a:pt x="226" y="159"/>
                  </a:lnTo>
                  <a:lnTo>
                    <a:pt x="224" y="157"/>
                  </a:lnTo>
                  <a:lnTo>
                    <a:pt x="223" y="158"/>
                  </a:lnTo>
                  <a:lnTo>
                    <a:pt x="221" y="157"/>
                  </a:lnTo>
                  <a:lnTo>
                    <a:pt x="224" y="153"/>
                  </a:lnTo>
                  <a:lnTo>
                    <a:pt x="222" y="152"/>
                  </a:lnTo>
                  <a:lnTo>
                    <a:pt x="221" y="154"/>
                  </a:lnTo>
                  <a:lnTo>
                    <a:pt x="219" y="156"/>
                  </a:lnTo>
                  <a:lnTo>
                    <a:pt x="216" y="154"/>
                  </a:lnTo>
                  <a:lnTo>
                    <a:pt x="216" y="151"/>
                  </a:lnTo>
                  <a:lnTo>
                    <a:pt x="213" y="147"/>
                  </a:lnTo>
                  <a:lnTo>
                    <a:pt x="213" y="145"/>
                  </a:lnTo>
                  <a:lnTo>
                    <a:pt x="211" y="144"/>
                  </a:lnTo>
                  <a:lnTo>
                    <a:pt x="211" y="142"/>
                  </a:lnTo>
                  <a:lnTo>
                    <a:pt x="210" y="142"/>
                  </a:lnTo>
                  <a:lnTo>
                    <a:pt x="212" y="149"/>
                  </a:lnTo>
                  <a:lnTo>
                    <a:pt x="215" y="154"/>
                  </a:lnTo>
                  <a:lnTo>
                    <a:pt x="224" y="161"/>
                  </a:lnTo>
                  <a:lnTo>
                    <a:pt x="225" y="162"/>
                  </a:lnTo>
                  <a:lnTo>
                    <a:pt x="223" y="161"/>
                  </a:lnTo>
                  <a:lnTo>
                    <a:pt x="223" y="163"/>
                  </a:lnTo>
                  <a:lnTo>
                    <a:pt x="224" y="163"/>
                  </a:lnTo>
                  <a:lnTo>
                    <a:pt x="225" y="167"/>
                  </a:lnTo>
                  <a:lnTo>
                    <a:pt x="231" y="170"/>
                  </a:lnTo>
                  <a:lnTo>
                    <a:pt x="234" y="174"/>
                  </a:lnTo>
                  <a:lnTo>
                    <a:pt x="227" y="175"/>
                  </a:lnTo>
                  <a:lnTo>
                    <a:pt x="224" y="183"/>
                  </a:lnTo>
                  <a:lnTo>
                    <a:pt x="221" y="171"/>
                  </a:lnTo>
                  <a:lnTo>
                    <a:pt x="220" y="170"/>
                  </a:lnTo>
                  <a:lnTo>
                    <a:pt x="220" y="167"/>
                  </a:lnTo>
                  <a:lnTo>
                    <a:pt x="221" y="166"/>
                  </a:lnTo>
                  <a:lnTo>
                    <a:pt x="215" y="156"/>
                  </a:lnTo>
                  <a:lnTo>
                    <a:pt x="213" y="156"/>
                  </a:lnTo>
                  <a:lnTo>
                    <a:pt x="212" y="154"/>
                  </a:lnTo>
                  <a:lnTo>
                    <a:pt x="210" y="154"/>
                  </a:lnTo>
                  <a:lnTo>
                    <a:pt x="209" y="153"/>
                  </a:lnTo>
                  <a:lnTo>
                    <a:pt x="207" y="148"/>
                  </a:lnTo>
                  <a:lnTo>
                    <a:pt x="206" y="150"/>
                  </a:lnTo>
                  <a:lnTo>
                    <a:pt x="202" y="149"/>
                  </a:lnTo>
                  <a:lnTo>
                    <a:pt x="201" y="150"/>
                  </a:lnTo>
                  <a:lnTo>
                    <a:pt x="206" y="153"/>
                  </a:lnTo>
                  <a:lnTo>
                    <a:pt x="204" y="154"/>
                  </a:lnTo>
                  <a:lnTo>
                    <a:pt x="204" y="157"/>
                  </a:lnTo>
                  <a:lnTo>
                    <a:pt x="200" y="154"/>
                  </a:lnTo>
                  <a:lnTo>
                    <a:pt x="193" y="149"/>
                  </a:lnTo>
                  <a:lnTo>
                    <a:pt x="184" y="146"/>
                  </a:lnTo>
                  <a:lnTo>
                    <a:pt x="177" y="145"/>
                  </a:lnTo>
                  <a:lnTo>
                    <a:pt x="182" y="140"/>
                  </a:lnTo>
                  <a:lnTo>
                    <a:pt x="184" y="142"/>
                  </a:lnTo>
                  <a:lnTo>
                    <a:pt x="185" y="140"/>
                  </a:lnTo>
                  <a:lnTo>
                    <a:pt x="181" y="137"/>
                  </a:lnTo>
                  <a:lnTo>
                    <a:pt x="178" y="142"/>
                  </a:lnTo>
                  <a:lnTo>
                    <a:pt x="173" y="142"/>
                  </a:lnTo>
                  <a:lnTo>
                    <a:pt x="149" y="140"/>
                  </a:lnTo>
                  <a:lnTo>
                    <a:pt x="150" y="137"/>
                  </a:lnTo>
                  <a:lnTo>
                    <a:pt x="148" y="138"/>
                  </a:lnTo>
                  <a:lnTo>
                    <a:pt x="145" y="135"/>
                  </a:lnTo>
                  <a:lnTo>
                    <a:pt x="141" y="136"/>
                  </a:lnTo>
                  <a:lnTo>
                    <a:pt x="140" y="134"/>
                  </a:lnTo>
                  <a:lnTo>
                    <a:pt x="134" y="137"/>
                  </a:lnTo>
                  <a:lnTo>
                    <a:pt x="133" y="135"/>
                  </a:lnTo>
                  <a:lnTo>
                    <a:pt x="136" y="131"/>
                  </a:lnTo>
                  <a:lnTo>
                    <a:pt x="135" y="131"/>
                  </a:lnTo>
                  <a:lnTo>
                    <a:pt x="137" y="130"/>
                  </a:lnTo>
                  <a:lnTo>
                    <a:pt x="129" y="131"/>
                  </a:lnTo>
                  <a:lnTo>
                    <a:pt x="127" y="129"/>
                  </a:lnTo>
                  <a:lnTo>
                    <a:pt x="125" y="130"/>
                  </a:lnTo>
                  <a:lnTo>
                    <a:pt x="124" y="128"/>
                  </a:lnTo>
                  <a:lnTo>
                    <a:pt x="126" y="126"/>
                  </a:lnTo>
                  <a:lnTo>
                    <a:pt x="122" y="127"/>
                  </a:lnTo>
                  <a:lnTo>
                    <a:pt x="123" y="129"/>
                  </a:lnTo>
                  <a:lnTo>
                    <a:pt x="121" y="130"/>
                  </a:lnTo>
                  <a:lnTo>
                    <a:pt x="123" y="130"/>
                  </a:lnTo>
                  <a:lnTo>
                    <a:pt x="122" y="133"/>
                  </a:lnTo>
                  <a:lnTo>
                    <a:pt x="125" y="135"/>
                  </a:lnTo>
                  <a:lnTo>
                    <a:pt x="128" y="136"/>
                  </a:lnTo>
                  <a:lnTo>
                    <a:pt x="132" y="135"/>
                  </a:lnTo>
                  <a:lnTo>
                    <a:pt x="131" y="142"/>
                  </a:lnTo>
                  <a:lnTo>
                    <a:pt x="125" y="142"/>
                  </a:lnTo>
                  <a:lnTo>
                    <a:pt x="125" y="140"/>
                  </a:lnTo>
                  <a:lnTo>
                    <a:pt x="122" y="138"/>
                  </a:lnTo>
                  <a:lnTo>
                    <a:pt x="117" y="140"/>
                  </a:lnTo>
                  <a:lnTo>
                    <a:pt x="117" y="138"/>
                  </a:lnTo>
                  <a:lnTo>
                    <a:pt x="115" y="140"/>
                  </a:lnTo>
                  <a:lnTo>
                    <a:pt x="114" y="138"/>
                  </a:lnTo>
                  <a:lnTo>
                    <a:pt x="110" y="137"/>
                  </a:lnTo>
                  <a:lnTo>
                    <a:pt x="113" y="142"/>
                  </a:lnTo>
                  <a:lnTo>
                    <a:pt x="112" y="142"/>
                  </a:lnTo>
                  <a:lnTo>
                    <a:pt x="111" y="142"/>
                  </a:lnTo>
                  <a:lnTo>
                    <a:pt x="106" y="144"/>
                  </a:lnTo>
                  <a:lnTo>
                    <a:pt x="105" y="144"/>
                  </a:lnTo>
                  <a:lnTo>
                    <a:pt x="101" y="149"/>
                  </a:lnTo>
                  <a:lnTo>
                    <a:pt x="100" y="147"/>
                  </a:lnTo>
                  <a:lnTo>
                    <a:pt x="98" y="148"/>
                  </a:lnTo>
                  <a:lnTo>
                    <a:pt x="95" y="147"/>
                  </a:lnTo>
                  <a:lnTo>
                    <a:pt x="95" y="144"/>
                  </a:lnTo>
                  <a:lnTo>
                    <a:pt x="99" y="144"/>
                  </a:lnTo>
                  <a:lnTo>
                    <a:pt x="101" y="142"/>
                  </a:lnTo>
                  <a:lnTo>
                    <a:pt x="94" y="142"/>
                  </a:lnTo>
                  <a:lnTo>
                    <a:pt x="101" y="129"/>
                  </a:lnTo>
                  <a:lnTo>
                    <a:pt x="111" y="127"/>
                  </a:lnTo>
                  <a:lnTo>
                    <a:pt x="110" y="124"/>
                  </a:lnTo>
                  <a:lnTo>
                    <a:pt x="116" y="121"/>
                  </a:lnTo>
                  <a:lnTo>
                    <a:pt x="108" y="123"/>
                  </a:lnTo>
                  <a:lnTo>
                    <a:pt x="109" y="117"/>
                  </a:lnTo>
                  <a:lnTo>
                    <a:pt x="104" y="124"/>
                  </a:lnTo>
                  <a:lnTo>
                    <a:pt x="99" y="126"/>
                  </a:lnTo>
                  <a:lnTo>
                    <a:pt x="92" y="134"/>
                  </a:lnTo>
                  <a:lnTo>
                    <a:pt x="88" y="134"/>
                  </a:lnTo>
                  <a:lnTo>
                    <a:pt x="91" y="138"/>
                  </a:lnTo>
                  <a:lnTo>
                    <a:pt x="79" y="146"/>
                  </a:lnTo>
                  <a:lnTo>
                    <a:pt x="84" y="148"/>
                  </a:lnTo>
                  <a:lnTo>
                    <a:pt x="83" y="152"/>
                  </a:lnTo>
                  <a:lnTo>
                    <a:pt x="57" y="170"/>
                  </a:lnTo>
                  <a:lnTo>
                    <a:pt x="37" y="174"/>
                  </a:lnTo>
                  <a:lnTo>
                    <a:pt x="43" y="176"/>
                  </a:lnTo>
                  <a:lnTo>
                    <a:pt x="32" y="181"/>
                  </a:lnTo>
                  <a:lnTo>
                    <a:pt x="30" y="178"/>
                  </a:lnTo>
                  <a:lnTo>
                    <a:pt x="22" y="181"/>
                  </a:lnTo>
                  <a:lnTo>
                    <a:pt x="16" y="182"/>
                  </a:lnTo>
                  <a:lnTo>
                    <a:pt x="16" y="178"/>
                  </a:lnTo>
                  <a:lnTo>
                    <a:pt x="9" y="185"/>
                  </a:lnTo>
                  <a:lnTo>
                    <a:pt x="6" y="184"/>
                  </a:lnTo>
                  <a:lnTo>
                    <a:pt x="6" y="181"/>
                  </a:lnTo>
                  <a:lnTo>
                    <a:pt x="5" y="184"/>
                  </a:lnTo>
                  <a:lnTo>
                    <a:pt x="0" y="18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8" name="Freeform 1147">
              <a:extLst>
                <a:ext uri="{FF2B5EF4-FFF2-40B4-BE49-F238E27FC236}">
                  <a16:creationId xmlns:a16="http://schemas.microsoft.com/office/drawing/2014/main" id="{593FCA44-FBA3-F242-B003-95BEF5609A18}"/>
                </a:ext>
              </a:extLst>
            </p:cNvPr>
            <p:cNvSpPr>
              <a:spLocks noChangeArrowheads="1"/>
            </p:cNvSpPr>
            <p:nvPr/>
          </p:nvSpPr>
          <p:spPr bwMode="auto">
            <a:xfrm>
              <a:off x="3730741" y="5553925"/>
              <a:ext cx="36136" cy="30949"/>
            </a:xfrm>
            <a:custGeom>
              <a:avLst/>
              <a:gdLst>
                <a:gd name="T0" fmla="*/ 0 w 25"/>
                <a:gd name="T1" fmla="*/ 2147483646 h 22"/>
                <a:gd name="T2" fmla="*/ 2147483646 w 25"/>
                <a:gd name="T3" fmla="*/ 2147483646 h 22"/>
                <a:gd name="T4" fmla="*/ 2147483646 w 25"/>
                <a:gd name="T5" fmla="*/ 2147483646 h 22"/>
                <a:gd name="T6" fmla="*/ 2147483646 w 25"/>
                <a:gd name="T7" fmla="*/ 2147483646 h 22"/>
                <a:gd name="T8" fmla="*/ 2147483646 w 25"/>
                <a:gd name="T9" fmla="*/ 0 h 22"/>
                <a:gd name="T10" fmla="*/ 2147483646 w 25"/>
                <a:gd name="T11" fmla="*/ 2147483646 h 22"/>
                <a:gd name="T12" fmla="*/ 2147483646 w 25"/>
                <a:gd name="T13" fmla="*/ 2147483646 h 22"/>
                <a:gd name="T14" fmla="*/ 0 w 25"/>
                <a:gd name="T15" fmla="*/ 2147483646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0" y="22"/>
                  </a:moveTo>
                  <a:lnTo>
                    <a:pt x="7" y="16"/>
                  </a:lnTo>
                  <a:lnTo>
                    <a:pt x="2" y="9"/>
                  </a:lnTo>
                  <a:lnTo>
                    <a:pt x="9" y="11"/>
                  </a:lnTo>
                  <a:lnTo>
                    <a:pt x="19" y="0"/>
                  </a:lnTo>
                  <a:lnTo>
                    <a:pt x="25" y="1"/>
                  </a:lnTo>
                  <a:lnTo>
                    <a:pt x="20" y="12"/>
                  </a:lnTo>
                  <a:lnTo>
                    <a:pt x="0" y="2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29" name="Freeform 1148">
              <a:extLst>
                <a:ext uri="{FF2B5EF4-FFF2-40B4-BE49-F238E27FC236}">
                  <a16:creationId xmlns:a16="http://schemas.microsoft.com/office/drawing/2014/main" id="{DBD20B9A-61B9-3946-BD98-8D6753EA40E8}"/>
                </a:ext>
              </a:extLst>
            </p:cNvPr>
            <p:cNvSpPr>
              <a:spLocks noChangeArrowheads="1"/>
            </p:cNvSpPr>
            <p:nvPr/>
          </p:nvSpPr>
          <p:spPr bwMode="auto">
            <a:xfrm>
              <a:off x="3927324" y="5551111"/>
              <a:ext cx="21681" cy="36576"/>
            </a:xfrm>
            <a:custGeom>
              <a:avLst/>
              <a:gdLst>
                <a:gd name="T0" fmla="*/ 0 w 15"/>
                <a:gd name="T1" fmla="*/ 2147483646 h 26"/>
                <a:gd name="T2" fmla="*/ 2147483646 w 15"/>
                <a:gd name="T3" fmla="*/ 0 h 26"/>
                <a:gd name="T4" fmla="*/ 2147483646 w 15"/>
                <a:gd name="T5" fmla="*/ 2147483646 h 26"/>
                <a:gd name="T6" fmla="*/ 2147483646 w 15"/>
                <a:gd name="T7" fmla="*/ 2147483646 h 26"/>
                <a:gd name="T8" fmla="*/ 0 w 15"/>
                <a:gd name="T9" fmla="*/ 2147483646 h 26"/>
                <a:gd name="T10" fmla="*/ 0 60000 65536"/>
                <a:gd name="T11" fmla="*/ 0 60000 65536"/>
                <a:gd name="T12" fmla="*/ 0 60000 65536"/>
                <a:gd name="T13" fmla="*/ 0 60000 65536"/>
                <a:gd name="T14" fmla="*/ 0 60000 65536"/>
                <a:gd name="T15" fmla="*/ 0 w 15"/>
                <a:gd name="T16" fmla="*/ 0 h 26"/>
                <a:gd name="T17" fmla="*/ 15 w 15"/>
                <a:gd name="T18" fmla="*/ 26 h 26"/>
              </a:gdLst>
              <a:ahLst/>
              <a:cxnLst>
                <a:cxn ang="T10">
                  <a:pos x="T0" y="T1"/>
                </a:cxn>
                <a:cxn ang="T11">
                  <a:pos x="T2" y="T3"/>
                </a:cxn>
                <a:cxn ang="T12">
                  <a:pos x="T4" y="T5"/>
                </a:cxn>
                <a:cxn ang="T13">
                  <a:pos x="T6" y="T7"/>
                </a:cxn>
                <a:cxn ang="T14">
                  <a:pos x="T8" y="T9"/>
                </a:cxn>
              </a:cxnLst>
              <a:rect l="T15" t="T16" r="T17" b="T18"/>
              <a:pathLst>
                <a:path w="15" h="26">
                  <a:moveTo>
                    <a:pt x="0" y="7"/>
                  </a:moveTo>
                  <a:lnTo>
                    <a:pt x="3" y="0"/>
                  </a:lnTo>
                  <a:lnTo>
                    <a:pt x="11" y="7"/>
                  </a:lnTo>
                  <a:lnTo>
                    <a:pt x="15" y="26"/>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0" name="Freeform 1149">
              <a:extLst>
                <a:ext uri="{FF2B5EF4-FFF2-40B4-BE49-F238E27FC236}">
                  <a16:creationId xmlns:a16="http://schemas.microsoft.com/office/drawing/2014/main" id="{B493E4A7-F2A6-D94A-90CD-DE162FCB252E}"/>
                </a:ext>
              </a:extLst>
            </p:cNvPr>
            <p:cNvSpPr>
              <a:spLocks noChangeArrowheads="1"/>
            </p:cNvSpPr>
            <p:nvPr/>
          </p:nvSpPr>
          <p:spPr bwMode="auto">
            <a:xfrm>
              <a:off x="3960570" y="5587687"/>
              <a:ext cx="20236" cy="19695"/>
            </a:xfrm>
            <a:custGeom>
              <a:avLst/>
              <a:gdLst>
                <a:gd name="T0" fmla="*/ 0 w 14"/>
                <a:gd name="T1" fmla="*/ 0 h 14"/>
                <a:gd name="T2" fmla="*/ 2147483646 w 14"/>
                <a:gd name="T3" fmla="*/ 2147483646 h 14"/>
                <a:gd name="T4" fmla="*/ 2147483646 w 14"/>
                <a:gd name="T5" fmla="*/ 2147483646 h 14"/>
                <a:gd name="T6" fmla="*/ 2147483646 w 14"/>
                <a:gd name="T7" fmla="*/ 2147483646 h 14"/>
                <a:gd name="T8" fmla="*/ 0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0"/>
                  </a:moveTo>
                  <a:lnTo>
                    <a:pt x="2" y="10"/>
                  </a:lnTo>
                  <a:lnTo>
                    <a:pt x="14" y="14"/>
                  </a:lnTo>
                  <a:lnTo>
                    <a:pt x="7" y="1"/>
                  </a:lnTo>
                  <a:lnTo>
                    <a:pt x="0" y="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1" name="Freeform 1150">
              <a:extLst>
                <a:ext uri="{FF2B5EF4-FFF2-40B4-BE49-F238E27FC236}">
                  <a16:creationId xmlns:a16="http://schemas.microsoft.com/office/drawing/2014/main" id="{707809FF-FD5E-894F-A28C-81DC312F38CE}"/>
                </a:ext>
              </a:extLst>
            </p:cNvPr>
            <p:cNvSpPr>
              <a:spLocks noChangeArrowheads="1"/>
            </p:cNvSpPr>
            <p:nvPr/>
          </p:nvSpPr>
          <p:spPr bwMode="auto">
            <a:xfrm>
              <a:off x="3983696" y="5587687"/>
              <a:ext cx="7228" cy="11254"/>
            </a:xfrm>
            <a:custGeom>
              <a:avLst/>
              <a:gdLst>
                <a:gd name="T0" fmla="*/ 0 w 5"/>
                <a:gd name="T1" fmla="*/ 2147483646 h 8"/>
                <a:gd name="T2" fmla="*/ 2147483646 w 5"/>
                <a:gd name="T3" fmla="*/ 0 h 8"/>
                <a:gd name="T4" fmla="*/ 2147483646 w 5"/>
                <a:gd name="T5" fmla="*/ 2147483646 h 8"/>
                <a:gd name="T6" fmla="*/ 0 w 5"/>
                <a:gd name="T7" fmla="*/ 2147483646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8"/>
                  </a:moveTo>
                  <a:lnTo>
                    <a:pt x="1" y="0"/>
                  </a:lnTo>
                  <a:lnTo>
                    <a:pt x="5" y="7"/>
                  </a:lnTo>
                  <a:lnTo>
                    <a:pt x="0" y="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2" name="Freeform 1151">
              <a:extLst>
                <a:ext uri="{FF2B5EF4-FFF2-40B4-BE49-F238E27FC236}">
                  <a16:creationId xmlns:a16="http://schemas.microsoft.com/office/drawing/2014/main" id="{714410DC-A734-0641-8E7C-685CA443DE5A}"/>
                </a:ext>
              </a:extLst>
            </p:cNvPr>
            <p:cNvSpPr>
              <a:spLocks noChangeArrowheads="1"/>
            </p:cNvSpPr>
            <p:nvPr/>
          </p:nvSpPr>
          <p:spPr bwMode="auto">
            <a:xfrm>
              <a:off x="3748087" y="5088285"/>
              <a:ext cx="264519" cy="263065"/>
            </a:xfrm>
            <a:custGeom>
              <a:avLst/>
              <a:gdLst>
                <a:gd name="T0" fmla="*/ 0 w 183"/>
                <a:gd name="T1" fmla="*/ 2147483646 h 187"/>
                <a:gd name="T2" fmla="*/ 2147483646 w 183"/>
                <a:gd name="T3" fmla="*/ 2147483646 h 187"/>
                <a:gd name="T4" fmla="*/ 2147483646 w 183"/>
                <a:gd name="T5" fmla="*/ 2147483646 h 187"/>
                <a:gd name="T6" fmla="*/ 2147483646 w 183"/>
                <a:gd name="T7" fmla="*/ 2147483646 h 187"/>
                <a:gd name="T8" fmla="*/ 2147483646 w 183"/>
                <a:gd name="T9" fmla="*/ 2147483646 h 187"/>
                <a:gd name="T10" fmla="*/ 2147483646 w 183"/>
                <a:gd name="T11" fmla="*/ 2147483646 h 187"/>
                <a:gd name="T12" fmla="*/ 2147483646 w 183"/>
                <a:gd name="T13" fmla="*/ 2147483646 h 187"/>
                <a:gd name="T14" fmla="*/ 2147483646 w 183"/>
                <a:gd name="T15" fmla="*/ 2147483646 h 187"/>
                <a:gd name="T16" fmla="*/ 2147483646 w 183"/>
                <a:gd name="T17" fmla="*/ 2147483646 h 187"/>
                <a:gd name="T18" fmla="*/ 2147483646 w 183"/>
                <a:gd name="T19" fmla="*/ 2147483646 h 187"/>
                <a:gd name="T20" fmla="*/ 2147483646 w 183"/>
                <a:gd name="T21" fmla="*/ 2147483646 h 187"/>
                <a:gd name="T22" fmla="*/ 2147483646 w 183"/>
                <a:gd name="T23" fmla="*/ 0 h 187"/>
                <a:gd name="T24" fmla="*/ 2147483646 w 183"/>
                <a:gd name="T25" fmla="*/ 2147483646 h 187"/>
                <a:gd name="T26" fmla="*/ 2147483646 w 183"/>
                <a:gd name="T27" fmla="*/ 2147483646 h 187"/>
                <a:gd name="T28" fmla="*/ 2147483646 w 183"/>
                <a:gd name="T29" fmla="*/ 2147483646 h 187"/>
                <a:gd name="T30" fmla="*/ 2147483646 w 183"/>
                <a:gd name="T31" fmla="*/ 2147483646 h 187"/>
                <a:gd name="T32" fmla="*/ 2147483646 w 183"/>
                <a:gd name="T33" fmla="*/ 2147483646 h 187"/>
                <a:gd name="T34" fmla="*/ 0 w 183"/>
                <a:gd name="T35" fmla="*/ 2147483646 h 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3"/>
                <a:gd name="T55" fmla="*/ 0 h 187"/>
                <a:gd name="T56" fmla="*/ 183 w 183"/>
                <a:gd name="T57" fmla="*/ 187 h 1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3" h="187">
                  <a:moveTo>
                    <a:pt x="0" y="128"/>
                  </a:moveTo>
                  <a:lnTo>
                    <a:pt x="12" y="119"/>
                  </a:lnTo>
                  <a:lnTo>
                    <a:pt x="7" y="112"/>
                  </a:lnTo>
                  <a:lnTo>
                    <a:pt x="10" y="101"/>
                  </a:lnTo>
                  <a:lnTo>
                    <a:pt x="21" y="84"/>
                  </a:lnTo>
                  <a:lnTo>
                    <a:pt x="30" y="79"/>
                  </a:lnTo>
                  <a:lnTo>
                    <a:pt x="25" y="72"/>
                  </a:lnTo>
                  <a:lnTo>
                    <a:pt x="22" y="55"/>
                  </a:lnTo>
                  <a:lnTo>
                    <a:pt x="26" y="24"/>
                  </a:lnTo>
                  <a:lnTo>
                    <a:pt x="32" y="22"/>
                  </a:lnTo>
                  <a:lnTo>
                    <a:pt x="43" y="27"/>
                  </a:lnTo>
                  <a:lnTo>
                    <a:pt x="51" y="0"/>
                  </a:lnTo>
                  <a:lnTo>
                    <a:pt x="183" y="20"/>
                  </a:lnTo>
                  <a:lnTo>
                    <a:pt x="156" y="187"/>
                  </a:lnTo>
                  <a:lnTo>
                    <a:pt x="115" y="181"/>
                  </a:lnTo>
                  <a:lnTo>
                    <a:pt x="90" y="175"/>
                  </a:lnTo>
                  <a:lnTo>
                    <a:pt x="38" y="148"/>
                  </a:lnTo>
                  <a:lnTo>
                    <a:pt x="0" y="12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3" name="Freeform 1152">
              <a:extLst>
                <a:ext uri="{FF2B5EF4-FFF2-40B4-BE49-F238E27FC236}">
                  <a16:creationId xmlns:a16="http://schemas.microsoft.com/office/drawing/2014/main" id="{16946BAB-E779-544E-921B-CBBE2F71310B}"/>
                </a:ext>
              </a:extLst>
            </p:cNvPr>
            <p:cNvSpPr>
              <a:spLocks noChangeArrowheads="1"/>
            </p:cNvSpPr>
            <p:nvPr/>
          </p:nvSpPr>
          <p:spPr bwMode="auto">
            <a:xfrm>
              <a:off x="4567664" y="5164250"/>
              <a:ext cx="196583" cy="150524"/>
            </a:xfrm>
            <a:custGeom>
              <a:avLst/>
              <a:gdLst>
                <a:gd name="T0" fmla="*/ 0 w 136"/>
                <a:gd name="T1" fmla="*/ 2147483646 h 107"/>
                <a:gd name="T2" fmla="*/ 2147483646 w 136"/>
                <a:gd name="T3" fmla="*/ 2147483646 h 107"/>
                <a:gd name="T4" fmla="*/ 2147483646 w 136"/>
                <a:gd name="T5" fmla="*/ 2147483646 h 107"/>
                <a:gd name="T6" fmla="*/ 2147483646 w 136"/>
                <a:gd name="T7" fmla="*/ 2147483646 h 107"/>
                <a:gd name="T8" fmla="*/ 2147483646 w 136"/>
                <a:gd name="T9" fmla="*/ 2147483646 h 107"/>
                <a:gd name="T10" fmla="*/ 2147483646 w 136"/>
                <a:gd name="T11" fmla="*/ 2147483646 h 107"/>
                <a:gd name="T12" fmla="*/ 2147483646 w 136"/>
                <a:gd name="T13" fmla="*/ 2147483646 h 107"/>
                <a:gd name="T14" fmla="*/ 2147483646 w 136"/>
                <a:gd name="T15" fmla="*/ 2147483646 h 107"/>
                <a:gd name="T16" fmla="*/ 2147483646 w 136"/>
                <a:gd name="T17" fmla="*/ 2147483646 h 107"/>
                <a:gd name="T18" fmla="*/ 2147483646 w 136"/>
                <a:gd name="T19" fmla="*/ 2147483646 h 107"/>
                <a:gd name="T20" fmla="*/ 2147483646 w 136"/>
                <a:gd name="T21" fmla="*/ 2147483646 h 107"/>
                <a:gd name="T22" fmla="*/ 2147483646 w 136"/>
                <a:gd name="T23" fmla="*/ 2147483646 h 107"/>
                <a:gd name="T24" fmla="*/ 2147483646 w 136"/>
                <a:gd name="T25" fmla="*/ 2147483646 h 107"/>
                <a:gd name="T26" fmla="*/ 2147483646 w 136"/>
                <a:gd name="T27" fmla="*/ 2147483646 h 107"/>
                <a:gd name="T28" fmla="*/ 2147483646 w 136"/>
                <a:gd name="T29" fmla="*/ 2147483646 h 107"/>
                <a:gd name="T30" fmla="*/ 2147483646 w 136"/>
                <a:gd name="T31" fmla="*/ 2147483646 h 107"/>
                <a:gd name="T32" fmla="*/ 2147483646 w 136"/>
                <a:gd name="T33" fmla="*/ 2147483646 h 107"/>
                <a:gd name="T34" fmla="*/ 2147483646 w 136"/>
                <a:gd name="T35" fmla="*/ 2147483646 h 107"/>
                <a:gd name="T36" fmla="*/ 2147483646 w 136"/>
                <a:gd name="T37" fmla="*/ 2147483646 h 107"/>
                <a:gd name="T38" fmla="*/ 2147483646 w 136"/>
                <a:gd name="T39" fmla="*/ 0 h 107"/>
                <a:gd name="T40" fmla="*/ 0 w 136"/>
                <a:gd name="T41" fmla="*/ 2147483646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
                <a:gd name="T64" fmla="*/ 0 h 107"/>
                <a:gd name="T65" fmla="*/ 136 w 13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 h="107">
                  <a:moveTo>
                    <a:pt x="0" y="3"/>
                  </a:moveTo>
                  <a:lnTo>
                    <a:pt x="7" y="36"/>
                  </a:lnTo>
                  <a:lnTo>
                    <a:pt x="5" y="88"/>
                  </a:lnTo>
                  <a:lnTo>
                    <a:pt x="8" y="91"/>
                  </a:lnTo>
                  <a:lnTo>
                    <a:pt x="18" y="91"/>
                  </a:lnTo>
                  <a:lnTo>
                    <a:pt x="18" y="107"/>
                  </a:lnTo>
                  <a:lnTo>
                    <a:pt x="98" y="106"/>
                  </a:lnTo>
                  <a:lnTo>
                    <a:pt x="96" y="89"/>
                  </a:lnTo>
                  <a:lnTo>
                    <a:pt x="103" y="72"/>
                  </a:lnTo>
                  <a:lnTo>
                    <a:pt x="113" y="59"/>
                  </a:lnTo>
                  <a:lnTo>
                    <a:pt x="113" y="56"/>
                  </a:lnTo>
                  <a:lnTo>
                    <a:pt x="120" y="45"/>
                  </a:lnTo>
                  <a:lnTo>
                    <a:pt x="124" y="33"/>
                  </a:lnTo>
                  <a:lnTo>
                    <a:pt x="123" y="31"/>
                  </a:lnTo>
                  <a:lnTo>
                    <a:pt x="129" y="27"/>
                  </a:lnTo>
                  <a:lnTo>
                    <a:pt x="136" y="16"/>
                  </a:lnTo>
                  <a:lnTo>
                    <a:pt x="133" y="14"/>
                  </a:lnTo>
                  <a:lnTo>
                    <a:pt x="116" y="15"/>
                  </a:lnTo>
                  <a:lnTo>
                    <a:pt x="121" y="9"/>
                  </a:lnTo>
                  <a:lnTo>
                    <a:pt x="119" y="0"/>
                  </a:lnTo>
                  <a:lnTo>
                    <a:pt x="0" y="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4" name="Freeform 1153">
              <a:extLst>
                <a:ext uri="{FF2B5EF4-FFF2-40B4-BE49-F238E27FC236}">
                  <a16:creationId xmlns:a16="http://schemas.microsoft.com/office/drawing/2014/main" id="{5E0D0869-7312-8B49-8622-79C1C8EE5F63}"/>
                </a:ext>
              </a:extLst>
            </p:cNvPr>
            <p:cNvSpPr>
              <a:spLocks noChangeArrowheads="1"/>
            </p:cNvSpPr>
            <p:nvPr/>
          </p:nvSpPr>
          <p:spPr bwMode="auto">
            <a:xfrm>
              <a:off x="3487904" y="4802710"/>
              <a:ext cx="303547" cy="452980"/>
            </a:xfrm>
            <a:custGeom>
              <a:avLst/>
              <a:gdLst>
                <a:gd name="T0" fmla="*/ 2147483646 w 210"/>
                <a:gd name="T1" fmla="*/ 2147483646 h 322"/>
                <a:gd name="T2" fmla="*/ 2147483646 w 210"/>
                <a:gd name="T3" fmla="*/ 2147483646 h 322"/>
                <a:gd name="T4" fmla="*/ 0 w 210"/>
                <a:gd name="T5" fmla="*/ 2147483646 h 322"/>
                <a:gd name="T6" fmla="*/ 2147483646 w 210"/>
                <a:gd name="T7" fmla="*/ 2147483646 h 322"/>
                <a:gd name="T8" fmla="*/ 2147483646 w 210"/>
                <a:gd name="T9" fmla="*/ 2147483646 h 322"/>
                <a:gd name="T10" fmla="*/ 2147483646 w 210"/>
                <a:gd name="T11" fmla="*/ 2147483646 h 322"/>
                <a:gd name="T12" fmla="*/ 2147483646 w 210"/>
                <a:gd name="T13" fmla="*/ 2147483646 h 322"/>
                <a:gd name="T14" fmla="*/ 2147483646 w 210"/>
                <a:gd name="T15" fmla="*/ 2147483646 h 322"/>
                <a:gd name="T16" fmla="*/ 2147483646 w 210"/>
                <a:gd name="T17" fmla="*/ 2147483646 h 322"/>
                <a:gd name="T18" fmla="*/ 2147483646 w 210"/>
                <a:gd name="T19" fmla="*/ 2147483646 h 322"/>
                <a:gd name="T20" fmla="*/ 2147483646 w 210"/>
                <a:gd name="T21" fmla="*/ 2147483646 h 322"/>
                <a:gd name="T22" fmla="*/ 2147483646 w 210"/>
                <a:gd name="T23" fmla="*/ 2147483646 h 322"/>
                <a:gd name="T24" fmla="*/ 2147483646 w 210"/>
                <a:gd name="T25" fmla="*/ 2147483646 h 322"/>
                <a:gd name="T26" fmla="*/ 2147483646 w 210"/>
                <a:gd name="T27" fmla="*/ 2147483646 h 322"/>
                <a:gd name="T28" fmla="*/ 2147483646 w 210"/>
                <a:gd name="T29" fmla="*/ 2147483646 h 322"/>
                <a:gd name="T30" fmla="*/ 2147483646 w 210"/>
                <a:gd name="T31" fmla="*/ 2147483646 h 322"/>
                <a:gd name="T32" fmla="*/ 2147483646 w 210"/>
                <a:gd name="T33" fmla="*/ 2147483646 h 322"/>
                <a:gd name="T34" fmla="*/ 2147483646 w 210"/>
                <a:gd name="T35" fmla="*/ 2147483646 h 322"/>
                <a:gd name="T36" fmla="*/ 2147483646 w 210"/>
                <a:gd name="T37" fmla="*/ 2147483646 h 322"/>
                <a:gd name="T38" fmla="*/ 2147483646 w 210"/>
                <a:gd name="T39" fmla="*/ 2147483646 h 322"/>
                <a:gd name="T40" fmla="*/ 2147483646 w 210"/>
                <a:gd name="T41" fmla="*/ 2147483646 h 322"/>
                <a:gd name="T42" fmla="*/ 2147483646 w 210"/>
                <a:gd name="T43" fmla="*/ 2147483646 h 322"/>
                <a:gd name="T44" fmla="*/ 2147483646 w 210"/>
                <a:gd name="T45" fmla="*/ 2147483646 h 322"/>
                <a:gd name="T46" fmla="*/ 2147483646 w 210"/>
                <a:gd name="T47" fmla="*/ 2147483646 h 322"/>
                <a:gd name="T48" fmla="*/ 2147483646 w 210"/>
                <a:gd name="T49" fmla="*/ 2147483646 h 322"/>
                <a:gd name="T50" fmla="*/ 2147483646 w 210"/>
                <a:gd name="T51" fmla="*/ 2147483646 h 322"/>
                <a:gd name="T52" fmla="*/ 2147483646 w 210"/>
                <a:gd name="T53" fmla="*/ 2147483646 h 322"/>
                <a:gd name="T54" fmla="*/ 2147483646 w 210"/>
                <a:gd name="T55" fmla="*/ 2147483646 h 322"/>
                <a:gd name="T56" fmla="*/ 2147483646 w 210"/>
                <a:gd name="T57" fmla="*/ 2147483646 h 322"/>
                <a:gd name="T58" fmla="*/ 2147483646 w 210"/>
                <a:gd name="T59" fmla="*/ 2147483646 h 322"/>
                <a:gd name="T60" fmla="*/ 2147483646 w 210"/>
                <a:gd name="T61" fmla="*/ 2147483646 h 322"/>
                <a:gd name="T62" fmla="*/ 2147483646 w 210"/>
                <a:gd name="T63" fmla="*/ 2147483646 h 322"/>
                <a:gd name="T64" fmla="*/ 2147483646 w 210"/>
                <a:gd name="T65" fmla="*/ 2147483646 h 322"/>
                <a:gd name="T66" fmla="*/ 2147483646 w 210"/>
                <a:gd name="T67" fmla="*/ 2147483646 h 322"/>
                <a:gd name="T68" fmla="*/ 2147483646 w 210"/>
                <a:gd name="T69" fmla="*/ 2147483646 h 322"/>
                <a:gd name="T70" fmla="*/ 2147483646 w 210"/>
                <a:gd name="T71" fmla="*/ 2147483646 h 322"/>
                <a:gd name="T72" fmla="*/ 2147483646 w 210"/>
                <a:gd name="T73" fmla="*/ 2147483646 h 322"/>
                <a:gd name="T74" fmla="*/ 2147483646 w 210"/>
                <a:gd name="T75" fmla="*/ 2147483646 h 322"/>
                <a:gd name="T76" fmla="*/ 2147483646 w 210"/>
                <a:gd name="T77" fmla="*/ 2147483646 h 322"/>
                <a:gd name="T78" fmla="*/ 2147483646 w 210"/>
                <a:gd name="T79" fmla="*/ 2147483646 h 322"/>
                <a:gd name="T80" fmla="*/ 2147483646 w 210"/>
                <a:gd name="T81" fmla="*/ 2147483646 h 322"/>
                <a:gd name="T82" fmla="*/ 2147483646 w 210"/>
                <a:gd name="T83" fmla="*/ 2147483646 h 322"/>
                <a:gd name="T84" fmla="*/ 2147483646 w 210"/>
                <a:gd name="T85" fmla="*/ 2147483646 h 322"/>
                <a:gd name="T86" fmla="*/ 2147483646 w 210"/>
                <a:gd name="T87" fmla="*/ 2147483646 h 322"/>
                <a:gd name="T88" fmla="*/ 2147483646 w 210"/>
                <a:gd name="T89" fmla="*/ 2147483646 h 322"/>
                <a:gd name="T90" fmla="*/ 2147483646 w 210"/>
                <a:gd name="T91" fmla="*/ 2147483646 h 322"/>
                <a:gd name="T92" fmla="*/ 2147483646 w 210"/>
                <a:gd name="T93" fmla="*/ 2147483646 h 322"/>
                <a:gd name="T94" fmla="*/ 2147483646 w 210"/>
                <a:gd name="T95" fmla="*/ 2147483646 h 322"/>
                <a:gd name="T96" fmla="*/ 2147483646 w 210"/>
                <a:gd name="T97" fmla="*/ 0 h 322"/>
                <a:gd name="T98" fmla="*/ 2147483646 w 210"/>
                <a:gd name="T99" fmla="*/ 2147483646 h 322"/>
                <a:gd name="T100" fmla="*/ 2147483646 w 210"/>
                <a:gd name="T101" fmla="*/ 2147483646 h 322"/>
                <a:gd name="T102" fmla="*/ 0 w 210"/>
                <a:gd name="T103" fmla="*/ 2147483646 h 322"/>
                <a:gd name="T104" fmla="*/ 2147483646 w 210"/>
                <a:gd name="T105" fmla="*/ 2147483646 h 3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0"/>
                <a:gd name="T160" fmla="*/ 0 h 322"/>
                <a:gd name="T161" fmla="*/ 210 w 210"/>
                <a:gd name="T162" fmla="*/ 322 h 3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0" h="322">
                  <a:moveTo>
                    <a:pt x="3" y="59"/>
                  </a:moveTo>
                  <a:lnTo>
                    <a:pt x="6" y="65"/>
                  </a:lnTo>
                  <a:lnTo>
                    <a:pt x="0" y="91"/>
                  </a:lnTo>
                  <a:lnTo>
                    <a:pt x="4" y="98"/>
                  </a:lnTo>
                  <a:lnTo>
                    <a:pt x="20" y="132"/>
                  </a:lnTo>
                  <a:lnTo>
                    <a:pt x="22" y="131"/>
                  </a:lnTo>
                  <a:lnTo>
                    <a:pt x="23" y="123"/>
                  </a:lnTo>
                  <a:lnTo>
                    <a:pt x="26" y="122"/>
                  </a:lnTo>
                  <a:lnTo>
                    <a:pt x="29" y="124"/>
                  </a:lnTo>
                  <a:lnTo>
                    <a:pt x="24" y="128"/>
                  </a:lnTo>
                  <a:lnTo>
                    <a:pt x="26" y="131"/>
                  </a:lnTo>
                  <a:lnTo>
                    <a:pt x="30" y="145"/>
                  </a:lnTo>
                  <a:lnTo>
                    <a:pt x="27" y="144"/>
                  </a:lnTo>
                  <a:lnTo>
                    <a:pt x="21" y="139"/>
                  </a:lnTo>
                  <a:lnTo>
                    <a:pt x="23" y="133"/>
                  </a:lnTo>
                  <a:lnTo>
                    <a:pt x="20" y="134"/>
                  </a:lnTo>
                  <a:lnTo>
                    <a:pt x="17" y="140"/>
                  </a:lnTo>
                  <a:lnTo>
                    <a:pt x="18" y="152"/>
                  </a:lnTo>
                  <a:lnTo>
                    <a:pt x="22" y="159"/>
                  </a:lnTo>
                  <a:lnTo>
                    <a:pt x="29" y="163"/>
                  </a:lnTo>
                  <a:lnTo>
                    <a:pt x="27" y="170"/>
                  </a:lnTo>
                  <a:lnTo>
                    <a:pt x="22" y="171"/>
                  </a:lnTo>
                  <a:lnTo>
                    <a:pt x="22" y="179"/>
                  </a:lnTo>
                  <a:lnTo>
                    <a:pt x="32" y="199"/>
                  </a:lnTo>
                  <a:lnTo>
                    <a:pt x="40" y="210"/>
                  </a:lnTo>
                  <a:lnTo>
                    <a:pt x="39" y="217"/>
                  </a:lnTo>
                  <a:lnTo>
                    <a:pt x="44" y="222"/>
                  </a:lnTo>
                  <a:lnTo>
                    <a:pt x="41" y="226"/>
                  </a:lnTo>
                  <a:lnTo>
                    <a:pt x="39" y="237"/>
                  </a:lnTo>
                  <a:lnTo>
                    <a:pt x="42" y="242"/>
                  </a:lnTo>
                  <a:lnTo>
                    <a:pt x="68" y="250"/>
                  </a:lnTo>
                  <a:lnTo>
                    <a:pt x="79" y="263"/>
                  </a:lnTo>
                  <a:lnTo>
                    <a:pt x="91" y="267"/>
                  </a:lnTo>
                  <a:lnTo>
                    <a:pt x="91" y="274"/>
                  </a:lnTo>
                  <a:lnTo>
                    <a:pt x="99" y="276"/>
                  </a:lnTo>
                  <a:lnTo>
                    <a:pt x="111" y="289"/>
                  </a:lnTo>
                  <a:lnTo>
                    <a:pt x="117" y="300"/>
                  </a:lnTo>
                  <a:lnTo>
                    <a:pt x="117" y="318"/>
                  </a:lnTo>
                  <a:lnTo>
                    <a:pt x="192" y="322"/>
                  </a:lnTo>
                  <a:lnTo>
                    <a:pt x="187" y="315"/>
                  </a:lnTo>
                  <a:lnTo>
                    <a:pt x="190" y="304"/>
                  </a:lnTo>
                  <a:lnTo>
                    <a:pt x="201" y="287"/>
                  </a:lnTo>
                  <a:lnTo>
                    <a:pt x="210" y="282"/>
                  </a:lnTo>
                  <a:lnTo>
                    <a:pt x="205" y="275"/>
                  </a:lnTo>
                  <a:lnTo>
                    <a:pt x="202" y="258"/>
                  </a:lnTo>
                  <a:lnTo>
                    <a:pt x="101" y="124"/>
                  </a:lnTo>
                  <a:lnTo>
                    <a:pt x="94" y="111"/>
                  </a:lnTo>
                  <a:lnTo>
                    <a:pt x="119" y="26"/>
                  </a:lnTo>
                  <a:lnTo>
                    <a:pt x="19" y="0"/>
                  </a:lnTo>
                  <a:lnTo>
                    <a:pt x="16" y="5"/>
                  </a:lnTo>
                  <a:lnTo>
                    <a:pt x="17" y="17"/>
                  </a:lnTo>
                  <a:lnTo>
                    <a:pt x="0" y="43"/>
                  </a:lnTo>
                  <a:lnTo>
                    <a:pt x="3" y="5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5" name="Freeform 1154">
              <a:extLst>
                <a:ext uri="{FF2B5EF4-FFF2-40B4-BE49-F238E27FC236}">
                  <a16:creationId xmlns:a16="http://schemas.microsoft.com/office/drawing/2014/main" id="{7B0A7C86-10B0-C641-BB03-6B314BB6B87A}"/>
                </a:ext>
              </a:extLst>
            </p:cNvPr>
            <p:cNvSpPr>
              <a:spLocks noChangeArrowheads="1"/>
            </p:cNvSpPr>
            <p:nvPr/>
          </p:nvSpPr>
          <p:spPr bwMode="auto">
            <a:xfrm>
              <a:off x="4012606" y="4949014"/>
              <a:ext cx="281866" cy="191321"/>
            </a:xfrm>
            <a:custGeom>
              <a:avLst/>
              <a:gdLst>
                <a:gd name="T0" fmla="*/ 0 w 195"/>
                <a:gd name="T1" fmla="*/ 2147483646 h 136"/>
                <a:gd name="T2" fmla="*/ 2147483646 w 195"/>
                <a:gd name="T3" fmla="*/ 0 h 136"/>
                <a:gd name="T4" fmla="*/ 2147483646 w 195"/>
                <a:gd name="T5" fmla="*/ 2147483646 h 136"/>
                <a:gd name="T6" fmla="*/ 2147483646 w 195"/>
                <a:gd name="T7" fmla="*/ 2147483646 h 136"/>
                <a:gd name="T8" fmla="*/ 2147483646 w 195"/>
                <a:gd name="T9" fmla="*/ 2147483646 h 136"/>
                <a:gd name="T10" fmla="*/ 2147483646 w 195"/>
                <a:gd name="T11" fmla="*/ 2147483646 h 136"/>
                <a:gd name="T12" fmla="*/ 2147483646 w 195"/>
                <a:gd name="T13" fmla="*/ 2147483646 h 136"/>
                <a:gd name="T14" fmla="*/ 2147483646 w 195"/>
                <a:gd name="T15" fmla="*/ 2147483646 h 136"/>
                <a:gd name="T16" fmla="*/ 0 w 195"/>
                <a:gd name="T17" fmla="*/ 214748364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
                <a:gd name="T28" fmla="*/ 0 h 136"/>
                <a:gd name="T29" fmla="*/ 195 w 19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 h="136">
                  <a:moveTo>
                    <a:pt x="0" y="119"/>
                  </a:moveTo>
                  <a:lnTo>
                    <a:pt x="19" y="0"/>
                  </a:lnTo>
                  <a:lnTo>
                    <a:pt x="144" y="12"/>
                  </a:lnTo>
                  <a:lnTo>
                    <a:pt x="195" y="16"/>
                  </a:lnTo>
                  <a:lnTo>
                    <a:pt x="193" y="46"/>
                  </a:lnTo>
                  <a:lnTo>
                    <a:pt x="186" y="136"/>
                  </a:lnTo>
                  <a:lnTo>
                    <a:pt x="160" y="134"/>
                  </a:lnTo>
                  <a:lnTo>
                    <a:pt x="81" y="128"/>
                  </a:lnTo>
                  <a:lnTo>
                    <a:pt x="0" y="11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6" name="Freeform 1155">
              <a:extLst>
                <a:ext uri="{FF2B5EF4-FFF2-40B4-BE49-F238E27FC236}">
                  <a16:creationId xmlns:a16="http://schemas.microsoft.com/office/drawing/2014/main" id="{7F504DD0-EC1F-AA45-8328-C2540D4D3B9B}"/>
                </a:ext>
              </a:extLst>
            </p:cNvPr>
            <p:cNvSpPr>
              <a:spLocks noChangeArrowheads="1"/>
            </p:cNvSpPr>
            <p:nvPr/>
          </p:nvSpPr>
          <p:spPr bwMode="auto">
            <a:xfrm>
              <a:off x="5320751" y="4846321"/>
              <a:ext cx="66491" cy="53457"/>
            </a:xfrm>
            <a:custGeom>
              <a:avLst/>
              <a:gdLst>
                <a:gd name="T0" fmla="*/ 0 w 46"/>
                <a:gd name="T1" fmla="*/ 2147483646 h 38"/>
                <a:gd name="T2" fmla="*/ 2147483646 w 46"/>
                <a:gd name="T3" fmla="*/ 2147483646 h 38"/>
                <a:gd name="T4" fmla="*/ 2147483646 w 46"/>
                <a:gd name="T5" fmla="*/ 2147483646 h 38"/>
                <a:gd name="T6" fmla="*/ 2147483646 w 46"/>
                <a:gd name="T7" fmla="*/ 2147483646 h 38"/>
                <a:gd name="T8" fmla="*/ 2147483646 w 46"/>
                <a:gd name="T9" fmla="*/ 2147483646 h 38"/>
                <a:gd name="T10" fmla="*/ 2147483646 w 46"/>
                <a:gd name="T11" fmla="*/ 2147483646 h 38"/>
                <a:gd name="T12" fmla="*/ 2147483646 w 46"/>
                <a:gd name="T13" fmla="*/ 2147483646 h 38"/>
                <a:gd name="T14" fmla="*/ 2147483646 w 46"/>
                <a:gd name="T15" fmla="*/ 2147483646 h 38"/>
                <a:gd name="T16" fmla="*/ 2147483646 w 46"/>
                <a:gd name="T17" fmla="*/ 2147483646 h 38"/>
                <a:gd name="T18" fmla="*/ 2147483646 w 46"/>
                <a:gd name="T19" fmla="*/ 2147483646 h 38"/>
                <a:gd name="T20" fmla="*/ 2147483646 w 46"/>
                <a:gd name="T21" fmla="*/ 2147483646 h 38"/>
                <a:gd name="T22" fmla="*/ 2147483646 w 46"/>
                <a:gd name="T23" fmla="*/ 2147483646 h 38"/>
                <a:gd name="T24" fmla="*/ 2147483646 w 46"/>
                <a:gd name="T25" fmla="*/ 2147483646 h 38"/>
                <a:gd name="T26" fmla="*/ 2147483646 w 46"/>
                <a:gd name="T27" fmla="*/ 2147483646 h 38"/>
                <a:gd name="T28" fmla="*/ 2147483646 w 46"/>
                <a:gd name="T29" fmla="*/ 2147483646 h 38"/>
                <a:gd name="T30" fmla="*/ 2147483646 w 46"/>
                <a:gd name="T31" fmla="*/ 0 h 38"/>
                <a:gd name="T32" fmla="*/ 0 w 46"/>
                <a:gd name="T33" fmla="*/ 2147483646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38"/>
                <a:gd name="T53" fmla="*/ 46 w 4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38">
                  <a:moveTo>
                    <a:pt x="0" y="7"/>
                  </a:moveTo>
                  <a:lnTo>
                    <a:pt x="4" y="27"/>
                  </a:lnTo>
                  <a:lnTo>
                    <a:pt x="3" y="38"/>
                  </a:lnTo>
                  <a:lnTo>
                    <a:pt x="7" y="36"/>
                  </a:lnTo>
                  <a:lnTo>
                    <a:pt x="9" y="34"/>
                  </a:lnTo>
                  <a:lnTo>
                    <a:pt x="16" y="31"/>
                  </a:lnTo>
                  <a:lnTo>
                    <a:pt x="19" y="26"/>
                  </a:lnTo>
                  <a:lnTo>
                    <a:pt x="21" y="27"/>
                  </a:lnTo>
                  <a:lnTo>
                    <a:pt x="26" y="25"/>
                  </a:lnTo>
                  <a:lnTo>
                    <a:pt x="33" y="24"/>
                  </a:lnTo>
                  <a:lnTo>
                    <a:pt x="33" y="22"/>
                  </a:lnTo>
                  <a:lnTo>
                    <a:pt x="35" y="23"/>
                  </a:lnTo>
                  <a:lnTo>
                    <a:pt x="37" y="21"/>
                  </a:lnTo>
                  <a:lnTo>
                    <a:pt x="41" y="21"/>
                  </a:lnTo>
                  <a:lnTo>
                    <a:pt x="46" y="19"/>
                  </a:lnTo>
                  <a:lnTo>
                    <a:pt x="41" y="0"/>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7" name="Freeform 1156">
              <a:extLst>
                <a:ext uri="{FF2B5EF4-FFF2-40B4-BE49-F238E27FC236}">
                  <a16:creationId xmlns:a16="http://schemas.microsoft.com/office/drawing/2014/main" id="{CF7A49D3-3B50-7B41-BB22-E2CD74CBC6CA}"/>
                </a:ext>
              </a:extLst>
            </p:cNvPr>
            <p:cNvSpPr>
              <a:spLocks noChangeArrowheads="1"/>
            </p:cNvSpPr>
            <p:nvPr/>
          </p:nvSpPr>
          <p:spPr bwMode="auto">
            <a:xfrm>
              <a:off x="5262932" y="4961676"/>
              <a:ext cx="40473" cy="57677"/>
            </a:xfrm>
            <a:custGeom>
              <a:avLst/>
              <a:gdLst>
                <a:gd name="T0" fmla="*/ 0 w 28"/>
                <a:gd name="T1" fmla="*/ 2147483646 h 41"/>
                <a:gd name="T2" fmla="*/ 2147483646 w 28"/>
                <a:gd name="T3" fmla="*/ 0 h 41"/>
                <a:gd name="T4" fmla="*/ 2147483646 w 28"/>
                <a:gd name="T5" fmla="*/ 0 h 41"/>
                <a:gd name="T6" fmla="*/ 2147483646 w 28"/>
                <a:gd name="T7" fmla="*/ 2147483646 h 41"/>
                <a:gd name="T8" fmla="*/ 2147483646 w 28"/>
                <a:gd name="T9" fmla="*/ 2147483646 h 41"/>
                <a:gd name="T10" fmla="*/ 2147483646 w 28"/>
                <a:gd name="T11" fmla="*/ 2147483646 h 41"/>
                <a:gd name="T12" fmla="*/ 2147483646 w 28"/>
                <a:gd name="T13" fmla="*/ 2147483646 h 41"/>
                <a:gd name="T14" fmla="*/ 2147483646 w 28"/>
                <a:gd name="T15" fmla="*/ 2147483646 h 41"/>
                <a:gd name="T16" fmla="*/ 2147483646 w 28"/>
                <a:gd name="T17" fmla="*/ 2147483646 h 41"/>
                <a:gd name="T18" fmla="*/ 2147483646 w 28"/>
                <a:gd name="T19" fmla="*/ 2147483646 h 41"/>
                <a:gd name="T20" fmla="*/ 2147483646 w 28"/>
                <a:gd name="T21" fmla="*/ 2147483646 h 41"/>
                <a:gd name="T22" fmla="*/ 2147483646 w 28"/>
                <a:gd name="T23" fmla="*/ 2147483646 h 41"/>
                <a:gd name="T24" fmla="*/ 2147483646 w 28"/>
                <a:gd name="T25" fmla="*/ 2147483646 h 41"/>
                <a:gd name="T26" fmla="*/ 2147483646 w 28"/>
                <a:gd name="T27" fmla="*/ 2147483646 h 41"/>
                <a:gd name="T28" fmla="*/ 2147483646 w 28"/>
                <a:gd name="T29" fmla="*/ 2147483646 h 41"/>
                <a:gd name="T30" fmla="*/ 2147483646 w 28"/>
                <a:gd name="T31" fmla="*/ 2147483646 h 41"/>
                <a:gd name="T32" fmla="*/ 2147483646 w 28"/>
                <a:gd name="T33" fmla="*/ 2147483646 h 41"/>
                <a:gd name="T34" fmla="*/ 2147483646 w 28"/>
                <a:gd name="T35" fmla="*/ 2147483646 h 41"/>
                <a:gd name="T36" fmla="*/ 2147483646 w 28"/>
                <a:gd name="T37" fmla="*/ 2147483646 h 41"/>
                <a:gd name="T38" fmla="*/ 0 w 28"/>
                <a:gd name="T39" fmla="*/ 2147483646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41"/>
                <a:gd name="T62" fmla="*/ 28 w 28"/>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41">
                  <a:moveTo>
                    <a:pt x="0" y="4"/>
                  </a:moveTo>
                  <a:lnTo>
                    <a:pt x="3" y="0"/>
                  </a:lnTo>
                  <a:lnTo>
                    <a:pt x="9" y="0"/>
                  </a:lnTo>
                  <a:lnTo>
                    <a:pt x="8" y="4"/>
                  </a:lnTo>
                  <a:lnTo>
                    <a:pt x="6" y="6"/>
                  </a:lnTo>
                  <a:lnTo>
                    <a:pt x="7" y="10"/>
                  </a:lnTo>
                  <a:lnTo>
                    <a:pt x="10" y="13"/>
                  </a:lnTo>
                  <a:lnTo>
                    <a:pt x="14" y="17"/>
                  </a:lnTo>
                  <a:lnTo>
                    <a:pt x="15" y="22"/>
                  </a:lnTo>
                  <a:lnTo>
                    <a:pt x="18" y="25"/>
                  </a:lnTo>
                  <a:lnTo>
                    <a:pt x="21" y="27"/>
                  </a:lnTo>
                  <a:lnTo>
                    <a:pt x="25" y="29"/>
                  </a:lnTo>
                  <a:lnTo>
                    <a:pt x="27" y="32"/>
                  </a:lnTo>
                  <a:lnTo>
                    <a:pt x="23" y="36"/>
                  </a:lnTo>
                  <a:lnTo>
                    <a:pt x="27" y="35"/>
                  </a:lnTo>
                  <a:lnTo>
                    <a:pt x="28" y="38"/>
                  </a:lnTo>
                  <a:lnTo>
                    <a:pt x="21" y="39"/>
                  </a:lnTo>
                  <a:lnTo>
                    <a:pt x="11" y="41"/>
                  </a:lnTo>
                  <a:lnTo>
                    <a:pt x="11" y="38"/>
                  </a:lnTo>
                  <a:lnTo>
                    <a:pt x="0" y="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8" name="Freeform 1157">
              <a:extLst>
                <a:ext uri="{FF2B5EF4-FFF2-40B4-BE49-F238E27FC236}">
                  <a16:creationId xmlns:a16="http://schemas.microsoft.com/office/drawing/2014/main" id="{DE665D18-7D87-9F48-A3F0-A7F6A702294E}"/>
                </a:ext>
              </a:extLst>
            </p:cNvPr>
            <p:cNvSpPr>
              <a:spLocks noChangeArrowheads="1"/>
            </p:cNvSpPr>
            <p:nvPr/>
          </p:nvSpPr>
          <p:spPr bwMode="auto">
            <a:xfrm>
              <a:off x="5221013" y="5006692"/>
              <a:ext cx="7228" cy="7033"/>
            </a:xfrm>
            <a:custGeom>
              <a:avLst/>
              <a:gdLst>
                <a:gd name="T0" fmla="*/ 0 w 5"/>
                <a:gd name="T1" fmla="*/ 2147483646 h 5"/>
                <a:gd name="T2" fmla="*/ 2147483646 w 5"/>
                <a:gd name="T3" fmla="*/ 0 h 5"/>
                <a:gd name="T4" fmla="*/ 2147483646 w 5"/>
                <a:gd name="T5" fmla="*/ 2147483646 h 5"/>
                <a:gd name="T6" fmla="*/ 2147483646 w 5"/>
                <a:gd name="T7" fmla="*/ 2147483646 h 5"/>
                <a:gd name="T8" fmla="*/ 0 w 5"/>
                <a:gd name="T9" fmla="*/ 2147483646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2"/>
                  </a:moveTo>
                  <a:lnTo>
                    <a:pt x="3" y="0"/>
                  </a:lnTo>
                  <a:lnTo>
                    <a:pt x="5" y="3"/>
                  </a:lnTo>
                  <a:lnTo>
                    <a:pt x="3" y="5"/>
                  </a:lnTo>
                  <a:lnTo>
                    <a:pt x="0" y="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39" name="Freeform 1158">
              <a:extLst>
                <a:ext uri="{FF2B5EF4-FFF2-40B4-BE49-F238E27FC236}">
                  <a16:creationId xmlns:a16="http://schemas.microsoft.com/office/drawing/2014/main" id="{85F7D42B-6E3F-434A-9B7A-05267AD9E651}"/>
                </a:ext>
              </a:extLst>
            </p:cNvPr>
            <p:cNvSpPr>
              <a:spLocks noChangeArrowheads="1"/>
            </p:cNvSpPr>
            <p:nvPr/>
          </p:nvSpPr>
          <p:spPr bwMode="auto">
            <a:xfrm>
              <a:off x="4862539" y="5372452"/>
              <a:ext cx="351248" cy="229303"/>
            </a:xfrm>
            <a:custGeom>
              <a:avLst/>
              <a:gdLst>
                <a:gd name="T0" fmla="*/ 0 w 243"/>
                <a:gd name="T1" fmla="*/ 2147483646 h 163"/>
                <a:gd name="T2" fmla="*/ 2147483646 w 243"/>
                <a:gd name="T3" fmla="*/ 2147483646 h 163"/>
                <a:gd name="T4" fmla="*/ 2147483646 w 243"/>
                <a:gd name="T5" fmla="*/ 2147483646 h 163"/>
                <a:gd name="T6" fmla="*/ 2147483646 w 243"/>
                <a:gd name="T7" fmla="*/ 2147483646 h 163"/>
                <a:gd name="T8" fmla="*/ 2147483646 w 243"/>
                <a:gd name="T9" fmla="*/ 2147483646 h 163"/>
                <a:gd name="T10" fmla="*/ 2147483646 w 243"/>
                <a:gd name="T11" fmla="*/ 2147483646 h 163"/>
                <a:gd name="T12" fmla="*/ 2147483646 w 243"/>
                <a:gd name="T13" fmla="*/ 2147483646 h 163"/>
                <a:gd name="T14" fmla="*/ 2147483646 w 243"/>
                <a:gd name="T15" fmla="*/ 2147483646 h 163"/>
                <a:gd name="T16" fmla="*/ 2147483646 w 243"/>
                <a:gd name="T17" fmla="*/ 2147483646 h 163"/>
                <a:gd name="T18" fmla="*/ 2147483646 w 243"/>
                <a:gd name="T19" fmla="*/ 2147483646 h 163"/>
                <a:gd name="T20" fmla="*/ 2147483646 w 243"/>
                <a:gd name="T21" fmla="*/ 2147483646 h 163"/>
                <a:gd name="T22" fmla="*/ 2147483646 w 243"/>
                <a:gd name="T23" fmla="*/ 2147483646 h 163"/>
                <a:gd name="T24" fmla="*/ 2147483646 w 243"/>
                <a:gd name="T25" fmla="*/ 2147483646 h 163"/>
                <a:gd name="T26" fmla="*/ 2147483646 w 243"/>
                <a:gd name="T27" fmla="*/ 2147483646 h 163"/>
                <a:gd name="T28" fmla="*/ 2147483646 w 243"/>
                <a:gd name="T29" fmla="*/ 2147483646 h 163"/>
                <a:gd name="T30" fmla="*/ 2147483646 w 243"/>
                <a:gd name="T31" fmla="*/ 2147483646 h 163"/>
                <a:gd name="T32" fmla="*/ 2147483646 w 243"/>
                <a:gd name="T33" fmla="*/ 2147483646 h 163"/>
                <a:gd name="T34" fmla="*/ 2147483646 w 243"/>
                <a:gd name="T35" fmla="*/ 2147483646 h 163"/>
                <a:gd name="T36" fmla="*/ 2147483646 w 243"/>
                <a:gd name="T37" fmla="*/ 2147483646 h 163"/>
                <a:gd name="T38" fmla="*/ 2147483646 w 243"/>
                <a:gd name="T39" fmla="*/ 2147483646 h 163"/>
                <a:gd name="T40" fmla="*/ 2147483646 w 243"/>
                <a:gd name="T41" fmla="*/ 2147483646 h 163"/>
                <a:gd name="T42" fmla="*/ 2147483646 w 243"/>
                <a:gd name="T43" fmla="*/ 2147483646 h 163"/>
                <a:gd name="T44" fmla="*/ 2147483646 w 243"/>
                <a:gd name="T45" fmla="*/ 2147483646 h 163"/>
                <a:gd name="T46" fmla="*/ 2147483646 w 243"/>
                <a:gd name="T47" fmla="*/ 2147483646 h 163"/>
                <a:gd name="T48" fmla="*/ 2147483646 w 243"/>
                <a:gd name="T49" fmla="*/ 2147483646 h 163"/>
                <a:gd name="T50" fmla="*/ 2147483646 w 243"/>
                <a:gd name="T51" fmla="*/ 2147483646 h 163"/>
                <a:gd name="T52" fmla="*/ 2147483646 w 243"/>
                <a:gd name="T53" fmla="*/ 2147483646 h 163"/>
                <a:gd name="T54" fmla="*/ 2147483646 w 243"/>
                <a:gd name="T55" fmla="*/ 2147483646 h 163"/>
                <a:gd name="T56" fmla="*/ 2147483646 w 243"/>
                <a:gd name="T57" fmla="*/ 2147483646 h 163"/>
                <a:gd name="T58" fmla="*/ 2147483646 w 243"/>
                <a:gd name="T59" fmla="*/ 2147483646 h 163"/>
                <a:gd name="T60" fmla="*/ 2147483646 w 243"/>
                <a:gd name="T61" fmla="*/ 2147483646 h 163"/>
                <a:gd name="T62" fmla="*/ 2147483646 w 243"/>
                <a:gd name="T63" fmla="*/ 2147483646 h 163"/>
                <a:gd name="T64" fmla="*/ 2147483646 w 243"/>
                <a:gd name="T65" fmla="*/ 2147483646 h 163"/>
                <a:gd name="T66" fmla="*/ 2147483646 w 243"/>
                <a:gd name="T67" fmla="*/ 2147483646 h 163"/>
                <a:gd name="T68" fmla="*/ 2147483646 w 243"/>
                <a:gd name="T69" fmla="*/ 2147483646 h 163"/>
                <a:gd name="T70" fmla="*/ 2147483646 w 243"/>
                <a:gd name="T71" fmla="*/ 2147483646 h 163"/>
                <a:gd name="T72" fmla="*/ 2147483646 w 243"/>
                <a:gd name="T73" fmla="*/ 2147483646 h 163"/>
                <a:gd name="T74" fmla="*/ 2147483646 w 243"/>
                <a:gd name="T75" fmla="*/ 2147483646 h 163"/>
                <a:gd name="T76" fmla="*/ 2147483646 w 243"/>
                <a:gd name="T77" fmla="*/ 2147483646 h 163"/>
                <a:gd name="T78" fmla="*/ 2147483646 w 243"/>
                <a:gd name="T79" fmla="*/ 2147483646 h 163"/>
                <a:gd name="T80" fmla="*/ 2147483646 w 243"/>
                <a:gd name="T81" fmla="*/ 2147483646 h 163"/>
                <a:gd name="T82" fmla="*/ 2147483646 w 243"/>
                <a:gd name="T83" fmla="*/ 2147483646 h 163"/>
                <a:gd name="T84" fmla="*/ 2147483646 w 243"/>
                <a:gd name="T85" fmla="*/ 2147483646 h 163"/>
                <a:gd name="T86" fmla="*/ 2147483646 w 243"/>
                <a:gd name="T87" fmla="*/ 2147483646 h 163"/>
                <a:gd name="T88" fmla="*/ 2147483646 w 243"/>
                <a:gd name="T89" fmla="*/ 2147483646 h 163"/>
                <a:gd name="T90" fmla="*/ 2147483646 w 243"/>
                <a:gd name="T91" fmla="*/ 2147483646 h 163"/>
                <a:gd name="T92" fmla="*/ 2147483646 w 243"/>
                <a:gd name="T93" fmla="*/ 2147483646 h 163"/>
                <a:gd name="T94" fmla="*/ 2147483646 w 243"/>
                <a:gd name="T95" fmla="*/ 2147483646 h 163"/>
                <a:gd name="T96" fmla="*/ 2147483646 w 243"/>
                <a:gd name="T97" fmla="*/ 2147483646 h 163"/>
                <a:gd name="T98" fmla="*/ 2147483646 w 243"/>
                <a:gd name="T99" fmla="*/ 2147483646 h 163"/>
                <a:gd name="T100" fmla="*/ 2147483646 w 243"/>
                <a:gd name="T101" fmla="*/ 2147483646 h 163"/>
                <a:gd name="T102" fmla="*/ 2147483646 w 243"/>
                <a:gd name="T103" fmla="*/ 2147483646 h 163"/>
                <a:gd name="T104" fmla="*/ 2147483646 w 243"/>
                <a:gd name="T105" fmla="*/ 2147483646 h 163"/>
                <a:gd name="T106" fmla="*/ 2147483646 w 243"/>
                <a:gd name="T107" fmla="*/ 2147483646 h 163"/>
                <a:gd name="T108" fmla="*/ 2147483646 w 243"/>
                <a:gd name="T109" fmla="*/ 2147483646 h 1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3"/>
                <a:gd name="T166" fmla="*/ 0 h 163"/>
                <a:gd name="T167" fmla="*/ 243 w 243"/>
                <a:gd name="T168" fmla="*/ 163 h 1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3" h="163">
                  <a:moveTo>
                    <a:pt x="1" y="11"/>
                  </a:moveTo>
                  <a:lnTo>
                    <a:pt x="0" y="16"/>
                  </a:lnTo>
                  <a:lnTo>
                    <a:pt x="7" y="22"/>
                  </a:lnTo>
                  <a:lnTo>
                    <a:pt x="6" y="25"/>
                  </a:lnTo>
                  <a:lnTo>
                    <a:pt x="8" y="27"/>
                  </a:lnTo>
                  <a:lnTo>
                    <a:pt x="6" y="32"/>
                  </a:lnTo>
                  <a:lnTo>
                    <a:pt x="10" y="30"/>
                  </a:lnTo>
                  <a:lnTo>
                    <a:pt x="14" y="27"/>
                  </a:lnTo>
                  <a:lnTo>
                    <a:pt x="14" y="24"/>
                  </a:lnTo>
                  <a:lnTo>
                    <a:pt x="16" y="25"/>
                  </a:lnTo>
                  <a:lnTo>
                    <a:pt x="19" y="22"/>
                  </a:lnTo>
                  <a:lnTo>
                    <a:pt x="21" y="25"/>
                  </a:lnTo>
                  <a:lnTo>
                    <a:pt x="15" y="29"/>
                  </a:lnTo>
                  <a:lnTo>
                    <a:pt x="31" y="26"/>
                  </a:lnTo>
                  <a:lnTo>
                    <a:pt x="34" y="23"/>
                  </a:lnTo>
                  <a:lnTo>
                    <a:pt x="36" y="24"/>
                  </a:lnTo>
                  <a:lnTo>
                    <a:pt x="42" y="22"/>
                  </a:lnTo>
                  <a:lnTo>
                    <a:pt x="44" y="24"/>
                  </a:lnTo>
                  <a:lnTo>
                    <a:pt x="34" y="25"/>
                  </a:lnTo>
                  <a:lnTo>
                    <a:pt x="37" y="26"/>
                  </a:lnTo>
                  <a:lnTo>
                    <a:pt x="49" y="29"/>
                  </a:lnTo>
                  <a:lnTo>
                    <a:pt x="57" y="32"/>
                  </a:lnTo>
                  <a:lnTo>
                    <a:pt x="54" y="27"/>
                  </a:lnTo>
                  <a:lnTo>
                    <a:pt x="58" y="31"/>
                  </a:lnTo>
                  <a:lnTo>
                    <a:pt x="64" y="32"/>
                  </a:lnTo>
                  <a:lnTo>
                    <a:pt x="59" y="33"/>
                  </a:lnTo>
                  <a:lnTo>
                    <a:pt x="68" y="37"/>
                  </a:lnTo>
                  <a:lnTo>
                    <a:pt x="71" y="40"/>
                  </a:lnTo>
                  <a:lnTo>
                    <a:pt x="71" y="43"/>
                  </a:lnTo>
                  <a:lnTo>
                    <a:pt x="67" y="39"/>
                  </a:lnTo>
                  <a:lnTo>
                    <a:pt x="69" y="45"/>
                  </a:lnTo>
                  <a:lnTo>
                    <a:pt x="75" y="42"/>
                  </a:lnTo>
                  <a:lnTo>
                    <a:pt x="80" y="42"/>
                  </a:lnTo>
                  <a:lnTo>
                    <a:pt x="83" y="40"/>
                  </a:lnTo>
                  <a:lnTo>
                    <a:pt x="84" y="41"/>
                  </a:lnTo>
                  <a:lnTo>
                    <a:pt x="92" y="36"/>
                  </a:lnTo>
                  <a:lnTo>
                    <a:pt x="98" y="36"/>
                  </a:lnTo>
                  <a:lnTo>
                    <a:pt x="96" y="34"/>
                  </a:lnTo>
                  <a:lnTo>
                    <a:pt x="100" y="29"/>
                  </a:lnTo>
                  <a:lnTo>
                    <a:pt x="108" y="29"/>
                  </a:lnTo>
                  <a:lnTo>
                    <a:pt x="117" y="32"/>
                  </a:lnTo>
                  <a:lnTo>
                    <a:pt x="123" y="38"/>
                  </a:lnTo>
                  <a:lnTo>
                    <a:pt x="127" y="39"/>
                  </a:lnTo>
                  <a:lnTo>
                    <a:pt x="129" y="43"/>
                  </a:lnTo>
                  <a:lnTo>
                    <a:pt x="134" y="46"/>
                  </a:lnTo>
                  <a:lnTo>
                    <a:pt x="136" y="49"/>
                  </a:lnTo>
                  <a:lnTo>
                    <a:pt x="139" y="52"/>
                  </a:lnTo>
                  <a:lnTo>
                    <a:pt x="147" y="52"/>
                  </a:lnTo>
                  <a:lnTo>
                    <a:pt x="150" y="56"/>
                  </a:lnTo>
                  <a:lnTo>
                    <a:pt x="154" y="65"/>
                  </a:lnTo>
                  <a:lnTo>
                    <a:pt x="151" y="81"/>
                  </a:lnTo>
                  <a:lnTo>
                    <a:pt x="152" y="91"/>
                  </a:lnTo>
                  <a:lnTo>
                    <a:pt x="157" y="94"/>
                  </a:lnTo>
                  <a:lnTo>
                    <a:pt x="158" y="89"/>
                  </a:lnTo>
                  <a:lnTo>
                    <a:pt x="155" y="88"/>
                  </a:lnTo>
                  <a:lnTo>
                    <a:pt x="155" y="85"/>
                  </a:lnTo>
                  <a:lnTo>
                    <a:pt x="157" y="86"/>
                  </a:lnTo>
                  <a:lnTo>
                    <a:pt x="160" y="87"/>
                  </a:lnTo>
                  <a:lnTo>
                    <a:pt x="161" y="90"/>
                  </a:lnTo>
                  <a:lnTo>
                    <a:pt x="163" y="86"/>
                  </a:lnTo>
                  <a:lnTo>
                    <a:pt x="165" y="89"/>
                  </a:lnTo>
                  <a:lnTo>
                    <a:pt x="159" y="99"/>
                  </a:lnTo>
                  <a:lnTo>
                    <a:pt x="158" y="102"/>
                  </a:lnTo>
                  <a:lnTo>
                    <a:pt x="162" y="103"/>
                  </a:lnTo>
                  <a:lnTo>
                    <a:pt x="166" y="111"/>
                  </a:lnTo>
                  <a:lnTo>
                    <a:pt x="170" y="115"/>
                  </a:lnTo>
                  <a:lnTo>
                    <a:pt x="173" y="119"/>
                  </a:lnTo>
                  <a:lnTo>
                    <a:pt x="177" y="119"/>
                  </a:lnTo>
                  <a:lnTo>
                    <a:pt x="173" y="114"/>
                  </a:lnTo>
                  <a:lnTo>
                    <a:pt x="176" y="115"/>
                  </a:lnTo>
                  <a:lnTo>
                    <a:pt x="180" y="114"/>
                  </a:lnTo>
                  <a:lnTo>
                    <a:pt x="178" y="115"/>
                  </a:lnTo>
                  <a:lnTo>
                    <a:pt x="180" y="120"/>
                  </a:lnTo>
                  <a:lnTo>
                    <a:pt x="181" y="125"/>
                  </a:lnTo>
                  <a:lnTo>
                    <a:pt x="187" y="128"/>
                  </a:lnTo>
                  <a:lnTo>
                    <a:pt x="188" y="132"/>
                  </a:lnTo>
                  <a:lnTo>
                    <a:pt x="194" y="143"/>
                  </a:lnTo>
                  <a:lnTo>
                    <a:pt x="200" y="143"/>
                  </a:lnTo>
                  <a:lnTo>
                    <a:pt x="205" y="145"/>
                  </a:lnTo>
                  <a:lnTo>
                    <a:pt x="214" y="156"/>
                  </a:lnTo>
                  <a:lnTo>
                    <a:pt x="221" y="157"/>
                  </a:lnTo>
                  <a:lnTo>
                    <a:pt x="222" y="159"/>
                  </a:lnTo>
                  <a:lnTo>
                    <a:pt x="220" y="160"/>
                  </a:lnTo>
                  <a:lnTo>
                    <a:pt x="214" y="158"/>
                  </a:lnTo>
                  <a:lnTo>
                    <a:pt x="216" y="163"/>
                  </a:lnTo>
                  <a:lnTo>
                    <a:pt x="223" y="161"/>
                  </a:lnTo>
                  <a:lnTo>
                    <a:pt x="229" y="161"/>
                  </a:lnTo>
                  <a:lnTo>
                    <a:pt x="232" y="158"/>
                  </a:lnTo>
                  <a:lnTo>
                    <a:pt x="237" y="158"/>
                  </a:lnTo>
                  <a:lnTo>
                    <a:pt x="240" y="153"/>
                  </a:lnTo>
                  <a:lnTo>
                    <a:pt x="239" y="147"/>
                  </a:lnTo>
                  <a:lnTo>
                    <a:pt x="241" y="139"/>
                  </a:lnTo>
                  <a:lnTo>
                    <a:pt x="243" y="140"/>
                  </a:lnTo>
                  <a:lnTo>
                    <a:pt x="241" y="114"/>
                  </a:lnTo>
                  <a:lnTo>
                    <a:pt x="239" y="106"/>
                  </a:lnTo>
                  <a:lnTo>
                    <a:pt x="212" y="68"/>
                  </a:lnTo>
                  <a:lnTo>
                    <a:pt x="206" y="56"/>
                  </a:lnTo>
                  <a:lnTo>
                    <a:pt x="209" y="56"/>
                  </a:lnTo>
                  <a:lnTo>
                    <a:pt x="192" y="32"/>
                  </a:lnTo>
                  <a:lnTo>
                    <a:pt x="180" y="7"/>
                  </a:lnTo>
                  <a:lnTo>
                    <a:pt x="179" y="3"/>
                  </a:lnTo>
                  <a:lnTo>
                    <a:pt x="176" y="2"/>
                  </a:lnTo>
                  <a:lnTo>
                    <a:pt x="164" y="0"/>
                  </a:lnTo>
                  <a:lnTo>
                    <a:pt x="161" y="3"/>
                  </a:lnTo>
                  <a:lnTo>
                    <a:pt x="163" y="15"/>
                  </a:lnTo>
                  <a:lnTo>
                    <a:pt x="159" y="14"/>
                  </a:lnTo>
                  <a:lnTo>
                    <a:pt x="158" y="9"/>
                  </a:lnTo>
                  <a:lnTo>
                    <a:pt x="81" y="13"/>
                  </a:lnTo>
                  <a:lnTo>
                    <a:pt x="75" y="5"/>
                  </a:lnTo>
                  <a:lnTo>
                    <a:pt x="1" y="1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0" name="Freeform 1159">
              <a:extLst>
                <a:ext uri="{FF2B5EF4-FFF2-40B4-BE49-F238E27FC236}">
                  <a16:creationId xmlns:a16="http://schemas.microsoft.com/office/drawing/2014/main" id="{4327A861-4C65-984E-A12C-E417829F6848}"/>
                </a:ext>
              </a:extLst>
            </p:cNvPr>
            <p:cNvSpPr>
              <a:spLocks noChangeArrowheads="1"/>
            </p:cNvSpPr>
            <p:nvPr/>
          </p:nvSpPr>
          <p:spPr bwMode="auto">
            <a:xfrm>
              <a:off x="5153076" y="5618636"/>
              <a:ext cx="17346" cy="9848"/>
            </a:xfrm>
            <a:custGeom>
              <a:avLst/>
              <a:gdLst>
                <a:gd name="T0" fmla="*/ 0 w 12"/>
                <a:gd name="T1" fmla="*/ 2147483646 h 7"/>
                <a:gd name="T2" fmla="*/ 2147483646 w 12"/>
                <a:gd name="T3" fmla="*/ 2147483646 h 7"/>
                <a:gd name="T4" fmla="*/ 2147483646 w 12"/>
                <a:gd name="T5" fmla="*/ 2147483646 h 7"/>
                <a:gd name="T6" fmla="*/ 2147483646 w 12"/>
                <a:gd name="T7" fmla="*/ 0 h 7"/>
                <a:gd name="T8" fmla="*/ 2147483646 w 12"/>
                <a:gd name="T9" fmla="*/ 2147483646 h 7"/>
                <a:gd name="T10" fmla="*/ 2147483646 w 12"/>
                <a:gd name="T11" fmla="*/ 2147483646 h 7"/>
                <a:gd name="T12" fmla="*/ 2147483646 w 12"/>
                <a:gd name="T13" fmla="*/ 2147483646 h 7"/>
                <a:gd name="T14" fmla="*/ 2147483646 w 12"/>
                <a:gd name="T15" fmla="*/ 2147483646 h 7"/>
                <a:gd name="T16" fmla="*/ 0 w 1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7"/>
                <a:gd name="T29" fmla="*/ 12 w 1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7">
                  <a:moveTo>
                    <a:pt x="0" y="7"/>
                  </a:moveTo>
                  <a:lnTo>
                    <a:pt x="1" y="3"/>
                  </a:lnTo>
                  <a:lnTo>
                    <a:pt x="5" y="2"/>
                  </a:lnTo>
                  <a:lnTo>
                    <a:pt x="6" y="0"/>
                  </a:lnTo>
                  <a:lnTo>
                    <a:pt x="12" y="3"/>
                  </a:lnTo>
                  <a:lnTo>
                    <a:pt x="6" y="5"/>
                  </a:lnTo>
                  <a:lnTo>
                    <a:pt x="2" y="4"/>
                  </a:lnTo>
                  <a:lnTo>
                    <a:pt x="3" y="6"/>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1" name="Freeform 1160">
              <a:extLst>
                <a:ext uri="{FF2B5EF4-FFF2-40B4-BE49-F238E27FC236}">
                  <a16:creationId xmlns:a16="http://schemas.microsoft.com/office/drawing/2014/main" id="{DF7FD50B-C851-4E40-B15D-89A740A5A788}"/>
                </a:ext>
              </a:extLst>
            </p:cNvPr>
            <p:cNvSpPr>
              <a:spLocks noChangeArrowheads="1"/>
            </p:cNvSpPr>
            <p:nvPr/>
          </p:nvSpPr>
          <p:spPr bwMode="auto">
            <a:xfrm>
              <a:off x="5177649" y="5611603"/>
              <a:ext cx="14455" cy="8441"/>
            </a:xfrm>
            <a:custGeom>
              <a:avLst/>
              <a:gdLst>
                <a:gd name="T0" fmla="*/ 0 w 10"/>
                <a:gd name="T1" fmla="*/ 2147483646 h 6"/>
                <a:gd name="T2" fmla="*/ 2147483646 w 10"/>
                <a:gd name="T3" fmla="*/ 2147483646 h 6"/>
                <a:gd name="T4" fmla="*/ 2147483646 w 10"/>
                <a:gd name="T5" fmla="*/ 0 h 6"/>
                <a:gd name="T6" fmla="*/ 2147483646 w 10"/>
                <a:gd name="T7" fmla="*/ 2147483646 h 6"/>
                <a:gd name="T8" fmla="*/ 0 w 10"/>
                <a:gd name="T9" fmla="*/ 2147483646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6"/>
                  </a:moveTo>
                  <a:lnTo>
                    <a:pt x="2" y="6"/>
                  </a:lnTo>
                  <a:lnTo>
                    <a:pt x="10" y="0"/>
                  </a:lnTo>
                  <a:lnTo>
                    <a:pt x="3" y="5"/>
                  </a:lnTo>
                  <a:lnTo>
                    <a:pt x="0" y="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2" name="Freeform 1161">
              <a:extLst>
                <a:ext uri="{FF2B5EF4-FFF2-40B4-BE49-F238E27FC236}">
                  <a16:creationId xmlns:a16="http://schemas.microsoft.com/office/drawing/2014/main" id="{CF6A5459-0C24-114B-9CD3-3BF5A07A919D}"/>
                </a:ext>
              </a:extLst>
            </p:cNvPr>
            <p:cNvSpPr>
              <a:spLocks noChangeArrowheads="1"/>
            </p:cNvSpPr>
            <p:nvPr/>
          </p:nvSpPr>
          <p:spPr bwMode="auto">
            <a:xfrm>
              <a:off x="5202222" y="5589094"/>
              <a:ext cx="10118" cy="15474"/>
            </a:xfrm>
            <a:custGeom>
              <a:avLst/>
              <a:gdLst>
                <a:gd name="T0" fmla="*/ 0 w 7"/>
                <a:gd name="T1" fmla="*/ 2147483646 h 11"/>
                <a:gd name="T2" fmla="*/ 2147483646 w 7"/>
                <a:gd name="T3" fmla="*/ 2147483646 h 11"/>
                <a:gd name="T4" fmla="*/ 2147483646 w 7"/>
                <a:gd name="T5" fmla="*/ 0 h 11"/>
                <a:gd name="T6" fmla="*/ 2147483646 w 7"/>
                <a:gd name="T7" fmla="*/ 2147483646 h 11"/>
                <a:gd name="T8" fmla="*/ 0 w 7"/>
                <a:gd name="T9" fmla="*/ 2147483646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4" y="7"/>
                  </a:lnTo>
                  <a:lnTo>
                    <a:pt x="7" y="0"/>
                  </a:lnTo>
                  <a:lnTo>
                    <a:pt x="5" y="3"/>
                  </a:lnTo>
                  <a:lnTo>
                    <a:pt x="0" y="1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3" name="Freeform 1162">
              <a:extLst>
                <a:ext uri="{FF2B5EF4-FFF2-40B4-BE49-F238E27FC236}">
                  <a16:creationId xmlns:a16="http://schemas.microsoft.com/office/drawing/2014/main" id="{C3BDD0C0-909C-994A-8356-42A6333A791D}"/>
                </a:ext>
              </a:extLst>
            </p:cNvPr>
            <p:cNvSpPr>
              <a:spLocks noChangeArrowheads="1"/>
            </p:cNvSpPr>
            <p:nvPr/>
          </p:nvSpPr>
          <p:spPr bwMode="auto">
            <a:xfrm>
              <a:off x="4926139" y="5205046"/>
              <a:ext cx="211038" cy="188507"/>
            </a:xfrm>
            <a:custGeom>
              <a:avLst/>
              <a:gdLst>
                <a:gd name="T0" fmla="*/ 0 w 146"/>
                <a:gd name="T1" fmla="*/ 2147483646 h 134"/>
                <a:gd name="T2" fmla="*/ 2147483646 w 146"/>
                <a:gd name="T3" fmla="*/ 2147483646 h 134"/>
                <a:gd name="T4" fmla="*/ 2147483646 w 146"/>
                <a:gd name="T5" fmla="*/ 2147483646 h 134"/>
                <a:gd name="T6" fmla="*/ 2147483646 w 146"/>
                <a:gd name="T7" fmla="*/ 2147483646 h 134"/>
                <a:gd name="T8" fmla="*/ 2147483646 w 146"/>
                <a:gd name="T9" fmla="*/ 2147483646 h 134"/>
                <a:gd name="T10" fmla="*/ 2147483646 w 146"/>
                <a:gd name="T11" fmla="*/ 2147483646 h 134"/>
                <a:gd name="T12" fmla="*/ 2147483646 w 146"/>
                <a:gd name="T13" fmla="*/ 2147483646 h 134"/>
                <a:gd name="T14" fmla="*/ 2147483646 w 146"/>
                <a:gd name="T15" fmla="*/ 2147483646 h 134"/>
                <a:gd name="T16" fmla="*/ 2147483646 w 146"/>
                <a:gd name="T17" fmla="*/ 2147483646 h 134"/>
                <a:gd name="T18" fmla="*/ 2147483646 w 146"/>
                <a:gd name="T19" fmla="*/ 2147483646 h 134"/>
                <a:gd name="T20" fmla="*/ 2147483646 w 146"/>
                <a:gd name="T21" fmla="*/ 2147483646 h 134"/>
                <a:gd name="T22" fmla="*/ 2147483646 w 146"/>
                <a:gd name="T23" fmla="*/ 2147483646 h 134"/>
                <a:gd name="T24" fmla="*/ 2147483646 w 146"/>
                <a:gd name="T25" fmla="*/ 2147483646 h 134"/>
                <a:gd name="T26" fmla="*/ 2147483646 w 146"/>
                <a:gd name="T27" fmla="*/ 2147483646 h 134"/>
                <a:gd name="T28" fmla="*/ 2147483646 w 146"/>
                <a:gd name="T29" fmla="*/ 2147483646 h 134"/>
                <a:gd name="T30" fmla="*/ 2147483646 w 146"/>
                <a:gd name="T31" fmla="*/ 2147483646 h 134"/>
                <a:gd name="T32" fmla="*/ 2147483646 w 146"/>
                <a:gd name="T33" fmla="*/ 2147483646 h 134"/>
                <a:gd name="T34" fmla="*/ 2147483646 w 146"/>
                <a:gd name="T35" fmla="*/ 2147483646 h 134"/>
                <a:gd name="T36" fmla="*/ 2147483646 w 146"/>
                <a:gd name="T37" fmla="*/ 2147483646 h 134"/>
                <a:gd name="T38" fmla="*/ 2147483646 w 146"/>
                <a:gd name="T39" fmla="*/ 2147483646 h 134"/>
                <a:gd name="T40" fmla="*/ 2147483646 w 146"/>
                <a:gd name="T41" fmla="*/ 2147483646 h 134"/>
                <a:gd name="T42" fmla="*/ 2147483646 w 146"/>
                <a:gd name="T43" fmla="*/ 2147483646 h 134"/>
                <a:gd name="T44" fmla="*/ 2147483646 w 146"/>
                <a:gd name="T45" fmla="*/ 2147483646 h 134"/>
                <a:gd name="T46" fmla="*/ 2147483646 w 146"/>
                <a:gd name="T47" fmla="*/ 2147483646 h 134"/>
                <a:gd name="T48" fmla="*/ 2147483646 w 146"/>
                <a:gd name="T49" fmla="*/ 2147483646 h 134"/>
                <a:gd name="T50" fmla="*/ 2147483646 w 146"/>
                <a:gd name="T51" fmla="*/ 2147483646 h 134"/>
                <a:gd name="T52" fmla="*/ 2147483646 w 146"/>
                <a:gd name="T53" fmla="*/ 2147483646 h 134"/>
                <a:gd name="T54" fmla="*/ 2147483646 w 146"/>
                <a:gd name="T55" fmla="*/ 2147483646 h 134"/>
                <a:gd name="T56" fmla="*/ 2147483646 w 146"/>
                <a:gd name="T57" fmla="*/ 2147483646 h 134"/>
                <a:gd name="T58" fmla="*/ 2147483646 w 146"/>
                <a:gd name="T59" fmla="*/ 2147483646 h 134"/>
                <a:gd name="T60" fmla="*/ 2147483646 w 146"/>
                <a:gd name="T61" fmla="*/ 2147483646 h 134"/>
                <a:gd name="T62" fmla="*/ 2147483646 w 146"/>
                <a:gd name="T63" fmla="*/ 2147483646 h 134"/>
                <a:gd name="T64" fmla="*/ 2147483646 w 146"/>
                <a:gd name="T65" fmla="*/ 2147483646 h 134"/>
                <a:gd name="T66" fmla="*/ 2147483646 w 146"/>
                <a:gd name="T67" fmla="*/ 2147483646 h 134"/>
                <a:gd name="T68" fmla="*/ 2147483646 w 146"/>
                <a:gd name="T69" fmla="*/ 2147483646 h 134"/>
                <a:gd name="T70" fmla="*/ 2147483646 w 146"/>
                <a:gd name="T71" fmla="*/ 2147483646 h 134"/>
                <a:gd name="T72" fmla="*/ 2147483646 w 146"/>
                <a:gd name="T73" fmla="*/ 2147483646 h 134"/>
                <a:gd name="T74" fmla="*/ 2147483646 w 146"/>
                <a:gd name="T75" fmla="*/ 2147483646 h 134"/>
                <a:gd name="T76" fmla="*/ 2147483646 w 146"/>
                <a:gd name="T77" fmla="*/ 2147483646 h 134"/>
                <a:gd name="T78" fmla="*/ 2147483646 w 146"/>
                <a:gd name="T79" fmla="*/ 2147483646 h 134"/>
                <a:gd name="T80" fmla="*/ 2147483646 w 146"/>
                <a:gd name="T81" fmla="*/ 0 h 134"/>
                <a:gd name="T82" fmla="*/ 2147483646 w 146"/>
                <a:gd name="T83" fmla="*/ 2147483646 h 134"/>
                <a:gd name="T84" fmla="*/ 0 w 146"/>
                <a:gd name="T85" fmla="*/ 2147483646 h 1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6"/>
                <a:gd name="T130" fmla="*/ 0 h 134"/>
                <a:gd name="T131" fmla="*/ 146 w 146"/>
                <a:gd name="T132" fmla="*/ 134 h 1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6" h="134">
                  <a:moveTo>
                    <a:pt x="0" y="7"/>
                  </a:moveTo>
                  <a:lnTo>
                    <a:pt x="19" y="69"/>
                  </a:lnTo>
                  <a:lnTo>
                    <a:pt x="27" y="80"/>
                  </a:lnTo>
                  <a:lnTo>
                    <a:pt x="29" y="87"/>
                  </a:lnTo>
                  <a:lnTo>
                    <a:pt x="26" y="93"/>
                  </a:lnTo>
                  <a:lnTo>
                    <a:pt x="25" y="101"/>
                  </a:lnTo>
                  <a:lnTo>
                    <a:pt x="31" y="124"/>
                  </a:lnTo>
                  <a:lnTo>
                    <a:pt x="37" y="132"/>
                  </a:lnTo>
                  <a:lnTo>
                    <a:pt x="114" y="128"/>
                  </a:lnTo>
                  <a:lnTo>
                    <a:pt x="115" y="133"/>
                  </a:lnTo>
                  <a:lnTo>
                    <a:pt x="119" y="134"/>
                  </a:lnTo>
                  <a:lnTo>
                    <a:pt x="117" y="122"/>
                  </a:lnTo>
                  <a:lnTo>
                    <a:pt x="120" y="119"/>
                  </a:lnTo>
                  <a:lnTo>
                    <a:pt x="132" y="121"/>
                  </a:lnTo>
                  <a:lnTo>
                    <a:pt x="134" y="113"/>
                  </a:lnTo>
                  <a:lnTo>
                    <a:pt x="132" y="113"/>
                  </a:lnTo>
                  <a:lnTo>
                    <a:pt x="135" y="111"/>
                  </a:lnTo>
                  <a:lnTo>
                    <a:pt x="131" y="109"/>
                  </a:lnTo>
                  <a:lnTo>
                    <a:pt x="133" y="106"/>
                  </a:lnTo>
                  <a:lnTo>
                    <a:pt x="132" y="103"/>
                  </a:lnTo>
                  <a:lnTo>
                    <a:pt x="137" y="100"/>
                  </a:lnTo>
                  <a:lnTo>
                    <a:pt x="136" y="96"/>
                  </a:lnTo>
                  <a:lnTo>
                    <a:pt x="138" y="95"/>
                  </a:lnTo>
                  <a:lnTo>
                    <a:pt x="139" y="91"/>
                  </a:lnTo>
                  <a:lnTo>
                    <a:pt x="137" y="90"/>
                  </a:lnTo>
                  <a:lnTo>
                    <a:pt x="141" y="87"/>
                  </a:lnTo>
                  <a:lnTo>
                    <a:pt x="139" y="85"/>
                  </a:lnTo>
                  <a:lnTo>
                    <a:pt x="142" y="85"/>
                  </a:lnTo>
                  <a:lnTo>
                    <a:pt x="146" y="81"/>
                  </a:lnTo>
                  <a:lnTo>
                    <a:pt x="144" y="80"/>
                  </a:lnTo>
                  <a:lnTo>
                    <a:pt x="140" y="79"/>
                  </a:lnTo>
                  <a:lnTo>
                    <a:pt x="136" y="75"/>
                  </a:lnTo>
                  <a:lnTo>
                    <a:pt x="130" y="66"/>
                  </a:lnTo>
                  <a:lnTo>
                    <a:pt x="126" y="65"/>
                  </a:lnTo>
                  <a:lnTo>
                    <a:pt x="120" y="53"/>
                  </a:lnTo>
                  <a:lnTo>
                    <a:pt x="111" y="48"/>
                  </a:lnTo>
                  <a:lnTo>
                    <a:pt x="104" y="39"/>
                  </a:lnTo>
                  <a:lnTo>
                    <a:pt x="89" y="29"/>
                  </a:lnTo>
                  <a:lnTo>
                    <a:pt x="80" y="20"/>
                  </a:lnTo>
                  <a:lnTo>
                    <a:pt x="62" y="9"/>
                  </a:lnTo>
                  <a:lnTo>
                    <a:pt x="68" y="0"/>
                  </a:lnTo>
                  <a:lnTo>
                    <a:pt x="36" y="3"/>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4" name="Freeform 1163">
              <a:extLst>
                <a:ext uri="{FF2B5EF4-FFF2-40B4-BE49-F238E27FC236}">
                  <a16:creationId xmlns:a16="http://schemas.microsoft.com/office/drawing/2014/main" id="{1C392570-AE21-AC49-B0E7-712DED675306}"/>
                </a:ext>
              </a:extLst>
            </p:cNvPr>
            <p:cNvSpPr>
              <a:spLocks noChangeArrowheads="1"/>
            </p:cNvSpPr>
            <p:nvPr/>
          </p:nvSpPr>
          <p:spPr bwMode="auto">
            <a:xfrm>
              <a:off x="3986588" y="5458264"/>
              <a:ext cx="21682" cy="16881"/>
            </a:xfrm>
            <a:custGeom>
              <a:avLst/>
              <a:gdLst>
                <a:gd name="T0" fmla="*/ 0 w 15"/>
                <a:gd name="T1" fmla="*/ 2147483646 h 12"/>
                <a:gd name="T2" fmla="*/ 2147483646 w 15"/>
                <a:gd name="T3" fmla="*/ 2147483646 h 12"/>
                <a:gd name="T4" fmla="*/ 2147483646 w 15"/>
                <a:gd name="T5" fmla="*/ 2147483646 h 12"/>
                <a:gd name="T6" fmla="*/ 2147483646 w 15"/>
                <a:gd name="T7" fmla="*/ 2147483646 h 12"/>
                <a:gd name="T8" fmla="*/ 2147483646 w 15"/>
                <a:gd name="T9" fmla="*/ 2147483646 h 12"/>
                <a:gd name="T10" fmla="*/ 2147483646 w 15"/>
                <a:gd name="T11" fmla="*/ 0 h 12"/>
                <a:gd name="T12" fmla="*/ 2147483646 w 15"/>
                <a:gd name="T13" fmla="*/ 2147483646 h 12"/>
                <a:gd name="T14" fmla="*/ 0 w 15"/>
                <a:gd name="T15" fmla="*/ 2147483646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0" y="7"/>
                  </a:moveTo>
                  <a:lnTo>
                    <a:pt x="5" y="12"/>
                  </a:lnTo>
                  <a:lnTo>
                    <a:pt x="9" y="12"/>
                  </a:lnTo>
                  <a:lnTo>
                    <a:pt x="14" y="9"/>
                  </a:lnTo>
                  <a:lnTo>
                    <a:pt x="15" y="3"/>
                  </a:lnTo>
                  <a:lnTo>
                    <a:pt x="12" y="0"/>
                  </a:lnTo>
                  <a:lnTo>
                    <a:pt x="8" y="1"/>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5" name="Freeform 1164">
              <a:extLst>
                <a:ext uri="{FF2B5EF4-FFF2-40B4-BE49-F238E27FC236}">
                  <a16:creationId xmlns:a16="http://schemas.microsoft.com/office/drawing/2014/main" id="{1EDBDF5E-6338-2D42-B914-0DFC77C95A3A}"/>
                </a:ext>
              </a:extLst>
            </p:cNvPr>
            <p:cNvSpPr>
              <a:spLocks noChangeArrowheads="1"/>
            </p:cNvSpPr>
            <p:nvPr/>
          </p:nvSpPr>
          <p:spPr bwMode="auto">
            <a:xfrm>
              <a:off x="4055970" y="5482180"/>
              <a:ext cx="26018" cy="19695"/>
            </a:xfrm>
            <a:custGeom>
              <a:avLst/>
              <a:gdLst>
                <a:gd name="T0" fmla="*/ 0 w 18"/>
                <a:gd name="T1" fmla="*/ 2147483646 h 14"/>
                <a:gd name="T2" fmla="*/ 2147483646 w 18"/>
                <a:gd name="T3" fmla="*/ 2147483646 h 14"/>
                <a:gd name="T4" fmla="*/ 2147483646 w 18"/>
                <a:gd name="T5" fmla="*/ 2147483646 h 14"/>
                <a:gd name="T6" fmla="*/ 2147483646 w 18"/>
                <a:gd name="T7" fmla="*/ 2147483646 h 14"/>
                <a:gd name="T8" fmla="*/ 2147483646 w 18"/>
                <a:gd name="T9" fmla="*/ 2147483646 h 14"/>
                <a:gd name="T10" fmla="*/ 2147483646 w 18"/>
                <a:gd name="T11" fmla="*/ 2147483646 h 14"/>
                <a:gd name="T12" fmla="*/ 2147483646 w 18"/>
                <a:gd name="T13" fmla="*/ 2147483646 h 14"/>
                <a:gd name="T14" fmla="*/ 2147483646 w 18"/>
                <a:gd name="T15" fmla="*/ 2147483646 h 14"/>
                <a:gd name="T16" fmla="*/ 2147483646 w 18"/>
                <a:gd name="T17" fmla="*/ 0 h 14"/>
                <a:gd name="T18" fmla="*/ 0 w 18"/>
                <a:gd name="T19" fmla="*/ 214748364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4"/>
                <a:gd name="T32" fmla="*/ 18 w 1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4">
                  <a:moveTo>
                    <a:pt x="0" y="4"/>
                  </a:moveTo>
                  <a:lnTo>
                    <a:pt x="4" y="11"/>
                  </a:lnTo>
                  <a:lnTo>
                    <a:pt x="8" y="11"/>
                  </a:lnTo>
                  <a:lnTo>
                    <a:pt x="8" y="9"/>
                  </a:lnTo>
                  <a:lnTo>
                    <a:pt x="14" y="14"/>
                  </a:lnTo>
                  <a:lnTo>
                    <a:pt x="18" y="13"/>
                  </a:lnTo>
                  <a:lnTo>
                    <a:pt x="17" y="8"/>
                  </a:lnTo>
                  <a:lnTo>
                    <a:pt x="13" y="7"/>
                  </a:lnTo>
                  <a:lnTo>
                    <a:pt x="9" y="0"/>
                  </a:lnTo>
                  <a:lnTo>
                    <a:pt x="0" y="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6" name="Freeform 1165">
              <a:extLst>
                <a:ext uri="{FF2B5EF4-FFF2-40B4-BE49-F238E27FC236}">
                  <a16:creationId xmlns:a16="http://schemas.microsoft.com/office/drawing/2014/main" id="{CFC75A12-DA14-1348-ACD6-B63F155A9E60}"/>
                </a:ext>
              </a:extLst>
            </p:cNvPr>
            <p:cNvSpPr>
              <a:spLocks noChangeArrowheads="1"/>
            </p:cNvSpPr>
            <p:nvPr/>
          </p:nvSpPr>
          <p:spPr bwMode="auto">
            <a:xfrm>
              <a:off x="4097889" y="5501875"/>
              <a:ext cx="27463" cy="7033"/>
            </a:xfrm>
            <a:custGeom>
              <a:avLst/>
              <a:gdLst>
                <a:gd name="T0" fmla="*/ 0 w 19"/>
                <a:gd name="T1" fmla="*/ 2147483646 h 5"/>
                <a:gd name="T2" fmla="*/ 2147483646 w 19"/>
                <a:gd name="T3" fmla="*/ 0 h 5"/>
                <a:gd name="T4" fmla="*/ 2147483646 w 19"/>
                <a:gd name="T5" fmla="*/ 2147483646 h 5"/>
                <a:gd name="T6" fmla="*/ 2147483646 w 19"/>
                <a:gd name="T7" fmla="*/ 2147483646 h 5"/>
                <a:gd name="T8" fmla="*/ 0 w 19"/>
                <a:gd name="T9" fmla="*/ 2147483646 h 5"/>
                <a:gd name="T10" fmla="*/ 0 60000 65536"/>
                <a:gd name="T11" fmla="*/ 0 60000 65536"/>
                <a:gd name="T12" fmla="*/ 0 60000 65536"/>
                <a:gd name="T13" fmla="*/ 0 60000 65536"/>
                <a:gd name="T14" fmla="*/ 0 60000 65536"/>
                <a:gd name="T15" fmla="*/ 0 w 19"/>
                <a:gd name="T16" fmla="*/ 0 h 5"/>
                <a:gd name="T17" fmla="*/ 19 w 19"/>
                <a:gd name="T18" fmla="*/ 5 h 5"/>
              </a:gdLst>
              <a:ahLst/>
              <a:cxnLst>
                <a:cxn ang="T10">
                  <a:pos x="T0" y="T1"/>
                </a:cxn>
                <a:cxn ang="T11">
                  <a:pos x="T2" y="T3"/>
                </a:cxn>
                <a:cxn ang="T12">
                  <a:pos x="T4" y="T5"/>
                </a:cxn>
                <a:cxn ang="T13">
                  <a:pos x="T6" y="T7"/>
                </a:cxn>
                <a:cxn ang="T14">
                  <a:pos x="T8" y="T9"/>
                </a:cxn>
              </a:cxnLst>
              <a:rect l="T15" t="T16" r="T17" b="T18"/>
              <a:pathLst>
                <a:path w="19" h="5">
                  <a:moveTo>
                    <a:pt x="0" y="4"/>
                  </a:moveTo>
                  <a:lnTo>
                    <a:pt x="2" y="0"/>
                  </a:lnTo>
                  <a:lnTo>
                    <a:pt x="19" y="2"/>
                  </a:lnTo>
                  <a:lnTo>
                    <a:pt x="16" y="5"/>
                  </a:lnTo>
                  <a:lnTo>
                    <a:pt x="0" y="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7" name="Freeform 1166">
              <a:extLst>
                <a:ext uri="{FF2B5EF4-FFF2-40B4-BE49-F238E27FC236}">
                  <a16:creationId xmlns:a16="http://schemas.microsoft.com/office/drawing/2014/main" id="{857C3AC0-EC2F-674D-843E-EE1B7C51538A}"/>
                </a:ext>
              </a:extLst>
            </p:cNvPr>
            <p:cNvSpPr>
              <a:spLocks noChangeArrowheads="1"/>
            </p:cNvSpPr>
            <p:nvPr/>
          </p:nvSpPr>
          <p:spPr bwMode="auto">
            <a:xfrm>
              <a:off x="4110898" y="5514535"/>
              <a:ext cx="10119" cy="7034"/>
            </a:xfrm>
            <a:custGeom>
              <a:avLst/>
              <a:gdLst>
                <a:gd name="T0" fmla="*/ 0 w 7"/>
                <a:gd name="T1" fmla="*/ 0 h 5"/>
                <a:gd name="T2" fmla="*/ 2147483646 w 7"/>
                <a:gd name="T3" fmla="*/ 2147483646 h 5"/>
                <a:gd name="T4" fmla="*/ 2147483646 w 7"/>
                <a:gd name="T5" fmla="*/ 2147483646 h 5"/>
                <a:gd name="T6" fmla="*/ 2147483646 w 7"/>
                <a:gd name="T7" fmla="*/ 0 h 5"/>
                <a:gd name="T8" fmla="*/ 0 w 7"/>
                <a:gd name="T9" fmla="*/ 0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0"/>
                  </a:moveTo>
                  <a:lnTo>
                    <a:pt x="2" y="5"/>
                  </a:lnTo>
                  <a:lnTo>
                    <a:pt x="7" y="3"/>
                  </a:lnTo>
                  <a:lnTo>
                    <a:pt x="4" y="0"/>
                  </a:lnTo>
                  <a:lnTo>
                    <a:pt x="0" y="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8" name="Freeform 1167">
              <a:extLst>
                <a:ext uri="{FF2B5EF4-FFF2-40B4-BE49-F238E27FC236}">
                  <a16:creationId xmlns:a16="http://schemas.microsoft.com/office/drawing/2014/main" id="{CC7FDDE6-24CA-D14E-969B-D607D05DCB2E}"/>
                </a:ext>
              </a:extLst>
            </p:cNvPr>
            <p:cNvSpPr>
              <a:spLocks noChangeArrowheads="1"/>
            </p:cNvSpPr>
            <p:nvPr/>
          </p:nvSpPr>
          <p:spPr bwMode="auto">
            <a:xfrm>
              <a:off x="4125352" y="5508908"/>
              <a:ext cx="34691" cy="18288"/>
            </a:xfrm>
            <a:custGeom>
              <a:avLst/>
              <a:gdLst>
                <a:gd name="T0" fmla="*/ 0 w 24"/>
                <a:gd name="T1" fmla="*/ 2147483646 h 13"/>
                <a:gd name="T2" fmla="*/ 2147483646 w 24"/>
                <a:gd name="T3" fmla="*/ 0 h 13"/>
                <a:gd name="T4" fmla="*/ 2147483646 w 24"/>
                <a:gd name="T5" fmla="*/ 2147483646 h 13"/>
                <a:gd name="T6" fmla="*/ 2147483646 w 24"/>
                <a:gd name="T7" fmla="*/ 2147483646 h 13"/>
                <a:gd name="T8" fmla="*/ 2147483646 w 24"/>
                <a:gd name="T9" fmla="*/ 2147483646 h 13"/>
                <a:gd name="T10" fmla="*/ 2147483646 w 24"/>
                <a:gd name="T11" fmla="*/ 2147483646 h 13"/>
                <a:gd name="T12" fmla="*/ 2147483646 w 24"/>
                <a:gd name="T13" fmla="*/ 2147483646 h 13"/>
                <a:gd name="T14" fmla="*/ 2147483646 w 24"/>
                <a:gd name="T15" fmla="*/ 2147483646 h 13"/>
                <a:gd name="T16" fmla="*/ 2147483646 w 24"/>
                <a:gd name="T17" fmla="*/ 2147483646 h 13"/>
                <a:gd name="T18" fmla="*/ 0 w 24"/>
                <a:gd name="T19" fmla="*/ 214748364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3"/>
                <a:gd name="T32" fmla="*/ 24 w 2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3">
                  <a:moveTo>
                    <a:pt x="0" y="3"/>
                  </a:moveTo>
                  <a:lnTo>
                    <a:pt x="4" y="0"/>
                  </a:lnTo>
                  <a:lnTo>
                    <a:pt x="7" y="3"/>
                  </a:lnTo>
                  <a:lnTo>
                    <a:pt x="14" y="3"/>
                  </a:lnTo>
                  <a:lnTo>
                    <a:pt x="24" y="8"/>
                  </a:lnTo>
                  <a:lnTo>
                    <a:pt x="20" y="11"/>
                  </a:lnTo>
                  <a:lnTo>
                    <a:pt x="10" y="13"/>
                  </a:lnTo>
                  <a:lnTo>
                    <a:pt x="7" y="7"/>
                  </a:lnTo>
                  <a:lnTo>
                    <a:pt x="4" y="7"/>
                  </a:lnTo>
                  <a:lnTo>
                    <a:pt x="0" y="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49" name="Freeform 1168">
              <a:extLst>
                <a:ext uri="{FF2B5EF4-FFF2-40B4-BE49-F238E27FC236}">
                  <a16:creationId xmlns:a16="http://schemas.microsoft.com/office/drawing/2014/main" id="{8A460DF3-6B01-824E-AFB5-4F3933B24C0E}"/>
                </a:ext>
              </a:extLst>
            </p:cNvPr>
            <p:cNvSpPr>
              <a:spLocks noChangeArrowheads="1"/>
            </p:cNvSpPr>
            <p:nvPr/>
          </p:nvSpPr>
          <p:spPr bwMode="auto">
            <a:xfrm>
              <a:off x="4155707" y="5539858"/>
              <a:ext cx="57819" cy="54864"/>
            </a:xfrm>
            <a:custGeom>
              <a:avLst/>
              <a:gdLst>
                <a:gd name="T0" fmla="*/ 0 w 40"/>
                <a:gd name="T1" fmla="*/ 2147483646 h 39"/>
                <a:gd name="T2" fmla="*/ 2147483646 w 40"/>
                <a:gd name="T3" fmla="*/ 2147483646 h 39"/>
                <a:gd name="T4" fmla="*/ 2147483646 w 40"/>
                <a:gd name="T5" fmla="*/ 2147483646 h 39"/>
                <a:gd name="T6" fmla="*/ 2147483646 w 40"/>
                <a:gd name="T7" fmla="*/ 2147483646 h 39"/>
                <a:gd name="T8" fmla="*/ 2147483646 w 40"/>
                <a:gd name="T9" fmla="*/ 2147483646 h 39"/>
                <a:gd name="T10" fmla="*/ 2147483646 w 40"/>
                <a:gd name="T11" fmla="*/ 2147483646 h 39"/>
                <a:gd name="T12" fmla="*/ 2147483646 w 40"/>
                <a:gd name="T13" fmla="*/ 2147483646 h 39"/>
                <a:gd name="T14" fmla="*/ 2147483646 w 40"/>
                <a:gd name="T15" fmla="*/ 2147483646 h 39"/>
                <a:gd name="T16" fmla="*/ 2147483646 w 40"/>
                <a:gd name="T17" fmla="*/ 0 h 39"/>
                <a:gd name="T18" fmla="*/ 2147483646 w 40"/>
                <a:gd name="T19" fmla="*/ 2147483646 h 39"/>
                <a:gd name="T20" fmla="*/ 2147483646 w 40"/>
                <a:gd name="T21" fmla="*/ 2147483646 h 39"/>
                <a:gd name="T22" fmla="*/ 0 w 40"/>
                <a:gd name="T23" fmla="*/ 2147483646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39"/>
                <a:gd name="T38" fmla="*/ 40 w 40"/>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39">
                  <a:moveTo>
                    <a:pt x="0" y="16"/>
                  </a:moveTo>
                  <a:lnTo>
                    <a:pt x="6" y="27"/>
                  </a:lnTo>
                  <a:lnTo>
                    <a:pt x="4" y="36"/>
                  </a:lnTo>
                  <a:lnTo>
                    <a:pt x="13" y="39"/>
                  </a:lnTo>
                  <a:lnTo>
                    <a:pt x="17" y="33"/>
                  </a:lnTo>
                  <a:lnTo>
                    <a:pt x="34" y="27"/>
                  </a:lnTo>
                  <a:lnTo>
                    <a:pt x="40" y="22"/>
                  </a:lnTo>
                  <a:lnTo>
                    <a:pt x="26" y="8"/>
                  </a:lnTo>
                  <a:lnTo>
                    <a:pt x="6" y="0"/>
                  </a:lnTo>
                  <a:lnTo>
                    <a:pt x="4" y="3"/>
                  </a:lnTo>
                  <a:lnTo>
                    <a:pt x="7" y="8"/>
                  </a:lnTo>
                  <a:lnTo>
                    <a:pt x="0" y="1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0" name="Freeform 1169">
              <a:extLst>
                <a:ext uri="{FF2B5EF4-FFF2-40B4-BE49-F238E27FC236}">
                  <a16:creationId xmlns:a16="http://schemas.microsoft.com/office/drawing/2014/main" id="{752AE1C5-81EF-AD48-953C-527C2DED432B}"/>
                </a:ext>
              </a:extLst>
            </p:cNvPr>
            <p:cNvSpPr>
              <a:spLocks noChangeArrowheads="1"/>
            </p:cNvSpPr>
            <p:nvPr/>
          </p:nvSpPr>
          <p:spPr bwMode="auto">
            <a:xfrm>
              <a:off x="3763986" y="4577627"/>
              <a:ext cx="231274" cy="319337"/>
            </a:xfrm>
            <a:custGeom>
              <a:avLst/>
              <a:gdLst>
                <a:gd name="T0" fmla="*/ 0 w 160"/>
                <a:gd name="T1" fmla="*/ 2147483646 h 227"/>
                <a:gd name="T2" fmla="*/ 2147483646 w 160"/>
                <a:gd name="T3" fmla="*/ 2147483646 h 227"/>
                <a:gd name="T4" fmla="*/ 2147483646 w 160"/>
                <a:gd name="T5" fmla="*/ 2147483646 h 227"/>
                <a:gd name="T6" fmla="*/ 2147483646 w 160"/>
                <a:gd name="T7" fmla="*/ 2147483646 h 227"/>
                <a:gd name="T8" fmla="*/ 2147483646 w 160"/>
                <a:gd name="T9" fmla="*/ 2147483646 h 227"/>
                <a:gd name="T10" fmla="*/ 2147483646 w 160"/>
                <a:gd name="T11" fmla="*/ 2147483646 h 227"/>
                <a:gd name="T12" fmla="*/ 2147483646 w 160"/>
                <a:gd name="T13" fmla="*/ 2147483646 h 227"/>
                <a:gd name="T14" fmla="*/ 2147483646 w 160"/>
                <a:gd name="T15" fmla="*/ 2147483646 h 227"/>
                <a:gd name="T16" fmla="*/ 2147483646 w 160"/>
                <a:gd name="T17" fmla="*/ 2147483646 h 227"/>
                <a:gd name="T18" fmla="*/ 2147483646 w 160"/>
                <a:gd name="T19" fmla="*/ 2147483646 h 227"/>
                <a:gd name="T20" fmla="*/ 2147483646 w 160"/>
                <a:gd name="T21" fmla="*/ 2147483646 h 227"/>
                <a:gd name="T22" fmla="*/ 2147483646 w 160"/>
                <a:gd name="T23" fmla="*/ 0 h 227"/>
                <a:gd name="T24" fmla="*/ 2147483646 w 160"/>
                <a:gd name="T25" fmla="*/ 2147483646 h 227"/>
                <a:gd name="T26" fmla="*/ 2147483646 w 160"/>
                <a:gd name="T27" fmla="*/ 2147483646 h 227"/>
                <a:gd name="T28" fmla="*/ 2147483646 w 160"/>
                <a:gd name="T29" fmla="*/ 2147483646 h 227"/>
                <a:gd name="T30" fmla="*/ 2147483646 w 160"/>
                <a:gd name="T31" fmla="*/ 2147483646 h 227"/>
                <a:gd name="T32" fmla="*/ 2147483646 w 160"/>
                <a:gd name="T33" fmla="*/ 2147483646 h 227"/>
                <a:gd name="T34" fmla="*/ 2147483646 w 160"/>
                <a:gd name="T35" fmla="*/ 2147483646 h 227"/>
                <a:gd name="T36" fmla="*/ 2147483646 w 160"/>
                <a:gd name="T37" fmla="*/ 2147483646 h 227"/>
                <a:gd name="T38" fmla="*/ 2147483646 w 160"/>
                <a:gd name="T39" fmla="*/ 2147483646 h 227"/>
                <a:gd name="T40" fmla="*/ 2147483646 w 160"/>
                <a:gd name="T41" fmla="*/ 2147483646 h 227"/>
                <a:gd name="T42" fmla="*/ 2147483646 w 160"/>
                <a:gd name="T43" fmla="*/ 2147483646 h 227"/>
                <a:gd name="T44" fmla="*/ 2147483646 w 160"/>
                <a:gd name="T45" fmla="*/ 2147483646 h 227"/>
                <a:gd name="T46" fmla="*/ 2147483646 w 160"/>
                <a:gd name="T47" fmla="*/ 2147483646 h 227"/>
                <a:gd name="T48" fmla="*/ 2147483646 w 160"/>
                <a:gd name="T49" fmla="*/ 2147483646 h 227"/>
                <a:gd name="T50" fmla="*/ 2147483646 w 160"/>
                <a:gd name="T51" fmla="*/ 2147483646 h 227"/>
                <a:gd name="T52" fmla="*/ 2147483646 w 160"/>
                <a:gd name="T53" fmla="*/ 2147483646 h 227"/>
                <a:gd name="T54" fmla="*/ 2147483646 w 160"/>
                <a:gd name="T55" fmla="*/ 2147483646 h 227"/>
                <a:gd name="T56" fmla="*/ 2147483646 w 160"/>
                <a:gd name="T57" fmla="*/ 2147483646 h 227"/>
                <a:gd name="T58" fmla="*/ 2147483646 w 160"/>
                <a:gd name="T59" fmla="*/ 2147483646 h 227"/>
                <a:gd name="T60" fmla="*/ 2147483646 w 160"/>
                <a:gd name="T61" fmla="*/ 2147483646 h 227"/>
                <a:gd name="T62" fmla="*/ 2147483646 w 160"/>
                <a:gd name="T63" fmla="*/ 2147483646 h 227"/>
                <a:gd name="T64" fmla="*/ 2147483646 w 160"/>
                <a:gd name="T65" fmla="*/ 2147483646 h 227"/>
                <a:gd name="T66" fmla="*/ 2147483646 w 160"/>
                <a:gd name="T67" fmla="*/ 2147483646 h 227"/>
                <a:gd name="T68" fmla="*/ 2147483646 w 160"/>
                <a:gd name="T69" fmla="*/ 2147483646 h 227"/>
                <a:gd name="T70" fmla="*/ 2147483646 w 160"/>
                <a:gd name="T71" fmla="*/ 2147483646 h 227"/>
                <a:gd name="T72" fmla="*/ 2147483646 w 160"/>
                <a:gd name="T73" fmla="*/ 2147483646 h 227"/>
                <a:gd name="T74" fmla="*/ 2147483646 w 160"/>
                <a:gd name="T75" fmla="*/ 2147483646 h 227"/>
                <a:gd name="T76" fmla="*/ 2147483646 w 160"/>
                <a:gd name="T77" fmla="*/ 2147483646 h 227"/>
                <a:gd name="T78" fmla="*/ 2147483646 w 160"/>
                <a:gd name="T79" fmla="*/ 2147483646 h 227"/>
                <a:gd name="T80" fmla="*/ 2147483646 w 160"/>
                <a:gd name="T81" fmla="*/ 2147483646 h 227"/>
                <a:gd name="T82" fmla="*/ 0 w 160"/>
                <a:gd name="T83" fmla="*/ 2147483646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227"/>
                <a:gd name="T128" fmla="*/ 160 w 160"/>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227">
                  <a:moveTo>
                    <a:pt x="0" y="202"/>
                  </a:moveTo>
                  <a:lnTo>
                    <a:pt x="13" y="153"/>
                  </a:lnTo>
                  <a:lnTo>
                    <a:pt x="19" y="140"/>
                  </a:lnTo>
                  <a:lnTo>
                    <a:pt x="14" y="134"/>
                  </a:lnTo>
                  <a:lnTo>
                    <a:pt x="15" y="128"/>
                  </a:lnTo>
                  <a:lnTo>
                    <a:pt x="25" y="120"/>
                  </a:lnTo>
                  <a:lnTo>
                    <a:pt x="34" y="108"/>
                  </a:lnTo>
                  <a:lnTo>
                    <a:pt x="41" y="98"/>
                  </a:lnTo>
                  <a:lnTo>
                    <a:pt x="36" y="91"/>
                  </a:lnTo>
                  <a:lnTo>
                    <a:pt x="33" y="86"/>
                  </a:lnTo>
                  <a:lnTo>
                    <a:pt x="34" y="73"/>
                  </a:lnTo>
                  <a:lnTo>
                    <a:pt x="53" y="0"/>
                  </a:lnTo>
                  <a:lnTo>
                    <a:pt x="75" y="4"/>
                  </a:lnTo>
                  <a:lnTo>
                    <a:pt x="67" y="32"/>
                  </a:lnTo>
                  <a:lnTo>
                    <a:pt x="72" y="42"/>
                  </a:lnTo>
                  <a:lnTo>
                    <a:pt x="72" y="49"/>
                  </a:lnTo>
                  <a:lnTo>
                    <a:pt x="70" y="50"/>
                  </a:lnTo>
                  <a:lnTo>
                    <a:pt x="79" y="57"/>
                  </a:lnTo>
                  <a:lnTo>
                    <a:pt x="87" y="76"/>
                  </a:lnTo>
                  <a:lnTo>
                    <a:pt x="90" y="75"/>
                  </a:lnTo>
                  <a:lnTo>
                    <a:pt x="91" y="77"/>
                  </a:lnTo>
                  <a:lnTo>
                    <a:pt x="94" y="79"/>
                  </a:lnTo>
                  <a:lnTo>
                    <a:pt x="97" y="79"/>
                  </a:lnTo>
                  <a:lnTo>
                    <a:pt x="90" y="92"/>
                  </a:lnTo>
                  <a:lnTo>
                    <a:pt x="91" y="101"/>
                  </a:lnTo>
                  <a:lnTo>
                    <a:pt x="85" y="109"/>
                  </a:lnTo>
                  <a:lnTo>
                    <a:pt x="89" y="113"/>
                  </a:lnTo>
                  <a:lnTo>
                    <a:pt x="100" y="108"/>
                  </a:lnTo>
                  <a:lnTo>
                    <a:pt x="108" y="137"/>
                  </a:lnTo>
                  <a:lnTo>
                    <a:pt x="113" y="138"/>
                  </a:lnTo>
                  <a:lnTo>
                    <a:pt x="114" y="147"/>
                  </a:lnTo>
                  <a:lnTo>
                    <a:pt x="118" y="151"/>
                  </a:lnTo>
                  <a:lnTo>
                    <a:pt x="121" y="148"/>
                  </a:lnTo>
                  <a:lnTo>
                    <a:pt x="128" y="150"/>
                  </a:lnTo>
                  <a:lnTo>
                    <a:pt x="132" y="147"/>
                  </a:lnTo>
                  <a:lnTo>
                    <a:pt x="147" y="150"/>
                  </a:lnTo>
                  <a:lnTo>
                    <a:pt x="151" y="150"/>
                  </a:lnTo>
                  <a:lnTo>
                    <a:pt x="154" y="145"/>
                  </a:lnTo>
                  <a:lnTo>
                    <a:pt x="160" y="154"/>
                  </a:lnTo>
                  <a:lnTo>
                    <a:pt x="146" y="227"/>
                  </a:lnTo>
                  <a:lnTo>
                    <a:pt x="73" y="215"/>
                  </a:lnTo>
                  <a:lnTo>
                    <a:pt x="0" y="20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1" name="Freeform 1170">
              <a:extLst>
                <a:ext uri="{FF2B5EF4-FFF2-40B4-BE49-F238E27FC236}">
                  <a16:creationId xmlns:a16="http://schemas.microsoft.com/office/drawing/2014/main" id="{63262A1A-AFCD-B046-B932-59FBC4261BB0}"/>
                </a:ext>
              </a:extLst>
            </p:cNvPr>
            <p:cNvSpPr>
              <a:spLocks noChangeArrowheads="1"/>
            </p:cNvSpPr>
            <p:nvPr/>
          </p:nvSpPr>
          <p:spPr bwMode="auto">
            <a:xfrm>
              <a:off x="4681856" y="4906811"/>
              <a:ext cx="151773" cy="233524"/>
            </a:xfrm>
            <a:custGeom>
              <a:avLst/>
              <a:gdLst>
                <a:gd name="T0" fmla="*/ 0 w 105"/>
                <a:gd name="T1" fmla="*/ 2147483646 h 166"/>
                <a:gd name="T2" fmla="*/ 2147483646 w 105"/>
                <a:gd name="T3" fmla="*/ 2147483646 h 166"/>
                <a:gd name="T4" fmla="*/ 2147483646 w 105"/>
                <a:gd name="T5" fmla="*/ 2147483646 h 166"/>
                <a:gd name="T6" fmla="*/ 2147483646 w 105"/>
                <a:gd name="T7" fmla="*/ 2147483646 h 166"/>
                <a:gd name="T8" fmla="*/ 2147483646 w 105"/>
                <a:gd name="T9" fmla="*/ 2147483646 h 166"/>
                <a:gd name="T10" fmla="*/ 2147483646 w 105"/>
                <a:gd name="T11" fmla="*/ 2147483646 h 166"/>
                <a:gd name="T12" fmla="*/ 2147483646 w 105"/>
                <a:gd name="T13" fmla="*/ 2147483646 h 166"/>
                <a:gd name="T14" fmla="*/ 2147483646 w 105"/>
                <a:gd name="T15" fmla="*/ 2147483646 h 166"/>
                <a:gd name="T16" fmla="*/ 2147483646 w 105"/>
                <a:gd name="T17" fmla="*/ 2147483646 h 166"/>
                <a:gd name="T18" fmla="*/ 2147483646 w 105"/>
                <a:gd name="T19" fmla="*/ 0 h 166"/>
                <a:gd name="T20" fmla="*/ 2147483646 w 105"/>
                <a:gd name="T21" fmla="*/ 2147483646 h 166"/>
                <a:gd name="T22" fmla="*/ 2147483646 w 105"/>
                <a:gd name="T23" fmla="*/ 2147483646 h 166"/>
                <a:gd name="T24" fmla="*/ 2147483646 w 105"/>
                <a:gd name="T25" fmla="*/ 2147483646 h 166"/>
                <a:gd name="T26" fmla="*/ 2147483646 w 105"/>
                <a:gd name="T27" fmla="*/ 2147483646 h 166"/>
                <a:gd name="T28" fmla="*/ 2147483646 w 105"/>
                <a:gd name="T29" fmla="*/ 2147483646 h 166"/>
                <a:gd name="T30" fmla="*/ 2147483646 w 105"/>
                <a:gd name="T31" fmla="*/ 2147483646 h 166"/>
                <a:gd name="T32" fmla="*/ 2147483646 w 105"/>
                <a:gd name="T33" fmla="*/ 2147483646 h 166"/>
                <a:gd name="T34" fmla="*/ 2147483646 w 105"/>
                <a:gd name="T35" fmla="*/ 2147483646 h 166"/>
                <a:gd name="T36" fmla="*/ 2147483646 w 105"/>
                <a:gd name="T37" fmla="*/ 2147483646 h 166"/>
                <a:gd name="T38" fmla="*/ 2147483646 w 105"/>
                <a:gd name="T39" fmla="*/ 2147483646 h 166"/>
                <a:gd name="T40" fmla="*/ 2147483646 w 105"/>
                <a:gd name="T41" fmla="*/ 2147483646 h 166"/>
                <a:gd name="T42" fmla="*/ 2147483646 w 105"/>
                <a:gd name="T43" fmla="*/ 2147483646 h 166"/>
                <a:gd name="T44" fmla="*/ 2147483646 w 105"/>
                <a:gd name="T45" fmla="*/ 2147483646 h 166"/>
                <a:gd name="T46" fmla="*/ 2147483646 w 105"/>
                <a:gd name="T47" fmla="*/ 2147483646 h 166"/>
                <a:gd name="T48" fmla="*/ 2147483646 w 105"/>
                <a:gd name="T49" fmla="*/ 2147483646 h 166"/>
                <a:gd name="T50" fmla="*/ 2147483646 w 105"/>
                <a:gd name="T51" fmla="*/ 2147483646 h 166"/>
                <a:gd name="T52" fmla="*/ 2147483646 w 105"/>
                <a:gd name="T53" fmla="*/ 2147483646 h 166"/>
                <a:gd name="T54" fmla="*/ 2147483646 w 105"/>
                <a:gd name="T55" fmla="*/ 2147483646 h 166"/>
                <a:gd name="T56" fmla="*/ 2147483646 w 105"/>
                <a:gd name="T57" fmla="*/ 2147483646 h 166"/>
                <a:gd name="T58" fmla="*/ 2147483646 w 105"/>
                <a:gd name="T59" fmla="*/ 2147483646 h 166"/>
                <a:gd name="T60" fmla="*/ 2147483646 w 105"/>
                <a:gd name="T61" fmla="*/ 2147483646 h 166"/>
                <a:gd name="T62" fmla="*/ 2147483646 w 105"/>
                <a:gd name="T63" fmla="*/ 2147483646 h 166"/>
                <a:gd name="T64" fmla="*/ 2147483646 w 105"/>
                <a:gd name="T65" fmla="*/ 2147483646 h 166"/>
                <a:gd name="T66" fmla="*/ 2147483646 w 105"/>
                <a:gd name="T67" fmla="*/ 2147483646 h 166"/>
                <a:gd name="T68" fmla="*/ 2147483646 w 105"/>
                <a:gd name="T69" fmla="*/ 2147483646 h 166"/>
                <a:gd name="T70" fmla="*/ 2147483646 w 105"/>
                <a:gd name="T71" fmla="*/ 2147483646 h 166"/>
                <a:gd name="T72" fmla="*/ 2147483646 w 105"/>
                <a:gd name="T73" fmla="*/ 2147483646 h 166"/>
                <a:gd name="T74" fmla="*/ 2147483646 w 105"/>
                <a:gd name="T75" fmla="*/ 2147483646 h 166"/>
                <a:gd name="T76" fmla="*/ 0 w 105"/>
                <a:gd name="T77" fmla="*/ 2147483646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
                <a:gd name="T118" fmla="*/ 0 h 166"/>
                <a:gd name="T119" fmla="*/ 105 w 105"/>
                <a:gd name="T120" fmla="*/ 166 h 1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 h="166">
                  <a:moveTo>
                    <a:pt x="0" y="73"/>
                  </a:moveTo>
                  <a:lnTo>
                    <a:pt x="3" y="68"/>
                  </a:lnTo>
                  <a:lnTo>
                    <a:pt x="9" y="58"/>
                  </a:lnTo>
                  <a:lnTo>
                    <a:pt x="13" y="47"/>
                  </a:lnTo>
                  <a:lnTo>
                    <a:pt x="9" y="39"/>
                  </a:lnTo>
                  <a:lnTo>
                    <a:pt x="27" y="26"/>
                  </a:lnTo>
                  <a:lnTo>
                    <a:pt x="31" y="20"/>
                  </a:lnTo>
                  <a:lnTo>
                    <a:pt x="31" y="17"/>
                  </a:lnTo>
                  <a:lnTo>
                    <a:pt x="19" y="4"/>
                  </a:lnTo>
                  <a:lnTo>
                    <a:pt x="89" y="0"/>
                  </a:lnTo>
                  <a:lnTo>
                    <a:pt x="90" y="10"/>
                  </a:lnTo>
                  <a:lnTo>
                    <a:pt x="98" y="22"/>
                  </a:lnTo>
                  <a:lnTo>
                    <a:pt x="104" y="85"/>
                  </a:lnTo>
                  <a:lnTo>
                    <a:pt x="102" y="99"/>
                  </a:lnTo>
                  <a:lnTo>
                    <a:pt x="105" y="106"/>
                  </a:lnTo>
                  <a:lnTo>
                    <a:pt x="101" y="121"/>
                  </a:lnTo>
                  <a:lnTo>
                    <a:pt x="96" y="128"/>
                  </a:lnTo>
                  <a:lnTo>
                    <a:pt x="93" y="137"/>
                  </a:lnTo>
                  <a:lnTo>
                    <a:pt x="96" y="141"/>
                  </a:lnTo>
                  <a:lnTo>
                    <a:pt x="94" y="147"/>
                  </a:lnTo>
                  <a:lnTo>
                    <a:pt x="95" y="149"/>
                  </a:lnTo>
                  <a:lnTo>
                    <a:pt x="87" y="152"/>
                  </a:lnTo>
                  <a:lnTo>
                    <a:pt x="85" y="162"/>
                  </a:lnTo>
                  <a:lnTo>
                    <a:pt x="73" y="159"/>
                  </a:lnTo>
                  <a:lnTo>
                    <a:pt x="67" y="164"/>
                  </a:lnTo>
                  <a:lnTo>
                    <a:pt x="67" y="166"/>
                  </a:lnTo>
                  <a:lnTo>
                    <a:pt x="63" y="166"/>
                  </a:lnTo>
                  <a:lnTo>
                    <a:pt x="59" y="159"/>
                  </a:lnTo>
                  <a:lnTo>
                    <a:pt x="57" y="149"/>
                  </a:lnTo>
                  <a:lnTo>
                    <a:pt x="52" y="143"/>
                  </a:lnTo>
                  <a:lnTo>
                    <a:pt x="45" y="141"/>
                  </a:lnTo>
                  <a:lnTo>
                    <a:pt x="37" y="134"/>
                  </a:lnTo>
                  <a:lnTo>
                    <a:pt x="33" y="126"/>
                  </a:lnTo>
                  <a:lnTo>
                    <a:pt x="38" y="113"/>
                  </a:lnTo>
                  <a:lnTo>
                    <a:pt x="34" y="110"/>
                  </a:lnTo>
                  <a:lnTo>
                    <a:pt x="23" y="110"/>
                  </a:lnTo>
                  <a:lnTo>
                    <a:pt x="22" y="102"/>
                  </a:lnTo>
                  <a:lnTo>
                    <a:pt x="5" y="87"/>
                  </a:lnTo>
                  <a:lnTo>
                    <a:pt x="0" y="7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2" name="Freeform 1171">
              <a:extLst>
                <a:ext uri="{FF2B5EF4-FFF2-40B4-BE49-F238E27FC236}">
                  <a16:creationId xmlns:a16="http://schemas.microsoft.com/office/drawing/2014/main" id="{C5827E37-D650-D744-9DC6-F3342BD62033}"/>
                </a:ext>
              </a:extLst>
            </p:cNvPr>
            <p:cNvSpPr>
              <a:spLocks noChangeArrowheads="1"/>
            </p:cNvSpPr>
            <p:nvPr/>
          </p:nvSpPr>
          <p:spPr bwMode="auto">
            <a:xfrm>
              <a:off x="4816284" y="4927913"/>
              <a:ext cx="119974" cy="177253"/>
            </a:xfrm>
            <a:custGeom>
              <a:avLst/>
              <a:gdLst>
                <a:gd name="T0" fmla="*/ 0 w 83"/>
                <a:gd name="T1" fmla="*/ 2147483646 h 126"/>
                <a:gd name="T2" fmla="*/ 2147483646 w 83"/>
                <a:gd name="T3" fmla="*/ 2147483646 h 126"/>
                <a:gd name="T4" fmla="*/ 2147483646 w 83"/>
                <a:gd name="T5" fmla="*/ 2147483646 h 126"/>
                <a:gd name="T6" fmla="*/ 2147483646 w 83"/>
                <a:gd name="T7" fmla="*/ 2147483646 h 126"/>
                <a:gd name="T8" fmla="*/ 2147483646 w 83"/>
                <a:gd name="T9" fmla="*/ 2147483646 h 126"/>
                <a:gd name="T10" fmla="*/ 2147483646 w 83"/>
                <a:gd name="T11" fmla="*/ 2147483646 h 126"/>
                <a:gd name="T12" fmla="*/ 2147483646 w 83"/>
                <a:gd name="T13" fmla="*/ 2147483646 h 126"/>
                <a:gd name="T14" fmla="*/ 2147483646 w 83"/>
                <a:gd name="T15" fmla="*/ 2147483646 h 126"/>
                <a:gd name="T16" fmla="*/ 2147483646 w 83"/>
                <a:gd name="T17" fmla="*/ 2147483646 h 126"/>
                <a:gd name="T18" fmla="*/ 2147483646 w 83"/>
                <a:gd name="T19" fmla="*/ 2147483646 h 126"/>
                <a:gd name="T20" fmla="*/ 2147483646 w 83"/>
                <a:gd name="T21" fmla="*/ 2147483646 h 126"/>
                <a:gd name="T22" fmla="*/ 2147483646 w 83"/>
                <a:gd name="T23" fmla="*/ 2147483646 h 126"/>
                <a:gd name="T24" fmla="*/ 2147483646 w 83"/>
                <a:gd name="T25" fmla="*/ 2147483646 h 126"/>
                <a:gd name="T26" fmla="*/ 2147483646 w 83"/>
                <a:gd name="T27" fmla="*/ 2147483646 h 126"/>
                <a:gd name="T28" fmla="*/ 2147483646 w 83"/>
                <a:gd name="T29" fmla="*/ 2147483646 h 126"/>
                <a:gd name="T30" fmla="*/ 2147483646 w 83"/>
                <a:gd name="T31" fmla="*/ 2147483646 h 126"/>
                <a:gd name="T32" fmla="*/ 2147483646 w 83"/>
                <a:gd name="T33" fmla="*/ 2147483646 h 126"/>
                <a:gd name="T34" fmla="*/ 2147483646 w 83"/>
                <a:gd name="T35" fmla="*/ 2147483646 h 126"/>
                <a:gd name="T36" fmla="*/ 2147483646 w 83"/>
                <a:gd name="T37" fmla="*/ 0 h 126"/>
                <a:gd name="T38" fmla="*/ 2147483646 w 83"/>
                <a:gd name="T39" fmla="*/ 2147483646 h 126"/>
                <a:gd name="T40" fmla="*/ 2147483646 w 83"/>
                <a:gd name="T41" fmla="*/ 2147483646 h 126"/>
                <a:gd name="T42" fmla="*/ 2147483646 w 83"/>
                <a:gd name="T43" fmla="*/ 2147483646 h 126"/>
                <a:gd name="T44" fmla="*/ 2147483646 w 83"/>
                <a:gd name="T45" fmla="*/ 2147483646 h 126"/>
                <a:gd name="T46" fmla="*/ 2147483646 w 83"/>
                <a:gd name="T47" fmla="*/ 2147483646 h 126"/>
                <a:gd name="T48" fmla="*/ 2147483646 w 83"/>
                <a:gd name="T49" fmla="*/ 2147483646 h 126"/>
                <a:gd name="T50" fmla="*/ 2147483646 w 83"/>
                <a:gd name="T51" fmla="*/ 2147483646 h 126"/>
                <a:gd name="T52" fmla="*/ 2147483646 w 83"/>
                <a:gd name="T53" fmla="*/ 2147483646 h 126"/>
                <a:gd name="T54" fmla="*/ 0 w 83"/>
                <a:gd name="T55" fmla="*/ 2147483646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
                <a:gd name="T85" fmla="*/ 0 h 126"/>
                <a:gd name="T86" fmla="*/ 83 w 83"/>
                <a:gd name="T87" fmla="*/ 126 h 1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 h="126">
                  <a:moveTo>
                    <a:pt x="0" y="122"/>
                  </a:moveTo>
                  <a:lnTo>
                    <a:pt x="3" y="126"/>
                  </a:lnTo>
                  <a:lnTo>
                    <a:pt x="5" y="122"/>
                  </a:lnTo>
                  <a:lnTo>
                    <a:pt x="18" y="120"/>
                  </a:lnTo>
                  <a:lnTo>
                    <a:pt x="21" y="121"/>
                  </a:lnTo>
                  <a:lnTo>
                    <a:pt x="34" y="117"/>
                  </a:lnTo>
                  <a:lnTo>
                    <a:pt x="39" y="121"/>
                  </a:lnTo>
                  <a:lnTo>
                    <a:pt x="42" y="113"/>
                  </a:lnTo>
                  <a:lnTo>
                    <a:pt x="47" y="110"/>
                  </a:lnTo>
                  <a:lnTo>
                    <a:pt x="56" y="115"/>
                  </a:lnTo>
                  <a:lnTo>
                    <a:pt x="58" y="110"/>
                  </a:lnTo>
                  <a:lnTo>
                    <a:pt x="68" y="98"/>
                  </a:lnTo>
                  <a:lnTo>
                    <a:pt x="70" y="91"/>
                  </a:lnTo>
                  <a:lnTo>
                    <a:pt x="74" y="92"/>
                  </a:lnTo>
                  <a:lnTo>
                    <a:pt x="83" y="87"/>
                  </a:lnTo>
                  <a:lnTo>
                    <a:pt x="81" y="82"/>
                  </a:lnTo>
                  <a:lnTo>
                    <a:pt x="82" y="79"/>
                  </a:lnTo>
                  <a:lnTo>
                    <a:pt x="73" y="2"/>
                  </a:lnTo>
                  <a:lnTo>
                    <a:pt x="72" y="0"/>
                  </a:lnTo>
                  <a:lnTo>
                    <a:pt x="22" y="4"/>
                  </a:lnTo>
                  <a:lnTo>
                    <a:pt x="12" y="9"/>
                  </a:lnTo>
                  <a:lnTo>
                    <a:pt x="5" y="7"/>
                  </a:lnTo>
                  <a:lnTo>
                    <a:pt x="11" y="70"/>
                  </a:lnTo>
                  <a:lnTo>
                    <a:pt x="9" y="84"/>
                  </a:lnTo>
                  <a:lnTo>
                    <a:pt x="12" y="91"/>
                  </a:lnTo>
                  <a:lnTo>
                    <a:pt x="8" y="106"/>
                  </a:lnTo>
                  <a:lnTo>
                    <a:pt x="3" y="113"/>
                  </a:lnTo>
                  <a:lnTo>
                    <a:pt x="0" y="12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3" name="Freeform 1172">
              <a:extLst>
                <a:ext uri="{FF2B5EF4-FFF2-40B4-BE49-F238E27FC236}">
                  <a16:creationId xmlns:a16="http://schemas.microsoft.com/office/drawing/2014/main" id="{0FEDDA47-5758-EC47-BD63-8D107B45C054}"/>
                </a:ext>
              </a:extLst>
            </p:cNvPr>
            <p:cNvSpPr>
              <a:spLocks noChangeArrowheads="1"/>
            </p:cNvSpPr>
            <p:nvPr/>
          </p:nvSpPr>
          <p:spPr bwMode="auto">
            <a:xfrm>
              <a:off x="4496836" y="4870235"/>
              <a:ext cx="229828" cy="132236"/>
            </a:xfrm>
            <a:custGeom>
              <a:avLst/>
              <a:gdLst>
                <a:gd name="T0" fmla="*/ 0 w 159"/>
                <a:gd name="T1" fmla="*/ 2147483646 h 94"/>
                <a:gd name="T2" fmla="*/ 0 w 159"/>
                <a:gd name="T3" fmla="*/ 2147483646 h 94"/>
                <a:gd name="T4" fmla="*/ 2147483646 w 159"/>
                <a:gd name="T5" fmla="*/ 2147483646 h 94"/>
                <a:gd name="T6" fmla="*/ 2147483646 w 159"/>
                <a:gd name="T7" fmla="*/ 2147483646 h 94"/>
                <a:gd name="T8" fmla="*/ 2147483646 w 159"/>
                <a:gd name="T9" fmla="*/ 2147483646 h 94"/>
                <a:gd name="T10" fmla="*/ 2147483646 w 159"/>
                <a:gd name="T11" fmla="*/ 2147483646 h 94"/>
                <a:gd name="T12" fmla="*/ 2147483646 w 159"/>
                <a:gd name="T13" fmla="*/ 2147483646 h 94"/>
                <a:gd name="T14" fmla="*/ 2147483646 w 159"/>
                <a:gd name="T15" fmla="*/ 2147483646 h 94"/>
                <a:gd name="T16" fmla="*/ 2147483646 w 159"/>
                <a:gd name="T17" fmla="*/ 2147483646 h 94"/>
                <a:gd name="T18" fmla="*/ 2147483646 w 159"/>
                <a:gd name="T19" fmla="*/ 2147483646 h 94"/>
                <a:gd name="T20" fmla="*/ 2147483646 w 159"/>
                <a:gd name="T21" fmla="*/ 2147483646 h 94"/>
                <a:gd name="T22" fmla="*/ 2147483646 w 159"/>
                <a:gd name="T23" fmla="*/ 2147483646 h 94"/>
                <a:gd name="T24" fmla="*/ 2147483646 w 159"/>
                <a:gd name="T25" fmla="*/ 2147483646 h 94"/>
                <a:gd name="T26" fmla="*/ 2147483646 w 159"/>
                <a:gd name="T27" fmla="*/ 2147483646 h 94"/>
                <a:gd name="T28" fmla="*/ 2147483646 w 159"/>
                <a:gd name="T29" fmla="*/ 2147483646 h 94"/>
                <a:gd name="T30" fmla="*/ 2147483646 w 159"/>
                <a:gd name="T31" fmla="*/ 2147483646 h 94"/>
                <a:gd name="T32" fmla="*/ 2147483646 w 159"/>
                <a:gd name="T33" fmla="*/ 2147483646 h 94"/>
                <a:gd name="T34" fmla="*/ 2147483646 w 159"/>
                <a:gd name="T35" fmla="*/ 2147483646 h 94"/>
                <a:gd name="T36" fmla="*/ 2147483646 w 159"/>
                <a:gd name="T37" fmla="*/ 2147483646 h 94"/>
                <a:gd name="T38" fmla="*/ 2147483646 w 159"/>
                <a:gd name="T39" fmla="*/ 2147483646 h 94"/>
                <a:gd name="T40" fmla="*/ 2147483646 w 159"/>
                <a:gd name="T41" fmla="*/ 2147483646 h 94"/>
                <a:gd name="T42" fmla="*/ 2147483646 w 159"/>
                <a:gd name="T43" fmla="*/ 0 h 94"/>
                <a:gd name="T44" fmla="*/ 2147483646 w 159"/>
                <a:gd name="T45" fmla="*/ 2147483646 h 94"/>
                <a:gd name="T46" fmla="*/ 0 w 159"/>
                <a:gd name="T47" fmla="*/ 2147483646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
                <a:gd name="T73" fmla="*/ 0 h 94"/>
                <a:gd name="T74" fmla="*/ 159 w 159"/>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 h="94">
                  <a:moveTo>
                    <a:pt x="0" y="2"/>
                  </a:moveTo>
                  <a:lnTo>
                    <a:pt x="0" y="9"/>
                  </a:lnTo>
                  <a:lnTo>
                    <a:pt x="3" y="15"/>
                  </a:lnTo>
                  <a:lnTo>
                    <a:pt x="1" y="20"/>
                  </a:lnTo>
                  <a:lnTo>
                    <a:pt x="3" y="33"/>
                  </a:lnTo>
                  <a:lnTo>
                    <a:pt x="11" y="51"/>
                  </a:lnTo>
                  <a:lnTo>
                    <a:pt x="11" y="57"/>
                  </a:lnTo>
                  <a:lnTo>
                    <a:pt x="15" y="66"/>
                  </a:lnTo>
                  <a:lnTo>
                    <a:pt x="18" y="80"/>
                  </a:lnTo>
                  <a:lnTo>
                    <a:pt x="16" y="85"/>
                  </a:lnTo>
                  <a:lnTo>
                    <a:pt x="20" y="89"/>
                  </a:lnTo>
                  <a:lnTo>
                    <a:pt x="123" y="87"/>
                  </a:lnTo>
                  <a:lnTo>
                    <a:pt x="131" y="94"/>
                  </a:lnTo>
                  <a:lnTo>
                    <a:pt x="137" y="84"/>
                  </a:lnTo>
                  <a:lnTo>
                    <a:pt x="141" y="73"/>
                  </a:lnTo>
                  <a:lnTo>
                    <a:pt x="137" y="65"/>
                  </a:lnTo>
                  <a:lnTo>
                    <a:pt x="155" y="52"/>
                  </a:lnTo>
                  <a:lnTo>
                    <a:pt x="159" y="46"/>
                  </a:lnTo>
                  <a:lnTo>
                    <a:pt x="159" y="43"/>
                  </a:lnTo>
                  <a:lnTo>
                    <a:pt x="147" y="30"/>
                  </a:lnTo>
                  <a:lnTo>
                    <a:pt x="133" y="15"/>
                  </a:lnTo>
                  <a:lnTo>
                    <a:pt x="131" y="0"/>
                  </a:lnTo>
                  <a:lnTo>
                    <a:pt x="3" y="2"/>
                  </a:lnTo>
                  <a:lnTo>
                    <a:pt x="0" y="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4" name="Freeform 1173">
              <a:extLst>
                <a:ext uri="{FF2B5EF4-FFF2-40B4-BE49-F238E27FC236}">
                  <a16:creationId xmlns:a16="http://schemas.microsoft.com/office/drawing/2014/main" id="{87FB883F-FA17-AD4B-8FAF-38F6A5353076}"/>
                </a:ext>
              </a:extLst>
            </p:cNvPr>
            <p:cNvSpPr>
              <a:spLocks noChangeArrowheads="1"/>
            </p:cNvSpPr>
            <p:nvPr/>
          </p:nvSpPr>
          <p:spPr bwMode="auto">
            <a:xfrm>
              <a:off x="4281462" y="5013725"/>
              <a:ext cx="286202" cy="133644"/>
            </a:xfrm>
            <a:custGeom>
              <a:avLst/>
              <a:gdLst>
                <a:gd name="T0" fmla="*/ 0 w 198"/>
                <a:gd name="T1" fmla="*/ 2147483646 h 95"/>
                <a:gd name="T2" fmla="*/ 2147483646 w 198"/>
                <a:gd name="T3" fmla="*/ 0 h 95"/>
                <a:gd name="T4" fmla="*/ 2147483646 w 198"/>
                <a:gd name="T5" fmla="*/ 2147483646 h 95"/>
                <a:gd name="T6" fmla="*/ 2147483646 w 198"/>
                <a:gd name="T7" fmla="*/ 2147483646 h 95"/>
                <a:gd name="T8" fmla="*/ 2147483646 w 198"/>
                <a:gd name="T9" fmla="*/ 2147483646 h 95"/>
                <a:gd name="T10" fmla="*/ 2147483646 w 198"/>
                <a:gd name="T11" fmla="*/ 2147483646 h 95"/>
                <a:gd name="T12" fmla="*/ 2147483646 w 198"/>
                <a:gd name="T13" fmla="*/ 2147483646 h 95"/>
                <a:gd name="T14" fmla="*/ 2147483646 w 198"/>
                <a:gd name="T15" fmla="*/ 2147483646 h 95"/>
                <a:gd name="T16" fmla="*/ 2147483646 w 198"/>
                <a:gd name="T17" fmla="*/ 2147483646 h 95"/>
                <a:gd name="T18" fmla="*/ 2147483646 w 198"/>
                <a:gd name="T19" fmla="*/ 2147483646 h 95"/>
                <a:gd name="T20" fmla="*/ 2147483646 w 198"/>
                <a:gd name="T21" fmla="*/ 2147483646 h 95"/>
                <a:gd name="T22" fmla="*/ 2147483646 w 198"/>
                <a:gd name="T23" fmla="*/ 2147483646 h 95"/>
                <a:gd name="T24" fmla="*/ 2147483646 w 198"/>
                <a:gd name="T25" fmla="*/ 2147483646 h 95"/>
                <a:gd name="T26" fmla="*/ 2147483646 w 198"/>
                <a:gd name="T27" fmla="*/ 2147483646 h 95"/>
                <a:gd name="T28" fmla="*/ 0 w 198"/>
                <a:gd name="T29" fmla="*/ 2147483646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8"/>
                <a:gd name="T46" fmla="*/ 0 h 95"/>
                <a:gd name="T47" fmla="*/ 198 w 198"/>
                <a:gd name="T48" fmla="*/ 95 h 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8" h="95">
                  <a:moveTo>
                    <a:pt x="0" y="90"/>
                  </a:moveTo>
                  <a:lnTo>
                    <a:pt x="7" y="0"/>
                  </a:lnTo>
                  <a:lnTo>
                    <a:pt x="81" y="4"/>
                  </a:lnTo>
                  <a:lnTo>
                    <a:pt x="179" y="5"/>
                  </a:lnTo>
                  <a:lnTo>
                    <a:pt x="184" y="9"/>
                  </a:lnTo>
                  <a:lnTo>
                    <a:pt x="188" y="8"/>
                  </a:lnTo>
                  <a:lnTo>
                    <a:pt x="191" y="11"/>
                  </a:lnTo>
                  <a:lnTo>
                    <a:pt x="191" y="13"/>
                  </a:lnTo>
                  <a:lnTo>
                    <a:pt x="188" y="13"/>
                  </a:lnTo>
                  <a:lnTo>
                    <a:pt x="185" y="19"/>
                  </a:lnTo>
                  <a:lnTo>
                    <a:pt x="193" y="28"/>
                  </a:lnTo>
                  <a:lnTo>
                    <a:pt x="198" y="30"/>
                  </a:lnTo>
                  <a:lnTo>
                    <a:pt x="198" y="95"/>
                  </a:lnTo>
                  <a:lnTo>
                    <a:pt x="113" y="95"/>
                  </a:lnTo>
                  <a:lnTo>
                    <a:pt x="0" y="9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5" name="Freeform 1174">
              <a:extLst>
                <a:ext uri="{FF2B5EF4-FFF2-40B4-BE49-F238E27FC236}">
                  <a16:creationId xmlns:a16="http://schemas.microsoft.com/office/drawing/2014/main" id="{E6FBCB4E-2E4A-A745-99E5-701B568E94AB}"/>
                </a:ext>
              </a:extLst>
            </p:cNvPr>
            <p:cNvSpPr>
              <a:spLocks noChangeArrowheads="1"/>
            </p:cNvSpPr>
            <p:nvPr/>
          </p:nvSpPr>
          <p:spPr bwMode="auto">
            <a:xfrm>
              <a:off x="4771475" y="5039047"/>
              <a:ext cx="280420" cy="123796"/>
            </a:xfrm>
            <a:custGeom>
              <a:avLst/>
              <a:gdLst>
                <a:gd name="T0" fmla="*/ 0 w 194"/>
                <a:gd name="T1" fmla="*/ 2147483646 h 88"/>
                <a:gd name="T2" fmla="*/ 2147483646 w 194"/>
                <a:gd name="T3" fmla="*/ 2147483646 h 88"/>
                <a:gd name="T4" fmla="*/ 2147483646 w 194"/>
                <a:gd name="T5" fmla="*/ 2147483646 h 88"/>
                <a:gd name="T6" fmla="*/ 2147483646 w 194"/>
                <a:gd name="T7" fmla="*/ 2147483646 h 88"/>
                <a:gd name="T8" fmla="*/ 2147483646 w 194"/>
                <a:gd name="T9" fmla="*/ 2147483646 h 88"/>
                <a:gd name="T10" fmla="*/ 2147483646 w 194"/>
                <a:gd name="T11" fmla="*/ 2147483646 h 88"/>
                <a:gd name="T12" fmla="*/ 2147483646 w 194"/>
                <a:gd name="T13" fmla="*/ 2147483646 h 88"/>
                <a:gd name="T14" fmla="*/ 2147483646 w 194"/>
                <a:gd name="T15" fmla="*/ 2147483646 h 88"/>
                <a:gd name="T16" fmla="*/ 2147483646 w 194"/>
                <a:gd name="T17" fmla="*/ 2147483646 h 88"/>
                <a:gd name="T18" fmla="*/ 2147483646 w 194"/>
                <a:gd name="T19" fmla="*/ 2147483646 h 88"/>
                <a:gd name="T20" fmla="*/ 2147483646 w 194"/>
                <a:gd name="T21" fmla="*/ 2147483646 h 88"/>
                <a:gd name="T22" fmla="*/ 2147483646 w 194"/>
                <a:gd name="T23" fmla="*/ 2147483646 h 88"/>
                <a:gd name="T24" fmla="*/ 2147483646 w 194"/>
                <a:gd name="T25" fmla="*/ 2147483646 h 88"/>
                <a:gd name="T26" fmla="*/ 2147483646 w 194"/>
                <a:gd name="T27" fmla="*/ 2147483646 h 88"/>
                <a:gd name="T28" fmla="*/ 2147483646 w 194"/>
                <a:gd name="T29" fmla="*/ 2147483646 h 88"/>
                <a:gd name="T30" fmla="*/ 2147483646 w 194"/>
                <a:gd name="T31" fmla="*/ 2147483646 h 88"/>
                <a:gd name="T32" fmla="*/ 2147483646 w 194"/>
                <a:gd name="T33" fmla="*/ 2147483646 h 88"/>
                <a:gd name="T34" fmla="*/ 2147483646 w 194"/>
                <a:gd name="T35" fmla="*/ 2147483646 h 88"/>
                <a:gd name="T36" fmla="*/ 2147483646 w 194"/>
                <a:gd name="T37" fmla="*/ 2147483646 h 88"/>
                <a:gd name="T38" fmla="*/ 2147483646 w 194"/>
                <a:gd name="T39" fmla="*/ 2147483646 h 88"/>
                <a:gd name="T40" fmla="*/ 2147483646 w 194"/>
                <a:gd name="T41" fmla="*/ 2147483646 h 88"/>
                <a:gd name="T42" fmla="*/ 2147483646 w 194"/>
                <a:gd name="T43" fmla="*/ 2147483646 h 88"/>
                <a:gd name="T44" fmla="*/ 2147483646 w 194"/>
                <a:gd name="T45" fmla="*/ 2147483646 h 88"/>
                <a:gd name="T46" fmla="*/ 2147483646 w 194"/>
                <a:gd name="T47" fmla="*/ 2147483646 h 88"/>
                <a:gd name="T48" fmla="*/ 2147483646 w 194"/>
                <a:gd name="T49" fmla="*/ 2147483646 h 88"/>
                <a:gd name="T50" fmla="*/ 2147483646 w 194"/>
                <a:gd name="T51" fmla="*/ 2147483646 h 88"/>
                <a:gd name="T52" fmla="*/ 2147483646 w 194"/>
                <a:gd name="T53" fmla="*/ 0 h 88"/>
                <a:gd name="T54" fmla="*/ 2147483646 w 194"/>
                <a:gd name="T55" fmla="*/ 0 h 88"/>
                <a:gd name="T56" fmla="*/ 2147483646 w 194"/>
                <a:gd name="T57" fmla="*/ 2147483646 h 88"/>
                <a:gd name="T58" fmla="*/ 2147483646 w 194"/>
                <a:gd name="T59" fmla="*/ 2147483646 h 88"/>
                <a:gd name="T60" fmla="*/ 2147483646 w 194"/>
                <a:gd name="T61" fmla="*/ 2147483646 h 88"/>
                <a:gd name="T62" fmla="*/ 2147483646 w 194"/>
                <a:gd name="T63" fmla="*/ 2147483646 h 88"/>
                <a:gd name="T64" fmla="*/ 2147483646 w 194"/>
                <a:gd name="T65" fmla="*/ 2147483646 h 88"/>
                <a:gd name="T66" fmla="*/ 2147483646 w 194"/>
                <a:gd name="T67" fmla="*/ 2147483646 h 88"/>
                <a:gd name="T68" fmla="*/ 2147483646 w 194"/>
                <a:gd name="T69" fmla="*/ 2147483646 h 88"/>
                <a:gd name="T70" fmla="*/ 2147483646 w 194"/>
                <a:gd name="T71" fmla="*/ 2147483646 h 88"/>
                <a:gd name="T72" fmla="*/ 2147483646 w 194"/>
                <a:gd name="T73" fmla="*/ 2147483646 h 88"/>
                <a:gd name="T74" fmla="*/ 2147483646 w 194"/>
                <a:gd name="T75" fmla="*/ 2147483646 h 88"/>
                <a:gd name="T76" fmla="*/ 2147483646 w 194"/>
                <a:gd name="T77" fmla="*/ 2147483646 h 88"/>
                <a:gd name="T78" fmla="*/ 2147483646 w 194"/>
                <a:gd name="T79" fmla="*/ 2147483646 h 88"/>
                <a:gd name="T80" fmla="*/ 2147483646 w 194"/>
                <a:gd name="T81" fmla="*/ 2147483646 h 88"/>
                <a:gd name="T82" fmla="*/ 2147483646 w 194"/>
                <a:gd name="T83" fmla="*/ 2147483646 h 88"/>
                <a:gd name="T84" fmla="*/ 2147483646 w 194"/>
                <a:gd name="T85" fmla="*/ 2147483646 h 88"/>
                <a:gd name="T86" fmla="*/ 2147483646 w 194"/>
                <a:gd name="T87" fmla="*/ 2147483646 h 88"/>
                <a:gd name="T88" fmla="*/ 2147483646 w 194"/>
                <a:gd name="T89" fmla="*/ 2147483646 h 88"/>
                <a:gd name="T90" fmla="*/ 2147483646 w 194"/>
                <a:gd name="T91" fmla="*/ 2147483646 h 88"/>
                <a:gd name="T92" fmla="*/ 0 w 194"/>
                <a:gd name="T93" fmla="*/ 2147483646 h 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4"/>
                <a:gd name="T142" fmla="*/ 0 h 88"/>
                <a:gd name="T143" fmla="*/ 194 w 194"/>
                <a:gd name="T144" fmla="*/ 88 h 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4" h="88">
                  <a:moveTo>
                    <a:pt x="0" y="88"/>
                  </a:moveTo>
                  <a:lnTo>
                    <a:pt x="2" y="84"/>
                  </a:lnTo>
                  <a:lnTo>
                    <a:pt x="6" y="83"/>
                  </a:lnTo>
                  <a:lnTo>
                    <a:pt x="7" y="73"/>
                  </a:lnTo>
                  <a:lnTo>
                    <a:pt x="5" y="72"/>
                  </a:lnTo>
                  <a:lnTo>
                    <a:pt x="5" y="70"/>
                  </a:lnTo>
                  <a:lnTo>
                    <a:pt x="11" y="65"/>
                  </a:lnTo>
                  <a:lnTo>
                    <a:pt x="23" y="68"/>
                  </a:lnTo>
                  <a:lnTo>
                    <a:pt x="25" y="58"/>
                  </a:lnTo>
                  <a:lnTo>
                    <a:pt x="33" y="55"/>
                  </a:lnTo>
                  <a:lnTo>
                    <a:pt x="32" y="53"/>
                  </a:lnTo>
                  <a:lnTo>
                    <a:pt x="34" y="47"/>
                  </a:lnTo>
                  <a:lnTo>
                    <a:pt x="36" y="43"/>
                  </a:lnTo>
                  <a:lnTo>
                    <a:pt x="49" y="41"/>
                  </a:lnTo>
                  <a:lnTo>
                    <a:pt x="52" y="42"/>
                  </a:lnTo>
                  <a:lnTo>
                    <a:pt x="65" y="38"/>
                  </a:lnTo>
                  <a:lnTo>
                    <a:pt x="70" y="42"/>
                  </a:lnTo>
                  <a:lnTo>
                    <a:pt x="73" y="34"/>
                  </a:lnTo>
                  <a:lnTo>
                    <a:pt x="78" y="31"/>
                  </a:lnTo>
                  <a:lnTo>
                    <a:pt x="87" y="36"/>
                  </a:lnTo>
                  <a:lnTo>
                    <a:pt x="89" y="31"/>
                  </a:lnTo>
                  <a:lnTo>
                    <a:pt x="99" y="19"/>
                  </a:lnTo>
                  <a:lnTo>
                    <a:pt x="101" y="12"/>
                  </a:lnTo>
                  <a:lnTo>
                    <a:pt x="105" y="13"/>
                  </a:lnTo>
                  <a:lnTo>
                    <a:pt x="114" y="8"/>
                  </a:lnTo>
                  <a:lnTo>
                    <a:pt x="112" y="3"/>
                  </a:lnTo>
                  <a:lnTo>
                    <a:pt x="113" y="0"/>
                  </a:lnTo>
                  <a:lnTo>
                    <a:pt x="121" y="0"/>
                  </a:lnTo>
                  <a:lnTo>
                    <a:pt x="127" y="1"/>
                  </a:lnTo>
                  <a:lnTo>
                    <a:pt x="129" y="6"/>
                  </a:lnTo>
                  <a:lnTo>
                    <a:pt x="138" y="8"/>
                  </a:lnTo>
                  <a:lnTo>
                    <a:pt x="144" y="10"/>
                  </a:lnTo>
                  <a:lnTo>
                    <a:pt x="155" y="10"/>
                  </a:lnTo>
                  <a:lnTo>
                    <a:pt x="161" y="6"/>
                  </a:lnTo>
                  <a:lnTo>
                    <a:pt x="174" y="14"/>
                  </a:lnTo>
                  <a:lnTo>
                    <a:pt x="179" y="29"/>
                  </a:lnTo>
                  <a:lnTo>
                    <a:pt x="184" y="34"/>
                  </a:lnTo>
                  <a:lnTo>
                    <a:pt x="194" y="39"/>
                  </a:lnTo>
                  <a:lnTo>
                    <a:pt x="187" y="47"/>
                  </a:lnTo>
                  <a:lnTo>
                    <a:pt x="180" y="51"/>
                  </a:lnTo>
                  <a:lnTo>
                    <a:pt x="174" y="58"/>
                  </a:lnTo>
                  <a:lnTo>
                    <a:pt x="173" y="60"/>
                  </a:lnTo>
                  <a:lnTo>
                    <a:pt x="154" y="72"/>
                  </a:lnTo>
                  <a:lnTo>
                    <a:pt x="46" y="81"/>
                  </a:lnTo>
                  <a:lnTo>
                    <a:pt x="36" y="80"/>
                  </a:lnTo>
                  <a:lnTo>
                    <a:pt x="36" y="86"/>
                  </a:lnTo>
                  <a:lnTo>
                    <a:pt x="0" y="8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6" name="Freeform 1175">
              <a:extLst>
                <a:ext uri="{FF2B5EF4-FFF2-40B4-BE49-F238E27FC236}">
                  <a16:creationId xmlns:a16="http://schemas.microsoft.com/office/drawing/2014/main" id="{8B59564E-A504-EE46-A9FE-DC1A9987F520}"/>
                </a:ext>
              </a:extLst>
            </p:cNvPr>
            <p:cNvSpPr>
              <a:spLocks noChangeArrowheads="1"/>
            </p:cNvSpPr>
            <p:nvPr/>
          </p:nvSpPr>
          <p:spPr bwMode="auto">
            <a:xfrm>
              <a:off x="4593683" y="5313368"/>
              <a:ext cx="216819" cy="164592"/>
            </a:xfrm>
            <a:custGeom>
              <a:avLst/>
              <a:gdLst>
                <a:gd name="T0" fmla="*/ 2147483646 w 150"/>
                <a:gd name="T1" fmla="*/ 2147483646 h 117"/>
                <a:gd name="T2" fmla="*/ 2147483646 w 150"/>
                <a:gd name="T3" fmla="*/ 2147483646 h 117"/>
                <a:gd name="T4" fmla="*/ 2147483646 w 150"/>
                <a:gd name="T5" fmla="*/ 2147483646 h 117"/>
                <a:gd name="T6" fmla="*/ 2147483646 w 150"/>
                <a:gd name="T7" fmla="*/ 2147483646 h 117"/>
                <a:gd name="T8" fmla="*/ 2147483646 w 150"/>
                <a:gd name="T9" fmla="*/ 2147483646 h 117"/>
                <a:gd name="T10" fmla="*/ 2147483646 w 150"/>
                <a:gd name="T11" fmla="*/ 2147483646 h 117"/>
                <a:gd name="T12" fmla="*/ 2147483646 w 150"/>
                <a:gd name="T13" fmla="*/ 2147483646 h 117"/>
                <a:gd name="T14" fmla="*/ 2147483646 w 150"/>
                <a:gd name="T15" fmla="*/ 2147483646 h 117"/>
                <a:gd name="T16" fmla="*/ 2147483646 w 150"/>
                <a:gd name="T17" fmla="*/ 2147483646 h 117"/>
                <a:gd name="T18" fmla="*/ 2147483646 w 150"/>
                <a:gd name="T19" fmla="*/ 2147483646 h 117"/>
                <a:gd name="T20" fmla="*/ 2147483646 w 150"/>
                <a:gd name="T21" fmla="*/ 2147483646 h 117"/>
                <a:gd name="T22" fmla="*/ 2147483646 w 150"/>
                <a:gd name="T23" fmla="*/ 2147483646 h 117"/>
                <a:gd name="T24" fmla="*/ 2147483646 w 150"/>
                <a:gd name="T25" fmla="*/ 2147483646 h 117"/>
                <a:gd name="T26" fmla="*/ 2147483646 w 150"/>
                <a:gd name="T27" fmla="*/ 2147483646 h 117"/>
                <a:gd name="T28" fmla="*/ 2147483646 w 150"/>
                <a:gd name="T29" fmla="*/ 2147483646 h 117"/>
                <a:gd name="T30" fmla="*/ 2147483646 w 150"/>
                <a:gd name="T31" fmla="*/ 2147483646 h 117"/>
                <a:gd name="T32" fmla="*/ 2147483646 w 150"/>
                <a:gd name="T33" fmla="*/ 2147483646 h 117"/>
                <a:gd name="T34" fmla="*/ 2147483646 w 150"/>
                <a:gd name="T35" fmla="*/ 2147483646 h 117"/>
                <a:gd name="T36" fmla="*/ 2147483646 w 150"/>
                <a:gd name="T37" fmla="*/ 2147483646 h 117"/>
                <a:gd name="T38" fmla="*/ 2147483646 w 150"/>
                <a:gd name="T39" fmla="*/ 2147483646 h 117"/>
                <a:gd name="T40" fmla="*/ 2147483646 w 150"/>
                <a:gd name="T41" fmla="*/ 2147483646 h 117"/>
                <a:gd name="T42" fmla="*/ 2147483646 w 150"/>
                <a:gd name="T43" fmla="*/ 2147483646 h 117"/>
                <a:gd name="T44" fmla="*/ 2147483646 w 150"/>
                <a:gd name="T45" fmla="*/ 2147483646 h 117"/>
                <a:gd name="T46" fmla="*/ 2147483646 w 150"/>
                <a:gd name="T47" fmla="*/ 2147483646 h 117"/>
                <a:gd name="T48" fmla="*/ 2147483646 w 150"/>
                <a:gd name="T49" fmla="*/ 2147483646 h 117"/>
                <a:gd name="T50" fmla="*/ 2147483646 w 150"/>
                <a:gd name="T51" fmla="*/ 2147483646 h 117"/>
                <a:gd name="T52" fmla="*/ 2147483646 w 150"/>
                <a:gd name="T53" fmla="*/ 2147483646 h 117"/>
                <a:gd name="T54" fmla="*/ 2147483646 w 150"/>
                <a:gd name="T55" fmla="*/ 2147483646 h 117"/>
                <a:gd name="T56" fmla="*/ 2147483646 w 150"/>
                <a:gd name="T57" fmla="*/ 2147483646 h 117"/>
                <a:gd name="T58" fmla="*/ 2147483646 w 150"/>
                <a:gd name="T59" fmla="*/ 2147483646 h 117"/>
                <a:gd name="T60" fmla="*/ 2147483646 w 150"/>
                <a:gd name="T61" fmla="*/ 2147483646 h 117"/>
                <a:gd name="T62" fmla="*/ 2147483646 w 150"/>
                <a:gd name="T63" fmla="*/ 2147483646 h 117"/>
                <a:gd name="T64" fmla="*/ 2147483646 w 150"/>
                <a:gd name="T65" fmla="*/ 2147483646 h 117"/>
                <a:gd name="T66" fmla="*/ 2147483646 w 150"/>
                <a:gd name="T67" fmla="*/ 2147483646 h 117"/>
                <a:gd name="T68" fmla="*/ 2147483646 w 150"/>
                <a:gd name="T69" fmla="*/ 2147483646 h 117"/>
                <a:gd name="T70" fmla="*/ 2147483646 w 150"/>
                <a:gd name="T71" fmla="*/ 2147483646 h 117"/>
                <a:gd name="T72" fmla="*/ 2147483646 w 150"/>
                <a:gd name="T73" fmla="*/ 2147483646 h 117"/>
                <a:gd name="T74" fmla="*/ 2147483646 w 150"/>
                <a:gd name="T75" fmla="*/ 2147483646 h 117"/>
                <a:gd name="T76" fmla="*/ 2147483646 w 150"/>
                <a:gd name="T77" fmla="*/ 2147483646 h 117"/>
                <a:gd name="T78" fmla="*/ 2147483646 w 150"/>
                <a:gd name="T79" fmla="*/ 2147483646 h 117"/>
                <a:gd name="T80" fmla="*/ 2147483646 w 150"/>
                <a:gd name="T81" fmla="*/ 2147483646 h 117"/>
                <a:gd name="T82" fmla="*/ 2147483646 w 150"/>
                <a:gd name="T83" fmla="*/ 2147483646 h 117"/>
                <a:gd name="T84" fmla="*/ 2147483646 w 150"/>
                <a:gd name="T85" fmla="*/ 2147483646 h 117"/>
                <a:gd name="T86" fmla="*/ 2147483646 w 150"/>
                <a:gd name="T87" fmla="*/ 2147483646 h 117"/>
                <a:gd name="T88" fmla="*/ 2147483646 w 150"/>
                <a:gd name="T89" fmla="*/ 2147483646 h 117"/>
                <a:gd name="T90" fmla="*/ 2147483646 w 150"/>
                <a:gd name="T91" fmla="*/ 0 h 1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0"/>
                <a:gd name="T139" fmla="*/ 0 h 117"/>
                <a:gd name="T140" fmla="*/ 150 w 150"/>
                <a:gd name="T141" fmla="*/ 117 h 1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0" h="117">
                  <a:moveTo>
                    <a:pt x="0" y="1"/>
                  </a:moveTo>
                  <a:lnTo>
                    <a:pt x="2" y="32"/>
                  </a:lnTo>
                  <a:lnTo>
                    <a:pt x="6" y="36"/>
                  </a:lnTo>
                  <a:lnTo>
                    <a:pt x="7" y="44"/>
                  </a:lnTo>
                  <a:lnTo>
                    <a:pt x="16" y="55"/>
                  </a:lnTo>
                  <a:lnTo>
                    <a:pt x="15" y="65"/>
                  </a:lnTo>
                  <a:lnTo>
                    <a:pt x="10" y="74"/>
                  </a:lnTo>
                  <a:lnTo>
                    <a:pt x="10" y="79"/>
                  </a:lnTo>
                  <a:lnTo>
                    <a:pt x="12" y="84"/>
                  </a:lnTo>
                  <a:lnTo>
                    <a:pt x="11" y="89"/>
                  </a:lnTo>
                  <a:lnTo>
                    <a:pt x="9" y="92"/>
                  </a:lnTo>
                  <a:lnTo>
                    <a:pt x="5" y="96"/>
                  </a:lnTo>
                  <a:lnTo>
                    <a:pt x="7" y="99"/>
                  </a:lnTo>
                  <a:lnTo>
                    <a:pt x="27" y="96"/>
                  </a:lnTo>
                  <a:lnTo>
                    <a:pt x="44" y="102"/>
                  </a:lnTo>
                  <a:lnTo>
                    <a:pt x="59" y="102"/>
                  </a:lnTo>
                  <a:lnTo>
                    <a:pt x="57" y="98"/>
                  </a:lnTo>
                  <a:lnTo>
                    <a:pt x="63" y="94"/>
                  </a:lnTo>
                  <a:lnTo>
                    <a:pt x="73" y="96"/>
                  </a:lnTo>
                  <a:lnTo>
                    <a:pt x="75" y="103"/>
                  </a:lnTo>
                  <a:lnTo>
                    <a:pt x="78" y="102"/>
                  </a:lnTo>
                  <a:lnTo>
                    <a:pt x="83" y="104"/>
                  </a:lnTo>
                  <a:lnTo>
                    <a:pt x="87" y="108"/>
                  </a:lnTo>
                  <a:lnTo>
                    <a:pt x="88" y="112"/>
                  </a:lnTo>
                  <a:lnTo>
                    <a:pt x="94" y="112"/>
                  </a:lnTo>
                  <a:lnTo>
                    <a:pt x="98" y="115"/>
                  </a:lnTo>
                  <a:lnTo>
                    <a:pt x="101" y="114"/>
                  </a:lnTo>
                  <a:lnTo>
                    <a:pt x="105" y="110"/>
                  </a:lnTo>
                  <a:lnTo>
                    <a:pt x="104" y="108"/>
                  </a:lnTo>
                  <a:lnTo>
                    <a:pt x="109" y="111"/>
                  </a:lnTo>
                  <a:lnTo>
                    <a:pt x="111" y="108"/>
                  </a:lnTo>
                  <a:lnTo>
                    <a:pt x="114" y="114"/>
                  </a:lnTo>
                  <a:lnTo>
                    <a:pt x="119" y="111"/>
                  </a:lnTo>
                  <a:lnTo>
                    <a:pt x="121" y="109"/>
                  </a:lnTo>
                  <a:lnTo>
                    <a:pt x="119" y="108"/>
                  </a:lnTo>
                  <a:lnTo>
                    <a:pt x="119" y="103"/>
                  </a:lnTo>
                  <a:lnTo>
                    <a:pt x="121" y="103"/>
                  </a:lnTo>
                  <a:lnTo>
                    <a:pt x="125" y="103"/>
                  </a:lnTo>
                  <a:lnTo>
                    <a:pt x="126" y="107"/>
                  </a:lnTo>
                  <a:lnTo>
                    <a:pt x="131" y="107"/>
                  </a:lnTo>
                  <a:lnTo>
                    <a:pt x="135" y="109"/>
                  </a:lnTo>
                  <a:lnTo>
                    <a:pt x="136" y="108"/>
                  </a:lnTo>
                  <a:lnTo>
                    <a:pt x="137" y="111"/>
                  </a:lnTo>
                  <a:lnTo>
                    <a:pt x="141" y="113"/>
                  </a:lnTo>
                  <a:lnTo>
                    <a:pt x="139" y="117"/>
                  </a:lnTo>
                  <a:lnTo>
                    <a:pt x="143" y="113"/>
                  </a:lnTo>
                  <a:lnTo>
                    <a:pt x="146" y="116"/>
                  </a:lnTo>
                  <a:lnTo>
                    <a:pt x="146" y="112"/>
                  </a:lnTo>
                  <a:lnTo>
                    <a:pt x="150" y="111"/>
                  </a:lnTo>
                  <a:lnTo>
                    <a:pt x="150" y="109"/>
                  </a:lnTo>
                  <a:lnTo>
                    <a:pt x="146" y="109"/>
                  </a:lnTo>
                  <a:lnTo>
                    <a:pt x="144" y="107"/>
                  </a:lnTo>
                  <a:lnTo>
                    <a:pt x="141" y="107"/>
                  </a:lnTo>
                  <a:lnTo>
                    <a:pt x="138" y="104"/>
                  </a:lnTo>
                  <a:lnTo>
                    <a:pt x="135" y="104"/>
                  </a:lnTo>
                  <a:lnTo>
                    <a:pt x="131" y="98"/>
                  </a:lnTo>
                  <a:lnTo>
                    <a:pt x="134" y="96"/>
                  </a:lnTo>
                  <a:lnTo>
                    <a:pt x="137" y="95"/>
                  </a:lnTo>
                  <a:lnTo>
                    <a:pt x="137" y="92"/>
                  </a:lnTo>
                  <a:lnTo>
                    <a:pt x="140" y="92"/>
                  </a:lnTo>
                  <a:lnTo>
                    <a:pt x="144" y="88"/>
                  </a:lnTo>
                  <a:lnTo>
                    <a:pt x="143" y="88"/>
                  </a:lnTo>
                  <a:lnTo>
                    <a:pt x="143" y="81"/>
                  </a:lnTo>
                  <a:lnTo>
                    <a:pt x="138" y="84"/>
                  </a:lnTo>
                  <a:lnTo>
                    <a:pt x="134" y="85"/>
                  </a:lnTo>
                  <a:lnTo>
                    <a:pt x="130" y="90"/>
                  </a:lnTo>
                  <a:lnTo>
                    <a:pt x="124" y="88"/>
                  </a:lnTo>
                  <a:lnTo>
                    <a:pt x="125" y="85"/>
                  </a:lnTo>
                  <a:lnTo>
                    <a:pt x="128" y="84"/>
                  </a:lnTo>
                  <a:lnTo>
                    <a:pt x="128" y="85"/>
                  </a:lnTo>
                  <a:lnTo>
                    <a:pt x="130" y="82"/>
                  </a:lnTo>
                  <a:lnTo>
                    <a:pt x="127" y="83"/>
                  </a:lnTo>
                  <a:lnTo>
                    <a:pt x="126" y="82"/>
                  </a:lnTo>
                  <a:lnTo>
                    <a:pt x="126" y="83"/>
                  </a:lnTo>
                  <a:lnTo>
                    <a:pt x="122" y="82"/>
                  </a:lnTo>
                  <a:lnTo>
                    <a:pt x="120" y="85"/>
                  </a:lnTo>
                  <a:lnTo>
                    <a:pt x="115" y="86"/>
                  </a:lnTo>
                  <a:lnTo>
                    <a:pt x="107" y="84"/>
                  </a:lnTo>
                  <a:lnTo>
                    <a:pt x="107" y="83"/>
                  </a:lnTo>
                  <a:lnTo>
                    <a:pt x="112" y="76"/>
                  </a:lnTo>
                  <a:lnTo>
                    <a:pt x="117" y="76"/>
                  </a:lnTo>
                  <a:lnTo>
                    <a:pt x="120" y="79"/>
                  </a:lnTo>
                  <a:lnTo>
                    <a:pt x="132" y="81"/>
                  </a:lnTo>
                  <a:lnTo>
                    <a:pt x="123" y="67"/>
                  </a:lnTo>
                  <a:lnTo>
                    <a:pt x="125" y="57"/>
                  </a:lnTo>
                  <a:lnTo>
                    <a:pt x="71" y="59"/>
                  </a:lnTo>
                  <a:lnTo>
                    <a:pt x="71" y="53"/>
                  </a:lnTo>
                  <a:lnTo>
                    <a:pt x="77" y="37"/>
                  </a:lnTo>
                  <a:lnTo>
                    <a:pt x="87" y="26"/>
                  </a:lnTo>
                  <a:lnTo>
                    <a:pt x="84" y="23"/>
                  </a:lnTo>
                  <a:lnTo>
                    <a:pt x="85" y="12"/>
                  </a:lnTo>
                  <a:lnTo>
                    <a:pt x="80" y="0"/>
                  </a:lnTo>
                  <a:lnTo>
                    <a:pt x="0" y="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7" name="Freeform 1176">
              <a:extLst>
                <a:ext uri="{FF2B5EF4-FFF2-40B4-BE49-F238E27FC236}">
                  <a16:creationId xmlns:a16="http://schemas.microsoft.com/office/drawing/2014/main" id="{FB3795D8-6F06-4648-9D35-5408C9511D1F}"/>
                </a:ext>
              </a:extLst>
            </p:cNvPr>
            <p:cNvSpPr>
              <a:spLocks noChangeArrowheads="1"/>
            </p:cNvSpPr>
            <p:nvPr/>
          </p:nvSpPr>
          <p:spPr bwMode="auto">
            <a:xfrm>
              <a:off x="5364115" y="4601542"/>
              <a:ext cx="141655" cy="191321"/>
            </a:xfrm>
            <a:custGeom>
              <a:avLst/>
              <a:gdLst>
                <a:gd name="T0" fmla="*/ 0 w 98"/>
                <a:gd name="T1" fmla="*/ 2147483646 h 136"/>
                <a:gd name="T2" fmla="*/ 2147483646 w 98"/>
                <a:gd name="T3" fmla="*/ 2147483646 h 136"/>
                <a:gd name="T4" fmla="*/ 2147483646 w 98"/>
                <a:gd name="T5" fmla="*/ 2147483646 h 136"/>
                <a:gd name="T6" fmla="*/ 2147483646 w 98"/>
                <a:gd name="T7" fmla="*/ 2147483646 h 136"/>
                <a:gd name="T8" fmla="*/ 2147483646 w 98"/>
                <a:gd name="T9" fmla="*/ 2147483646 h 136"/>
                <a:gd name="T10" fmla="*/ 2147483646 w 98"/>
                <a:gd name="T11" fmla="*/ 2147483646 h 136"/>
                <a:gd name="T12" fmla="*/ 2147483646 w 98"/>
                <a:gd name="T13" fmla="*/ 2147483646 h 136"/>
                <a:gd name="T14" fmla="*/ 2147483646 w 98"/>
                <a:gd name="T15" fmla="*/ 2147483646 h 136"/>
                <a:gd name="T16" fmla="*/ 2147483646 w 98"/>
                <a:gd name="T17" fmla="*/ 2147483646 h 136"/>
                <a:gd name="T18" fmla="*/ 2147483646 w 98"/>
                <a:gd name="T19" fmla="*/ 2147483646 h 136"/>
                <a:gd name="T20" fmla="*/ 2147483646 w 98"/>
                <a:gd name="T21" fmla="*/ 2147483646 h 136"/>
                <a:gd name="T22" fmla="*/ 2147483646 w 98"/>
                <a:gd name="T23" fmla="*/ 2147483646 h 136"/>
                <a:gd name="T24" fmla="*/ 2147483646 w 98"/>
                <a:gd name="T25" fmla="*/ 0 h 136"/>
                <a:gd name="T26" fmla="*/ 2147483646 w 98"/>
                <a:gd name="T27" fmla="*/ 2147483646 h 136"/>
                <a:gd name="T28" fmla="*/ 2147483646 w 98"/>
                <a:gd name="T29" fmla="*/ 2147483646 h 136"/>
                <a:gd name="T30" fmla="*/ 2147483646 w 98"/>
                <a:gd name="T31" fmla="*/ 2147483646 h 136"/>
                <a:gd name="T32" fmla="*/ 2147483646 w 98"/>
                <a:gd name="T33" fmla="*/ 2147483646 h 136"/>
                <a:gd name="T34" fmla="*/ 2147483646 w 98"/>
                <a:gd name="T35" fmla="*/ 2147483646 h 136"/>
                <a:gd name="T36" fmla="*/ 2147483646 w 98"/>
                <a:gd name="T37" fmla="*/ 2147483646 h 136"/>
                <a:gd name="T38" fmla="*/ 2147483646 w 98"/>
                <a:gd name="T39" fmla="*/ 2147483646 h 136"/>
                <a:gd name="T40" fmla="*/ 2147483646 w 98"/>
                <a:gd name="T41" fmla="*/ 2147483646 h 136"/>
                <a:gd name="T42" fmla="*/ 2147483646 w 98"/>
                <a:gd name="T43" fmla="*/ 2147483646 h 136"/>
                <a:gd name="T44" fmla="*/ 2147483646 w 98"/>
                <a:gd name="T45" fmla="*/ 2147483646 h 136"/>
                <a:gd name="T46" fmla="*/ 2147483646 w 98"/>
                <a:gd name="T47" fmla="*/ 2147483646 h 136"/>
                <a:gd name="T48" fmla="*/ 2147483646 w 98"/>
                <a:gd name="T49" fmla="*/ 2147483646 h 136"/>
                <a:gd name="T50" fmla="*/ 2147483646 w 98"/>
                <a:gd name="T51" fmla="*/ 2147483646 h 136"/>
                <a:gd name="T52" fmla="*/ 2147483646 w 98"/>
                <a:gd name="T53" fmla="*/ 2147483646 h 136"/>
                <a:gd name="T54" fmla="*/ 2147483646 w 98"/>
                <a:gd name="T55" fmla="*/ 2147483646 h 136"/>
                <a:gd name="T56" fmla="*/ 2147483646 w 98"/>
                <a:gd name="T57" fmla="*/ 2147483646 h 136"/>
                <a:gd name="T58" fmla="*/ 2147483646 w 98"/>
                <a:gd name="T59" fmla="*/ 2147483646 h 136"/>
                <a:gd name="T60" fmla="*/ 2147483646 w 98"/>
                <a:gd name="T61" fmla="*/ 2147483646 h 136"/>
                <a:gd name="T62" fmla="*/ 2147483646 w 98"/>
                <a:gd name="T63" fmla="*/ 2147483646 h 136"/>
                <a:gd name="T64" fmla="*/ 2147483646 w 98"/>
                <a:gd name="T65" fmla="*/ 2147483646 h 136"/>
                <a:gd name="T66" fmla="*/ 2147483646 w 98"/>
                <a:gd name="T67" fmla="*/ 2147483646 h 136"/>
                <a:gd name="T68" fmla="*/ 2147483646 w 98"/>
                <a:gd name="T69" fmla="*/ 2147483646 h 136"/>
                <a:gd name="T70" fmla="*/ 2147483646 w 98"/>
                <a:gd name="T71" fmla="*/ 2147483646 h 136"/>
                <a:gd name="T72" fmla="*/ 2147483646 w 98"/>
                <a:gd name="T73" fmla="*/ 2147483646 h 136"/>
                <a:gd name="T74" fmla="*/ 2147483646 w 98"/>
                <a:gd name="T75" fmla="*/ 2147483646 h 136"/>
                <a:gd name="T76" fmla="*/ 2147483646 w 98"/>
                <a:gd name="T77" fmla="*/ 2147483646 h 136"/>
                <a:gd name="T78" fmla="*/ 2147483646 w 98"/>
                <a:gd name="T79" fmla="*/ 2147483646 h 136"/>
                <a:gd name="T80" fmla="*/ 2147483646 w 98"/>
                <a:gd name="T81" fmla="*/ 2147483646 h 136"/>
                <a:gd name="T82" fmla="*/ 2147483646 w 98"/>
                <a:gd name="T83" fmla="*/ 2147483646 h 136"/>
                <a:gd name="T84" fmla="*/ 2147483646 w 98"/>
                <a:gd name="T85" fmla="*/ 2147483646 h 136"/>
                <a:gd name="T86" fmla="*/ 2147483646 w 98"/>
                <a:gd name="T87" fmla="*/ 2147483646 h 136"/>
                <a:gd name="T88" fmla="*/ 2147483646 w 98"/>
                <a:gd name="T89" fmla="*/ 2147483646 h 136"/>
                <a:gd name="T90" fmla="*/ 2147483646 w 98"/>
                <a:gd name="T91" fmla="*/ 2147483646 h 136"/>
                <a:gd name="T92" fmla="*/ 2147483646 w 98"/>
                <a:gd name="T93" fmla="*/ 2147483646 h 136"/>
                <a:gd name="T94" fmla="*/ 2147483646 w 98"/>
                <a:gd name="T95" fmla="*/ 2147483646 h 136"/>
                <a:gd name="T96" fmla="*/ 2147483646 w 98"/>
                <a:gd name="T97" fmla="*/ 2147483646 h 136"/>
                <a:gd name="T98" fmla="*/ 2147483646 w 98"/>
                <a:gd name="T99" fmla="*/ 2147483646 h 136"/>
                <a:gd name="T100" fmla="*/ 2147483646 w 98"/>
                <a:gd name="T101" fmla="*/ 2147483646 h 136"/>
                <a:gd name="T102" fmla="*/ 2147483646 w 98"/>
                <a:gd name="T103" fmla="*/ 2147483646 h 136"/>
                <a:gd name="T104" fmla="*/ 2147483646 w 98"/>
                <a:gd name="T105" fmla="*/ 2147483646 h 136"/>
                <a:gd name="T106" fmla="*/ 2147483646 w 98"/>
                <a:gd name="T107" fmla="*/ 2147483646 h 136"/>
                <a:gd name="T108" fmla="*/ 2147483646 w 98"/>
                <a:gd name="T109" fmla="*/ 2147483646 h 136"/>
                <a:gd name="T110" fmla="*/ 2147483646 w 98"/>
                <a:gd name="T111" fmla="*/ 2147483646 h 136"/>
                <a:gd name="T112" fmla="*/ 2147483646 w 98"/>
                <a:gd name="T113" fmla="*/ 2147483646 h 136"/>
                <a:gd name="T114" fmla="*/ 2147483646 w 98"/>
                <a:gd name="T115" fmla="*/ 2147483646 h 136"/>
                <a:gd name="T116" fmla="*/ 2147483646 w 98"/>
                <a:gd name="T117" fmla="*/ 2147483646 h 136"/>
                <a:gd name="T118" fmla="*/ 0 w 98"/>
                <a:gd name="T119" fmla="*/ 2147483646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
                <a:gd name="T181" fmla="*/ 0 h 136"/>
                <a:gd name="T182" fmla="*/ 98 w 98"/>
                <a:gd name="T183" fmla="*/ 136 h 1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 h="136">
                  <a:moveTo>
                    <a:pt x="0" y="74"/>
                  </a:moveTo>
                  <a:lnTo>
                    <a:pt x="6" y="74"/>
                  </a:lnTo>
                  <a:lnTo>
                    <a:pt x="6" y="65"/>
                  </a:lnTo>
                  <a:lnTo>
                    <a:pt x="14" y="53"/>
                  </a:lnTo>
                  <a:lnTo>
                    <a:pt x="10" y="44"/>
                  </a:lnTo>
                  <a:lnTo>
                    <a:pt x="13" y="32"/>
                  </a:lnTo>
                  <a:lnTo>
                    <a:pt x="13" y="28"/>
                  </a:lnTo>
                  <a:lnTo>
                    <a:pt x="24" y="2"/>
                  </a:lnTo>
                  <a:lnTo>
                    <a:pt x="27" y="2"/>
                  </a:lnTo>
                  <a:lnTo>
                    <a:pt x="29" y="7"/>
                  </a:lnTo>
                  <a:lnTo>
                    <a:pt x="43" y="2"/>
                  </a:lnTo>
                  <a:lnTo>
                    <a:pt x="43" y="1"/>
                  </a:lnTo>
                  <a:lnTo>
                    <a:pt x="47" y="0"/>
                  </a:lnTo>
                  <a:lnTo>
                    <a:pt x="54" y="3"/>
                  </a:lnTo>
                  <a:lnTo>
                    <a:pt x="59" y="7"/>
                  </a:lnTo>
                  <a:lnTo>
                    <a:pt x="72" y="45"/>
                  </a:lnTo>
                  <a:lnTo>
                    <a:pt x="81" y="45"/>
                  </a:lnTo>
                  <a:lnTo>
                    <a:pt x="82" y="47"/>
                  </a:lnTo>
                  <a:lnTo>
                    <a:pt x="81" y="48"/>
                  </a:lnTo>
                  <a:lnTo>
                    <a:pt x="87" y="57"/>
                  </a:lnTo>
                  <a:lnTo>
                    <a:pt x="88" y="55"/>
                  </a:lnTo>
                  <a:lnTo>
                    <a:pt x="96" y="61"/>
                  </a:lnTo>
                  <a:lnTo>
                    <a:pt x="93" y="63"/>
                  </a:lnTo>
                  <a:lnTo>
                    <a:pt x="94" y="64"/>
                  </a:lnTo>
                  <a:lnTo>
                    <a:pt x="98" y="64"/>
                  </a:lnTo>
                  <a:lnTo>
                    <a:pt x="94" y="71"/>
                  </a:lnTo>
                  <a:lnTo>
                    <a:pt x="90" y="70"/>
                  </a:lnTo>
                  <a:lnTo>
                    <a:pt x="87" y="73"/>
                  </a:lnTo>
                  <a:lnTo>
                    <a:pt x="87" y="76"/>
                  </a:lnTo>
                  <a:lnTo>
                    <a:pt x="84" y="78"/>
                  </a:lnTo>
                  <a:lnTo>
                    <a:pt x="81" y="77"/>
                  </a:lnTo>
                  <a:lnTo>
                    <a:pt x="81" y="81"/>
                  </a:lnTo>
                  <a:lnTo>
                    <a:pt x="79" y="80"/>
                  </a:lnTo>
                  <a:lnTo>
                    <a:pt x="78" y="85"/>
                  </a:lnTo>
                  <a:lnTo>
                    <a:pt x="74" y="81"/>
                  </a:lnTo>
                  <a:lnTo>
                    <a:pt x="70" y="85"/>
                  </a:lnTo>
                  <a:lnTo>
                    <a:pt x="66" y="86"/>
                  </a:lnTo>
                  <a:lnTo>
                    <a:pt x="65" y="91"/>
                  </a:lnTo>
                  <a:lnTo>
                    <a:pt x="61" y="89"/>
                  </a:lnTo>
                  <a:lnTo>
                    <a:pt x="63" y="86"/>
                  </a:lnTo>
                  <a:lnTo>
                    <a:pt x="59" y="83"/>
                  </a:lnTo>
                  <a:lnTo>
                    <a:pt x="56" y="88"/>
                  </a:lnTo>
                  <a:lnTo>
                    <a:pt x="57" y="99"/>
                  </a:lnTo>
                  <a:lnTo>
                    <a:pt x="55" y="102"/>
                  </a:lnTo>
                  <a:lnTo>
                    <a:pt x="53" y="102"/>
                  </a:lnTo>
                  <a:lnTo>
                    <a:pt x="51" y="102"/>
                  </a:lnTo>
                  <a:lnTo>
                    <a:pt x="47" y="108"/>
                  </a:lnTo>
                  <a:lnTo>
                    <a:pt x="43" y="108"/>
                  </a:lnTo>
                  <a:lnTo>
                    <a:pt x="44" y="114"/>
                  </a:lnTo>
                  <a:lnTo>
                    <a:pt x="40" y="109"/>
                  </a:lnTo>
                  <a:lnTo>
                    <a:pt x="34" y="114"/>
                  </a:lnTo>
                  <a:lnTo>
                    <a:pt x="33" y="118"/>
                  </a:lnTo>
                  <a:lnTo>
                    <a:pt x="35" y="120"/>
                  </a:lnTo>
                  <a:lnTo>
                    <a:pt x="32" y="121"/>
                  </a:lnTo>
                  <a:lnTo>
                    <a:pt x="33" y="125"/>
                  </a:lnTo>
                  <a:lnTo>
                    <a:pt x="30" y="128"/>
                  </a:lnTo>
                  <a:lnTo>
                    <a:pt x="30" y="136"/>
                  </a:lnTo>
                  <a:lnTo>
                    <a:pt x="27" y="136"/>
                  </a:lnTo>
                  <a:lnTo>
                    <a:pt x="19" y="125"/>
                  </a:lnTo>
                  <a:lnTo>
                    <a:pt x="0" y="7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8" name="Freeform 1177">
              <a:extLst>
                <a:ext uri="{FF2B5EF4-FFF2-40B4-BE49-F238E27FC236}">
                  <a16:creationId xmlns:a16="http://schemas.microsoft.com/office/drawing/2014/main" id="{03BE34E7-BF5F-254F-83AD-497531F11C21}"/>
                </a:ext>
              </a:extLst>
            </p:cNvPr>
            <p:cNvSpPr>
              <a:spLocks noChangeArrowheads="1"/>
            </p:cNvSpPr>
            <p:nvPr/>
          </p:nvSpPr>
          <p:spPr bwMode="auto">
            <a:xfrm>
              <a:off x="5128504" y="4967303"/>
              <a:ext cx="174901" cy="74558"/>
            </a:xfrm>
            <a:custGeom>
              <a:avLst/>
              <a:gdLst>
                <a:gd name="T0" fmla="*/ 2147483646 w 121"/>
                <a:gd name="T1" fmla="*/ 2147483646 h 53"/>
                <a:gd name="T2" fmla="*/ 2147483646 w 121"/>
                <a:gd name="T3" fmla="*/ 2147483646 h 53"/>
                <a:gd name="T4" fmla="*/ 2147483646 w 121"/>
                <a:gd name="T5" fmla="*/ 2147483646 h 53"/>
                <a:gd name="T6" fmla="*/ 2147483646 w 121"/>
                <a:gd name="T7" fmla="*/ 2147483646 h 53"/>
                <a:gd name="T8" fmla="*/ 2147483646 w 121"/>
                <a:gd name="T9" fmla="*/ 2147483646 h 53"/>
                <a:gd name="T10" fmla="*/ 2147483646 w 121"/>
                <a:gd name="T11" fmla="*/ 2147483646 h 53"/>
                <a:gd name="T12" fmla="*/ 2147483646 w 121"/>
                <a:gd name="T13" fmla="*/ 2147483646 h 53"/>
                <a:gd name="T14" fmla="*/ 2147483646 w 121"/>
                <a:gd name="T15" fmla="*/ 2147483646 h 53"/>
                <a:gd name="T16" fmla="*/ 2147483646 w 121"/>
                <a:gd name="T17" fmla="*/ 2147483646 h 53"/>
                <a:gd name="T18" fmla="*/ 2147483646 w 121"/>
                <a:gd name="T19" fmla="*/ 2147483646 h 53"/>
                <a:gd name="T20" fmla="*/ 2147483646 w 121"/>
                <a:gd name="T21" fmla="*/ 2147483646 h 53"/>
                <a:gd name="T22" fmla="*/ 2147483646 w 121"/>
                <a:gd name="T23" fmla="*/ 2147483646 h 53"/>
                <a:gd name="T24" fmla="*/ 2147483646 w 121"/>
                <a:gd name="T25" fmla="*/ 2147483646 h 53"/>
                <a:gd name="T26" fmla="*/ 2147483646 w 121"/>
                <a:gd name="T27" fmla="*/ 2147483646 h 53"/>
                <a:gd name="T28" fmla="*/ 2147483646 w 121"/>
                <a:gd name="T29" fmla="*/ 2147483646 h 53"/>
                <a:gd name="T30" fmla="*/ 2147483646 w 121"/>
                <a:gd name="T31" fmla="*/ 2147483646 h 53"/>
                <a:gd name="T32" fmla="*/ 2147483646 w 121"/>
                <a:gd name="T33" fmla="*/ 2147483646 h 53"/>
                <a:gd name="T34" fmla="*/ 2147483646 w 121"/>
                <a:gd name="T35" fmla="*/ 2147483646 h 53"/>
                <a:gd name="T36" fmla="*/ 2147483646 w 121"/>
                <a:gd name="T37" fmla="*/ 2147483646 h 53"/>
                <a:gd name="T38" fmla="*/ 2147483646 w 121"/>
                <a:gd name="T39" fmla="*/ 2147483646 h 53"/>
                <a:gd name="T40" fmla="*/ 2147483646 w 121"/>
                <a:gd name="T41" fmla="*/ 2147483646 h 53"/>
                <a:gd name="T42" fmla="*/ 2147483646 w 121"/>
                <a:gd name="T43" fmla="*/ 2147483646 h 53"/>
                <a:gd name="T44" fmla="*/ 2147483646 w 121"/>
                <a:gd name="T45" fmla="*/ 2147483646 h 53"/>
                <a:gd name="T46" fmla="*/ 2147483646 w 121"/>
                <a:gd name="T47" fmla="*/ 2147483646 h 53"/>
                <a:gd name="T48" fmla="*/ 2147483646 w 121"/>
                <a:gd name="T49" fmla="*/ 2147483646 h 53"/>
                <a:gd name="T50" fmla="*/ 2147483646 w 121"/>
                <a:gd name="T51" fmla="*/ 2147483646 h 53"/>
                <a:gd name="T52" fmla="*/ 2147483646 w 121"/>
                <a:gd name="T53" fmla="*/ 2147483646 h 53"/>
                <a:gd name="T54" fmla="*/ 2147483646 w 121"/>
                <a:gd name="T55" fmla="*/ 2147483646 h 53"/>
                <a:gd name="T56" fmla="*/ 2147483646 w 121"/>
                <a:gd name="T57" fmla="*/ 2147483646 h 53"/>
                <a:gd name="T58" fmla="*/ 2147483646 w 121"/>
                <a:gd name="T59" fmla="*/ 2147483646 h 53"/>
                <a:gd name="T60" fmla="*/ 2147483646 w 121"/>
                <a:gd name="T61" fmla="*/ 2147483646 h 53"/>
                <a:gd name="T62" fmla="*/ 2147483646 w 121"/>
                <a:gd name="T63" fmla="*/ 2147483646 h 53"/>
                <a:gd name="T64" fmla="*/ 2147483646 w 121"/>
                <a:gd name="T65" fmla="*/ 2147483646 h 53"/>
                <a:gd name="T66" fmla="*/ 2147483646 w 121"/>
                <a:gd name="T67" fmla="*/ 2147483646 h 53"/>
                <a:gd name="T68" fmla="*/ 2147483646 w 121"/>
                <a:gd name="T69" fmla="*/ 2147483646 h 53"/>
                <a:gd name="T70" fmla="*/ 2147483646 w 121"/>
                <a:gd name="T71" fmla="*/ 0 h 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
                <a:gd name="T109" fmla="*/ 0 h 53"/>
                <a:gd name="T110" fmla="*/ 121 w 121"/>
                <a:gd name="T111" fmla="*/ 53 h 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 h="53">
                  <a:moveTo>
                    <a:pt x="0" y="16"/>
                  </a:moveTo>
                  <a:lnTo>
                    <a:pt x="3" y="31"/>
                  </a:lnTo>
                  <a:lnTo>
                    <a:pt x="12" y="22"/>
                  </a:lnTo>
                  <a:lnTo>
                    <a:pt x="26" y="18"/>
                  </a:lnTo>
                  <a:lnTo>
                    <a:pt x="29" y="14"/>
                  </a:lnTo>
                  <a:lnTo>
                    <a:pt x="37" y="14"/>
                  </a:lnTo>
                  <a:lnTo>
                    <a:pt x="44" y="16"/>
                  </a:lnTo>
                  <a:lnTo>
                    <a:pt x="47" y="21"/>
                  </a:lnTo>
                  <a:lnTo>
                    <a:pt x="54" y="22"/>
                  </a:lnTo>
                  <a:lnTo>
                    <a:pt x="58" y="27"/>
                  </a:lnTo>
                  <a:lnTo>
                    <a:pt x="64" y="30"/>
                  </a:lnTo>
                  <a:lnTo>
                    <a:pt x="67" y="28"/>
                  </a:lnTo>
                  <a:lnTo>
                    <a:pt x="69" y="31"/>
                  </a:lnTo>
                  <a:lnTo>
                    <a:pt x="67" y="33"/>
                  </a:lnTo>
                  <a:lnTo>
                    <a:pt x="67" y="37"/>
                  </a:lnTo>
                  <a:lnTo>
                    <a:pt x="63" y="43"/>
                  </a:lnTo>
                  <a:lnTo>
                    <a:pt x="64" y="47"/>
                  </a:lnTo>
                  <a:lnTo>
                    <a:pt x="70" y="46"/>
                  </a:lnTo>
                  <a:lnTo>
                    <a:pt x="70" y="44"/>
                  </a:lnTo>
                  <a:lnTo>
                    <a:pt x="74" y="48"/>
                  </a:lnTo>
                  <a:lnTo>
                    <a:pt x="75" y="46"/>
                  </a:lnTo>
                  <a:lnTo>
                    <a:pt x="78" y="49"/>
                  </a:lnTo>
                  <a:lnTo>
                    <a:pt x="79" y="47"/>
                  </a:lnTo>
                  <a:lnTo>
                    <a:pt x="84" y="49"/>
                  </a:lnTo>
                  <a:lnTo>
                    <a:pt x="87" y="48"/>
                  </a:lnTo>
                  <a:lnTo>
                    <a:pt x="91" y="52"/>
                  </a:lnTo>
                  <a:lnTo>
                    <a:pt x="88" y="46"/>
                  </a:lnTo>
                  <a:lnTo>
                    <a:pt x="79" y="41"/>
                  </a:lnTo>
                  <a:lnTo>
                    <a:pt x="87" y="44"/>
                  </a:lnTo>
                  <a:lnTo>
                    <a:pt x="82" y="39"/>
                  </a:lnTo>
                  <a:lnTo>
                    <a:pt x="81" y="33"/>
                  </a:lnTo>
                  <a:lnTo>
                    <a:pt x="81" y="22"/>
                  </a:lnTo>
                  <a:lnTo>
                    <a:pt x="77" y="19"/>
                  </a:lnTo>
                  <a:lnTo>
                    <a:pt x="87" y="11"/>
                  </a:lnTo>
                  <a:lnTo>
                    <a:pt x="87" y="6"/>
                  </a:lnTo>
                  <a:lnTo>
                    <a:pt x="92" y="7"/>
                  </a:lnTo>
                  <a:lnTo>
                    <a:pt x="91" y="11"/>
                  </a:lnTo>
                  <a:lnTo>
                    <a:pt x="88" y="13"/>
                  </a:lnTo>
                  <a:lnTo>
                    <a:pt x="86" y="18"/>
                  </a:lnTo>
                  <a:lnTo>
                    <a:pt x="87" y="22"/>
                  </a:lnTo>
                  <a:lnTo>
                    <a:pt x="89" y="20"/>
                  </a:lnTo>
                  <a:lnTo>
                    <a:pt x="88" y="25"/>
                  </a:lnTo>
                  <a:lnTo>
                    <a:pt x="89" y="27"/>
                  </a:lnTo>
                  <a:lnTo>
                    <a:pt x="90" y="30"/>
                  </a:lnTo>
                  <a:lnTo>
                    <a:pt x="87" y="28"/>
                  </a:lnTo>
                  <a:lnTo>
                    <a:pt x="86" y="32"/>
                  </a:lnTo>
                  <a:lnTo>
                    <a:pt x="92" y="31"/>
                  </a:lnTo>
                  <a:lnTo>
                    <a:pt x="91" y="33"/>
                  </a:lnTo>
                  <a:lnTo>
                    <a:pt x="94" y="35"/>
                  </a:lnTo>
                  <a:lnTo>
                    <a:pt x="89" y="35"/>
                  </a:lnTo>
                  <a:lnTo>
                    <a:pt x="91" y="42"/>
                  </a:lnTo>
                  <a:lnTo>
                    <a:pt x="96" y="45"/>
                  </a:lnTo>
                  <a:lnTo>
                    <a:pt x="100" y="42"/>
                  </a:lnTo>
                  <a:lnTo>
                    <a:pt x="101" y="48"/>
                  </a:lnTo>
                  <a:lnTo>
                    <a:pt x="105" y="46"/>
                  </a:lnTo>
                  <a:lnTo>
                    <a:pt x="103" y="49"/>
                  </a:lnTo>
                  <a:lnTo>
                    <a:pt x="105" y="49"/>
                  </a:lnTo>
                  <a:lnTo>
                    <a:pt x="103" y="52"/>
                  </a:lnTo>
                  <a:lnTo>
                    <a:pt x="104" y="53"/>
                  </a:lnTo>
                  <a:lnTo>
                    <a:pt x="109" y="51"/>
                  </a:lnTo>
                  <a:lnTo>
                    <a:pt x="116" y="48"/>
                  </a:lnTo>
                  <a:lnTo>
                    <a:pt x="118" y="41"/>
                  </a:lnTo>
                  <a:lnTo>
                    <a:pt x="119" y="45"/>
                  </a:lnTo>
                  <a:lnTo>
                    <a:pt x="118" y="47"/>
                  </a:lnTo>
                  <a:lnTo>
                    <a:pt x="117" y="51"/>
                  </a:lnTo>
                  <a:lnTo>
                    <a:pt x="118" y="53"/>
                  </a:lnTo>
                  <a:lnTo>
                    <a:pt x="120" y="47"/>
                  </a:lnTo>
                  <a:lnTo>
                    <a:pt x="121" y="34"/>
                  </a:lnTo>
                  <a:lnTo>
                    <a:pt x="114" y="35"/>
                  </a:lnTo>
                  <a:lnTo>
                    <a:pt x="104" y="37"/>
                  </a:lnTo>
                  <a:lnTo>
                    <a:pt x="104" y="34"/>
                  </a:lnTo>
                  <a:lnTo>
                    <a:pt x="93" y="0"/>
                  </a:lnTo>
                  <a:lnTo>
                    <a:pt x="0" y="1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59" name="Freeform 1178">
              <a:extLst>
                <a:ext uri="{FF2B5EF4-FFF2-40B4-BE49-F238E27FC236}">
                  <a16:creationId xmlns:a16="http://schemas.microsoft.com/office/drawing/2014/main" id="{54B9BC32-D6B8-0A4F-8CFB-F95099D7DAE6}"/>
                </a:ext>
              </a:extLst>
            </p:cNvPr>
            <p:cNvSpPr>
              <a:spLocks noChangeArrowheads="1"/>
            </p:cNvSpPr>
            <p:nvPr/>
          </p:nvSpPr>
          <p:spPr bwMode="auto">
            <a:xfrm>
              <a:off x="5320751" y="4802710"/>
              <a:ext cx="128646" cy="57678"/>
            </a:xfrm>
            <a:custGeom>
              <a:avLst/>
              <a:gdLst>
                <a:gd name="T0" fmla="*/ 0 w 89"/>
                <a:gd name="T1" fmla="*/ 2147483646 h 41"/>
                <a:gd name="T2" fmla="*/ 0 w 89"/>
                <a:gd name="T3" fmla="*/ 2147483646 h 41"/>
                <a:gd name="T4" fmla="*/ 2147483646 w 89"/>
                <a:gd name="T5" fmla="*/ 2147483646 h 41"/>
                <a:gd name="T6" fmla="*/ 2147483646 w 89"/>
                <a:gd name="T7" fmla="*/ 2147483646 h 41"/>
                <a:gd name="T8" fmla="*/ 2147483646 w 89"/>
                <a:gd name="T9" fmla="*/ 2147483646 h 41"/>
                <a:gd name="T10" fmla="*/ 2147483646 w 89"/>
                <a:gd name="T11" fmla="*/ 2147483646 h 41"/>
                <a:gd name="T12" fmla="*/ 2147483646 w 89"/>
                <a:gd name="T13" fmla="*/ 2147483646 h 41"/>
                <a:gd name="T14" fmla="*/ 2147483646 w 89"/>
                <a:gd name="T15" fmla="*/ 2147483646 h 41"/>
                <a:gd name="T16" fmla="*/ 2147483646 w 89"/>
                <a:gd name="T17" fmla="*/ 2147483646 h 41"/>
                <a:gd name="T18" fmla="*/ 2147483646 w 89"/>
                <a:gd name="T19" fmla="*/ 2147483646 h 41"/>
                <a:gd name="T20" fmla="*/ 2147483646 w 89"/>
                <a:gd name="T21" fmla="*/ 2147483646 h 41"/>
                <a:gd name="T22" fmla="*/ 2147483646 w 89"/>
                <a:gd name="T23" fmla="*/ 2147483646 h 41"/>
                <a:gd name="T24" fmla="*/ 2147483646 w 89"/>
                <a:gd name="T25" fmla="*/ 2147483646 h 41"/>
                <a:gd name="T26" fmla="*/ 2147483646 w 89"/>
                <a:gd name="T27" fmla="*/ 2147483646 h 41"/>
                <a:gd name="T28" fmla="*/ 2147483646 w 89"/>
                <a:gd name="T29" fmla="*/ 2147483646 h 41"/>
                <a:gd name="T30" fmla="*/ 2147483646 w 89"/>
                <a:gd name="T31" fmla="*/ 2147483646 h 41"/>
                <a:gd name="T32" fmla="*/ 2147483646 w 89"/>
                <a:gd name="T33" fmla="*/ 2147483646 h 41"/>
                <a:gd name="T34" fmla="*/ 2147483646 w 89"/>
                <a:gd name="T35" fmla="*/ 2147483646 h 41"/>
                <a:gd name="T36" fmla="*/ 2147483646 w 89"/>
                <a:gd name="T37" fmla="*/ 2147483646 h 41"/>
                <a:gd name="T38" fmla="*/ 2147483646 w 89"/>
                <a:gd name="T39" fmla="*/ 2147483646 h 41"/>
                <a:gd name="T40" fmla="*/ 2147483646 w 89"/>
                <a:gd name="T41" fmla="*/ 2147483646 h 41"/>
                <a:gd name="T42" fmla="*/ 2147483646 w 89"/>
                <a:gd name="T43" fmla="*/ 2147483646 h 41"/>
                <a:gd name="T44" fmla="*/ 2147483646 w 89"/>
                <a:gd name="T45" fmla="*/ 2147483646 h 41"/>
                <a:gd name="T46" fmla="*/ 2147483646 w 89"/>
                <a:gd name="T47" fmla="*/ 2147483646 h 41"/>
                <a:gd name="T48" fmla="*/ 2147483646 w 89"/>
                <a:gd name="T49" fmla="*/ 2147483646 h 41"/>
                <a:gd name="T50" fmla="*/ 2147483646 w 89"/>
                <a:gd name="T51" fmla="*/ 2147483646 h 41"/>
                <a:gd name="T52" fmla="*/ 2147483646 w 89"/>
                <a:gd name="T53" fmla="*/ 2147483646 h 41"/>
                <a:gd name="T54" fmla="*/ 2147483646 w 89"/>
                <a:gd name="T55" fmla="*/ 2147483646 h 41"/>
                <a:gd name="T56" fmla="*/ 2147483646 w 89"/>
                <a:gd name="T57" fmla="*/ 2147483646 h 41"/>
                <a:gd name="T58" fmla="*/ 2147483646 w 89"/>
                <a:gd name="T59" fmla="*/ 2147483646 h 41"/>
                <a:gd name="T60" fmla="*/ 2147483646 w 89"/>
                <a:gd name="T61" fmla="*/ 2147483646 h 41"/>
                <a:gd name="T62" fmla="*/ 2147483646 w 89"/>
                <a:gd name="T63" fmla="*/ 2147483646 h 41"/>
                <a:gd name="T64" fmla="*/ 2147483646 w 89"/>
                <a:gd name="T65" fmla="*/ 2147483646 h 41"/>
                <a:gd name="T66" fmla="*/ 2147483646 w 89"/>
                <a:gd name="T67" fmla="*/ 2147483646 h 41"/>
                <a:gd name="T68" fmla="*/ 2147483646 w 89"/>
                <a:gd name="T69" fmla="*/ 2147483646 h 41"/>
                <a:gd name="T70" fmla="*/ 2147483646 w 89"/>
                <a:gd name="T71" fmla="*/ 2147483646 h 41"/>
                <a:gd name="T72" fmla="*/ 2147483646 w 89"/>
                <a:gd name="T73" fmla="*/ 2147483646 h 41"/>
                <a:gd name="T74" fmla="*/ 2147483646 w 89"/>
                <a:gd name="T75" fmla="*/ 2147483646 h 41"/>
                <a:gd name="T76" fmla="*/ 2147483646 w 89"/>
                <a:gd name="T77" fmla="*/ 2147483646 h 41"/>
                <a:gd name="T78" fmla="*/ 2147483646 w 89"/>
                <a:gd name="T79" fmla="*/ 2147483646 h 41"/>
                <a:gd name="T80" fmla="*/ 2147483646 w 89"/>
                <a:gd name="T81" fmla="*/ 2147483646 h 41"/>
                <a:gd name="T82" fmla="*/ 2147483646 w 89"/>
                <a:gd name="T83" fmla="*/ 2147483646 h 41"/>
                <a:gd name="T84" fmla="*/ 2147483646 w 89"/>
                <a:gd name="T85" fmla="*/ 2147483646 h 41"/>
                <a:gd name="T86" fmla="*/ 2147483646 w 89"/>
                <a:gd name="T87" fmla="*/ 2147483646 h 41"/>
                <a:gd name="T88" fmla="*/ 2147483646 w 89"/>
                <a:gd name="T89" fmla="*/ 0 h 41"/>
                <a:gd name="T90" fmla="*/ 2147483646 w 89"/>
                <a:gd name="T91" fmla="*/ 2147483646 h 41"/>
                <a:gd name="T92" fmla="*/ 2147483646 w 89"/>
                <a:gd name="T93" fmla="*/ 2147483646 h 41"/>
                <a:gd name="T94" fmla="*/ 0 w 89"/>
                <a:gd name="T95" fmla="*/ 2147483646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
                <a:gd name="T145" fmla="*/ 0 h 41"/>
                <a:gd name="T146" fmla="*/ 89 w 89"/>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 h="41">
                  <a:moveTo>
                    <a:pt x="0" y="17"/>
                  </a:moveTo>
                  <a:lnTo>
                    <a:pt x="0" y="38"/>
                  </a:lnTo>
                  <a:lnTo>
                    <a:pt x="41" y="31"/>
                  </a:lnTo>
                  <a:lnTo>
                    <a:pt x="49" y="28"/>
                  </a:lnTo>
                  <a:lnTo>
                    <a:pt x="51" y="29"/>
                  </a:lnTo>
                  <a:lnTo>
                    <a:pt x="54" y="35"/>
                  </a:lnTo>
                  <a:lnTo>
                    <a:pt x="60" y="35"/>
                  </a:lnTo>
                  <a:lnTo>
                    <a:pt x="62" y="40"/>
                  </a:lnTo>
                  <a:lnTo>
                    <a:pt x="65" y="41"/>
                  </a:lnTo>
                  <a:lnTo>
                    <a:pt x="66" y="37"/>
                  </a:lnTo>
                  <a:lnTo>
                    <a:pt x="68" y="36"/>
                  </a:lnTo>
                  <a:lnTo>
                    <a:pt x="69" y="32"/>
                  </a:lnTo>
                  <a:lnTo>
                    <a:pt x="70" y="32"/>
                  </a:lnTo>
                  <a:lnTo>
                    <a:pt x="73" y="37"/>
                  </a:lnTo>
                  <a:lnTo>
                    <a:pt x="77" y="36"/>
                  </a:lnTo>
                  <a:lnTo>
                    <a:pt x="78" y="34"/>
                  </a:lnTo>
                  <a:lnTo>
                    <a:pt x="84" y="31"/>
                  </a:lnTo>
                  <a:lnTo>
                    <a:pt x="87" y="31"/>
                  </a:lnTo>
                  <a:lnTo>
                    <a:pt x="89" y="33"/>
                  </a:lnTo>
                  <a:lnTo>
                    <a:pt x="88" y="27"/>
                  </a:lnTo>
                  <a:lnTo>
                    <a:pt x="84" y="20"/>
                  </a:lnTo>
                  <a:lnTo>
                    <a:pt x="81" y="19"/>
                  </a:lnTo>
                  <a:lnTo>
                    <a:pt x="79" y="20"/>
                  </a:lnTo>
                  <a:lnTo>
                    <a:pt x="79" y="21"/>
                  </a:lnTo>
                  <a:lnTo>
                    <a:pt x="81" y="21"/>
                  </a:lnTo>
                  <a:lnTo>
                    <a:pt x="83" y="21"/>
                  </a:lnTo>
                  <a:lnTo>
                    <a:pt x="85" y="23"/>
                  </a:lnTo>
                  <a:lnTo>
                    <a:pt x="86" y="26"/>
                  </a:lnTo>
                  <a:lnTo>
                    <a:pt x="84" y="28"/>
                  </a:lnTo>
                  <a:lnTo>
                    <a:pt x="78" y="31"/>
                  </a:lnTo>
                  <a:lnTo>
                    <a:pt x="74" y="29"/>
                  </a:lnTo>
                  <a:lnTo>
                    <a:pt x="72" y="26"/>
                  </a:lnTo>
                  <a:lnTo>
                    <a:pt x="68" y="25"/>
                  </a:lnTo>
                  <a:lnTo>
                    <a:pt x="69" y="23"/>
                  </a:lnTo>
                  <a:lnTo>
                    <a:pt x="65" y="19"/>
                  </a:lnTo>
                  <a:lnTo>
                    <a:pt x="61" y="18"/>
                  </a:lnTo>
                  <a:lnTo>
                    <a:pt x="60" y="19"/>
                  </a:lnTo>
                  <a:lnTo>
                    <a:pt x="57" y="18"/>
                  </a:lnTo>
                  <a:lnTo>
                    <a:pt x="56" y="16"/>
                  </a:lnTo>
                  <a:lnTo>
                    <a:pt x="57" y="14"/>
                  </a:lnTo>
                  <a:lnTo>
                    <a:pt x="60" y="12"/>
                  </a:lnTo>
                  <a:lnTo>
                    <a:pt x="59" y="10"/>
                  </a:lnTo>
                  <a:lnTo>
                    <a:pt x="63" y="7"/>
                  </a:lnTo>
                  <a:lnTo>
                    <a:pt x="59" y="4"/>
                  </a:lnTo>
                  <a:lnTo>
                    <a:pt x="57" y="0"/>
                  </a:lnTo>
                  <a:lnTo>
                    <a:pt x="49" y="6"/>
                  </a:lnTo>
                  <a:lnTo>
                    <a:pt x="19" y="13"/>
                  </a:lnTo>
                  <a:lnTo>
                    <a:pt x="0" y="1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0" name="Freeform 1179">
              <a:extLst>
                <a:ext uri="{FF2B5EF4-FFF2-40B4-BE49-F238E27FC236}">
                  <a16:creationId xmlns:a16="http://schemas.microsoft.com/office/drawing/2014/main" id="{1384B279-DA13-E64C-AA65-39058188C378}"/>
                </a:ext>
              </a:extLst>
            </p:cNvPr>
            <p:cNvSpPr>
              <a:spLocks noChangeArrowheads="1"/>
            </p:cNvSpPr>
            <p:nvPr/>
          </p:nvSpPr>
          <p:spPr bwMode="auto">
            <a:xfrm>
              <a:off x="5423378" y="4858981"/>
              <a:ext cx="13010" cy="7034"/>
            </a:xfrm>
            <a:custGeom>
              <a:avLst/>
              <a:gdLst>
                <a:gd name="T0" fmla="*/ 0 w 9"/>
                <a:gd name="T1" fmla="*/ 2147483646 h 5"/>
                <a:gd name="T2" fmla="*/ 2147483646 w 9"/>
                <a:gd name="T3" fmla="*/ 0 h 5"/>
                <a:gd name="T4" fmla="*/ 2147483646 w 9"/>
                <a:gd name="T5" fmla="*/ 2147483646 h 5"/>
                <a:gd name="T6" fmla="*/ 0 w 9"/>
                <a:gd name="T7" fmla="*/ 2147483646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5"/>
                  </a:moveTo>
                  <a:lnTo>
                    <a:pt x="4" y="0"/>
                  </a:lnTo>
                  <a:lnTo>
                    <a:pt x="9" y="2"/>
                  </a:lnTo>
                  <a:lnTo>
                    <a:pt x="0" y="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1" name="Freeform 1180">
              <a:extLst>
                <a:ext uri="{FF2B5EF4-FFF2-40B4-BE49-F238E27FC236}">
                  <a16:creationId xmlns:a16="http://schemas.microsoft.com/office/drawing/2014/main" id="{DE36DEA3-5846-FA43-B848-E3E17A3947D3}"/>
                </a:ext>
              </a:extLst>
            </p:cNvPr>
            <p:cNvSpPr>
              <a:spLocks noChangeArrowheads="1"/>
            </p:cNvSpPr>
            <p:nvPr/>
          </p:nvSpPr>
          <p:spPr bwMode="auto">
            <a:xfrm>
              <a:off x="5445060" y="4856167"/>
              <a:ext cx="10118" cy="7034"/>
            </a:xfrm>
            <a:custGeom>
              <a:avLst/>
              <a:gdLst>
                <a:gd name="T0" fmla="*/ 0 w 7"/>
                <a:gd name="T1" fmla="*/ 2147483646 h 5"/>
                <a:gd name="T2" fmla="*/ 2147483646 w 7"/>
                <a:gd name="T3" fmla="*/ 0 h 5"/>
                <a:gd name="T4" fmla="*/ 2147483646 w 7"/>
                <a:gd name="T5" fmla="*/ 2147483646 h 5"/>
                <a:gd name="T6" fmla="*/ 0 w 7"/>
                <a:gd name="T7" fmla="*/ 2147483646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0" y="5"/>
                  </a:moveTo>
                  <a:lnTo>
                    <a:pt x="4" y="0"/>
                  </a:lnTo>
                  <a:lnTo>
                    <a:pt x="7" y="4"/>
                  </a:lnTo>
                  <a:lnTo>
                    <a:pt x="0" y="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2" name="Freeform 1181">
              <a:extLst>
                <a:ext uri="{FF2B5EF4-FFF2-40B4-BE49-F238E27FC236}">
                  <a16:creationId xmlns:a16="http://schemas.microsoft.com/office/drawing/2014/main" id="{A5A763C4-1269-F54E-BB2D-BC7F8D9FEFD0}"/>
                </a:ext>
              </a:extLst>
            </p:cNvPr>
            <p:cNvSpPr>
              <a:spLocks noChangeArrowheads="1"/>
            </p:cNvSpPr>
            <p:nvPr/>
          </p:nvSpPr>
          <p:spPr bwMode="auto">
            <a:xfrm>
              <a:off x="4704984" y="4698609"/>
              <a:ext cx="222601" cy="98474"/>
            </a:xfrm>
            <a:custGeom>
              <a:avLst/>
              <a:gdLst>
                <a:gd name="T0" fmla="*/ 2147483646 w 154"/>
                <a:gd name="T1" fmla="*/ 2147483646 h 70"/>
                <a:gd name="T2" fmla="*/ 2147483646 w 154"/>
                <a:gd name="T3" fmla="*/ 2147483646 h 70"/>
                <a:gd name="T4" fmla="*/ 2147483646 w 154"/>
                <a:gd name="T5" fmla="*/ 2147483646 h 70"/>
                <a:gd name="T6" fmla="*/ 2147483646 w 154"/>
                <a:gd name="T7" fmla="*/ 2147483646 h 70"/>
                <a:gd name="T8" fmla="*/ 2147483646 w 154"/>
                <a:gd name="T9" fmla="*/ 2147483646 h 70"/>
                <a:gd name="T10" fmla="*/ 2147483646 w 154"/>
                <a:gd name="T11" fmla="*/ 2147483646 h 70"/>
                <a:gd name="T12" fmla="*/ 2147483646 w 154"/>
                <a:gd name="T13" fmla="*/ 2147483646 h 70"/>
                <a:gd name="T14" fmla="*/ 2147483646 w 154"/>
                <a:gd name="T15" fmla="*/ 2147483646 h 70"/>
                <a:gd name="T16" fmla="*/ 2147483646 w 154"/>
                <a:gd name="T17" fmla="*/ 2147483646 h 70"/>
                <a:gd name="T18" fmla="*/ 2147483646 w 154"/>
                <a:gd name="T19" fmla="*/ 2147483646 h 70"/>
                <a:gd name="T20" fmla="*/ 2147483646 w 154"/>
                <a:gd name="T21" fmla="*/ 2147483646 h 70"/>
                <a:gd name="T22" fmla="*/ 2147483646 w 154"/>
                <a:gd name="T23" fmla="*/ 2147483646 h 70"/>
                <a:gd name="T24" fmla="*/ 2147483646 w 154"/>
                <a:gd name="T25" fmla="*/ 2147483646 h 70"/>
                <a:gd name="T26" fmla="*/ 2147483646 w 154"/>
                <a:gd name="T27" fmla="*/ 2147483646 h 70"/>
                <a:gd name="T28" fmla="*/ 2147483646 w 154"/>
                <a:gd name="T29" fmla="*/ 2147483646 h 70"/>
                <a:gd name="T30" fmla="*/ 2147483646 w 154"/>
                <a:gd name="T31" fmla="*/ 2147483646 h 70"/>
                <a:gd name="T32" fmla="*/ 2147483646 w 154"/>
                <a:gd name="T33" fmla="*/ 2147483646 h 70"/>
                <a:gd name="T34" fmla="*/ 2147483646 w 154"/>
                <a:gd name="T35" fmla="*/ 2147483646 h 70"/>
                <a:gd name="T36" fmla="*/ 2147483646 w 154"/>
                <a:gd name="T37" fmla="*/ 2147483646 h 70"/>
                <a:gd name="T38" fmla="*/ 2147483646 w 154"/>
                <a:gd name="T39" fmla="*/ 2147483646 h 70"/>
                <a:gd name="T40" fmla="*/ 2147483646 w 154"/>
                <a:gd name="T41" fmla="*/ 2147483646 h 70"/>
                <a:gd name="T42" fmla="*/ 2147483646 w 154"/>
                <a:gd name="T43" fmla="*/ 2147483646 h 70"/>
                <a:gd name="T44" fmla="*/ 2147483646 w 154"/>
                <a:gd name="T45" fmla="*/ 2147483646 h 70"/>
                <a:gd name="T46" fmla="*/ 2147483646 w 154"/>
                <a:gd name="T47" fmla="*/ 2147483646 h 70"/>
                <a:gd name="T48" fmla="*/ 2147483646 w 154"/>
                <a:gd name="T49" fmla="*/ 2147483646 h 70"/>
                <a:gd name="T50" fmla="*/ 2147483646 w 154"/>
                <a:gd name="T51" fmla="*/ 2147483646 h 70"/>
                <a:gd name="T52" fmla="*/ 2147483646 w 154"/>
                <a:gd name="T53" fmla="*/ 2147483646 h 70"/>
                <a:gd name="T54" fmla="*/ 2147483646 w 154"/>
                <a:gd name="T55" fmla="*/ 2147483646 h 70"/>
                <a:gd name="T56" fmla="*/ 2147483646 w 154"/>
                <a:gd name="T57" fmla="*/ 2147483646 h 70"/>
                <a:gd name="T58" fmla="*/ 2147483646 w 154"/>
                <a:gd name="T59" fmla="*/ 2147483646 h 70"/>
                <a:gd name="T60" fmla="*/ 2147483646 w 154"/>
                <a:gd name="T61" fmla="*/ 2147483646 h 70"/>
                <a:gd name="T62" fmla="*/ 2147483646 w 154"/>
                <a:gd name="T63" fmla="*/ 0 h 70"/>
                <a:gd name="T64" fmla="*/ 2147483646 w 154"/>
                <a:gd name="T65" fmla="*/ 2147483646 h 70"/>
                <a:gd name="T66" fmla="*/ 2147483646 w 154"/>
                <a:gd name="T67" fmla="*/ 2147483646 h 70"/>
                <a:gd name="T68" fmla="*/ 2147483646 w 154"/>
                <a:gd name="T69" fmla="*/ 2147483646 h 70"/>
                <a:gd name="T70" fmla="*/ 2147483646 w 154"/>
                <a:gd name="T71" fmla="*/ 2147483646 h 70"/>
                <a:gd name="T72" fmla="*/ 2147483646 w 154"/>
                <a:gd name="T73" fmla="*/ 2147483646 h 70"/>
                <a:gd name="T74" fmla="*/ 0 w 154"/>
                <a:gd name="T75" fmla="*/ 2147483646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4"/>
                <a:gd name="T115" fmla="*/ 0 h 70"/>
                <a:gd name="T116" fmla="*/ 154 w 154"/>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4" h="70">
                  <a:moveTo>
                    <a:pt x="0" y="31"/>
                  </a:moveTo>
                  <a:lnTo>
                    <a:pt x="12" y="38"/>
                  </a:lnTo>
                  <a:lnTo>
                    <a:pt x="42" y="45"/>
                  </a:lnTo>
                  <a:lnTo>
                    <a:pt x="55" y="46"/>
                  </a:lnTo>
                  <a:lnTo>
                    <a:pt x="57" y="50"/>
                  </a:lnTo>
                  <a:lnTo>
                    <a:pt x="63" y="52"/>
                  </a:lnTo>
                  <a:lnTo>
                    <a:pt x="71" y="70"/>
                  </a:lnTo>
                  <a:lnTo>
                    <a:pt x="77" y="56"/>
                  </a:lnTo>
                  <a:lnTo>
                    <a:pt x="79" y="53"/>
                  </a:lnTo>
                  <a:lnTo>
                    <a:pt x="81" y="51"/>
                  </a:lnTo>
                  <a:lnTo>
                    <a:pt x="81" y="49"/>
                  </a:lnTo>
                  <a:lnTo>
                    <a:pt x="83" y="45"/>
                  </a:lnTo>
                  <a:lnTo>
                    <a:pt x="84" y="45"/>
                  </a:lnTo>
                  <a:lnTo>
                    <a:pt x="83" y="47"/>
                  </a:lnTo>
                  <a:lnTo>
                    <a:pt x="83" y="51"/>
                  </a:lnTo>
                  <a:lnTo>
                    <a:pt x="86" y="50"/>
                  </a:lnTo>
                  <a:lnTo>
                    <a:pt x="88" y="46"/>
                  </a:lnTo>
                  <a:lnTo>
                    <a:pt x="91" y="46"/>
                  </a:lnTo>
                  <a:lnTo>
                    <a:pt x="92" y="45"/>
                  </a:lnTo>
                  <a:lnTo>
                    <a:pt x="93" y="45"/>
                  </a:lnTo>
                  <a:lnTo>
                    <a:pt x="89" y="52"/>
                  </a:lnTo>
                  <a:lnTo>
                    <a:pt x="92" y="53"/>
                  </a:lnTo>
                  <a:lnTo>
                    <a:pt x="95" y="49"/>
                  </a:lnTo>
                  <a:lnTo>
                    <a:pt x="98" y="47"/>
                  </a:lnTo>
                  <a:lnTo>
                    <a:pt x="99" y="42"/>
                  </a:lnTo>
                  <a:lnTo>
                    <a:pt x="108" y="41"/>
                  </a:lnTo>
                  <a:lnTo>
                    <a:pt x="112" y="40"/>
                  </a:lnTo>
                  <a:lnTo>
                    <a:pt x="119" y="36"/>
                  </a:lnTo>
                  <a:lnTo>
                    <a:pt x="129" y="38"/>
                  </a:lnTo>
                  <a:lnTo>
                    <a:pt x="136" y="42"/>
                  </a:lnTo>
                  <a:lnTo>
                    <a:pt x="136" y="36"/>
                  </a:lnTo>
                  <a:lnTo>
                    <a:pt x="139" y="36"/>
                  </a:lnTo>
                  <a:lnTo>
                    <a:pt x="147" y="37"/>
                  </a:lnTo>
                  <a:lnTo>
                    <a:pt x="154" y="36"/>
                  </a:lnTo>
                  <a:lnTo>
                    <a:pt x="146" y="31"/>
                  </a:lnTo>
                  <a:lnTo>
                    <a:pt x="144" y="23"/>
                  </a:lnTo>
                  <a:lnTo>
                    <a:pt x="137" y="25"/>
                  </a:lnTo>
                  <a:lnTo>
                    <a:pt x="135" y="23"/>
                  </a:lnTo>
                  <a:lnTo>
                    <a:pt x="132" y="25"/>
                  </a:lnTo>
                  <a:lnTo>
                    <a:pt x="129" y="24"/>
                  </a:lnTo>
                  <a:lnTo>
                    <a:pt x="126" y="23"/>
                  </a:lnTo>
                  <a:lnTo>
                    <a:pt x="126" y="19"/>
                  </a:lnTo>
                  <a:lnTo>
                    <a:pt x="127" y="15"/>
                  </a:lnTo>
                  <a:lnTo>
                    <a:pt x="120" y="16"/>
                  </a:lnTo>
                  <a:lnTo>
                    <a:pt x="114" y="19"/>
                  </a:lnTo>
                  <a:lnTo>
                    <a:pt x="99" y="21"/>
                  </a:lnTo>
                  <a:lnTo>
                    <a:pt x="89" y="29"/>
                  </a:lnTo>
                  <a:lnTo>
                    <a:pt x="87" y="28"/>
                  </a:lnTo>
                  <a:lnTo>
                    <a:pt x="84" y="29"/>
                  </a:lnTo>
                  <a:lnTo>
                    <a:pt x="80" y="26"/>
                  </a:lnTo>
                  <a:lnTo>
                    <a:pt x="77" y="27"/>
                  </a:lnTo>
                  <a:lnTo>
                    <a:pt x="72" y="28"/>
                  </a:lnTo>
                  <a:lnTo>
                    <a:pt x="64" y="18"/>
                  </a:lnTo>
                  <a:lnTo>
                    <a:pt x="55" y="17"/>
                  </a:lnTo>
                  <a:lnTo>
                    <a:pt x="52" y="17"/>
                  </a:lnTo>
                  <a:lnTo>
                    <a:pt x="50" y="20"/>
                  </a:lnTo>
                  <a:lnTo>
                    <a:pt x="52" y="16"/>
                  </a:lnTo>
                  <a:lnTo>
                    <a:pt x="48" y="19"/>
                  </a:lnTo>
                  <a:lnTo>
                    <a:pt x="45" y="22"/>
                  </a:lnTo>
                  <a:lnTo>
                    <a:pt x="46" y="16"/>
                  </a:lnTo>
                  <a:lnTo>
                    <a:pt x="50" y="9"/>
                  </a:lnTo>
                  <a:lnTo>
                    <a:pt x="56" y="3"/>
                  </a:lnTo>
                  <a:lnTo>
                    <a:pt x="61" y="2"/>
                  </a:lnTo>
                  <a:lnTo>
                    <a:pt x="60" y="0"/>
                  </a:lnTo>
                  <a:lnTo>
                    <a:pt x="51" y="1"/>
                  </a:lnTo>
                  <a:lnTo>
                    <a:pt x="45" y="3"/>
                  </a:lnTo>
                  <a:lnTo>
                    <a:pt x="44" y="6"/>
                  </a:lnTo>
                  <a:lnTo>
                    <a:pt x="37" y="11"/>
                  </a:lnTo>
                  <a:lnTo>
                    <a:pt x="34" y="15"/>
                  </a:lnTo>
                  <a:lnTo>
                    <a:pt x="29" y="16"/>
                  </a:lnTo>
                  <a:lnTo>
                    <a:pt x="27" y="19"/>
                  </a:lnTo>
                  <a:lnTo>
                    <a:pt x="24" y="20"/>
                  </a:lnTo>
                  <a:lnTo>
                    <a:pt x="14" y="22"/>
                  </a:lnTo>
                  <a:lnTo>
                    <a:pt x="12" y="24"/>
                  </a:lnTo>
                  <a:lnTo>
                    <a:pt x="8" y="28"/>
                  </a:lnTo>
                  <a:lnTo>
                    <a:pt x="0" y="3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3" name="Freeform 1182">
              <a:extLst>
                <a:ext uri="{FF2B5EF4-FFF2-40B4-BE49-F238E27FC236}">
                  <a16:creationId xmlns:a16="http://schemas.microsoft.com/office/drawing/2014/main" id="{186D4C45-C53E-1342-A777-7827C97A396A}"/>
                </a:ext>
              </a:extLst>
            </p:cNvPr>
            <p:cNvSpPr>
              <a:spLocks noChangeArrowheads="1"/>
            </p:cNvSpPr>
            <p:nvPr/>
          </p:nvSpPr>
          <p:spPr bwMode="auto">
            <a:xfrm>
              <a:off x="4848084" y="4760507"/>
              <a:ext cx="148883" cy="173033"/>
            </a:xfrm>
            <a:custGeom>
              <a:avLst/>
              <a:gdLst>
                <a:gd name="T0" fmla="*/ 0 w 103"/>
                <a:gd name="T1" fmla="*/ 2147483646 h 123"/>
                <a:gd name="T2" fmla="*/ 2147483646 w 103"/>
                <a:gd name="T3" fmla="*/ 2147483646 h 123"/>
                <a:gd name="T4" fmla="*/ 2147483646 w 103"/>
                <a:gd name="T5" fmla="*/ 2147483646 h 123"/>
                <a:gd name="T6" fmla="*/ 2147483646 w 103"/>
                <a:gd name="T7" fmla="*/ 2147483646 h 123"/>
                <a:gd name="T8" fmla="*/ 2147483646 w 103"/>
                <a:gd name="T9" fmla="*/ 2147483646 h 123"/>
                <a:gd name="T10" fmla="*/ 2147483646 w 103"/>
                <a:gd name="T11" fmla="*/ 2147483646 h 123"/>
                <a:gd name="T12" fmla="*/ 2147483646 w 103"/>
                <a:gd name="T13" fmla="*/ 2147483646 h 123"/>
                <a:gd name="T14" fmla="*/ 2147483646 w 103"/>
                <a:gd name="T15" fmla="*/ 2147483646 h 123"/>
                <a:gd name="T16" fmla="*/ 2147483646 w 103"/>
                <a:gd name="T17" fmla="*/ 2147483646 h 123"/>
                <a:gd name="T18" fmla="*/ 2147483646 w 103"/>
                <a:gd name="T19" fmla="*/ 2147483646 h 123"/>
                <a:gd name="T20" fmla="*/ 2147483646 w 103"/>
                <a:gd name="T21" fmla="*/ 2147483646 h 123"/>
                <a:gd name="T22" fmla="*/ 2147483646 w 103"/>
                <a:gd name="T23" fmla="*/ 2147483646 h 123"/>
                <a:gd name="T24" fmla="*/ 2147483646 w 103"/>
                <a:gd name="T25" fmla="*/ 2147483646 h 123"/>
                <a:gd name="T26" fmla="*/ 2147483646 w 103"/>
                <a:gd name="T27" fmla="*/ 2147483646 h 123"/>
                <a:gd name="T28" fmla="*/ 2147483646 w 103"/>
                <a:gd name="T29" fmla="*/ 2147483646 h 123"/>
                <a:gd name="T30" fmla="*/ 2147483646 w 103"/>
                <a:gd name="T31" fmla="*/ 2147483646 h 123"/>
                <a:gd name="T32" fmla="*/ 2147483646 w 103"/>
                <a:gd name="T33" fmla="*/ 2147483646 h 123"/>
                <a:gd name="T34" fmla="*/ 2147483646 w 103"/>
                <a:gd name="T35" fmla="*/ 2147483646 h 123"/>
                <a:gd name="T36" fmla="*/ 2147483646 w 103"/>
                <a:gd name="T37" fmla="*/ 2147483646 h 123"/>
                <a:gd name="T38" fmla="*/ 2147483646 w 103"/>
                <a:gd name="T39" fmla="*/ 2147483646 h 123"/>
                <a:gd name="T40" fmla="*/ 2147483646 w 103"/>
                <a:gd name="T41" fmla="*/ 2147483646 h 123"/>
                <a:gd name="T42" fmla="*/ 2147483646 w 103"/>
                <a:gd name="T43" fmla="*/ 2147483646 h 123"/>
                <a:gd name="T44" fmla="*/ 2147483646 w 103"/>
                <a:gd name="T45" fmla="*/ 2147483646 h 123"/>
                <a:gd name="T46" fmla="*/ 2147483646 w 103"/>
                <a:gd name="T47" fmla="*/ 2147483646 h 123"/>
                <a:gd name="T48" fmla="*/ 2147483646 w 103"/>
                <a:gd name="T49" fmla="*/ 0 h 123"/>
                <a:gd name="T50" fmla="*/ 2147483646 w 103"/>
                <a:gd name="T51" fmla="*/ 2147483646 h 123"/>
                <a:gd name="T52" fmla="*/ 2147483646 w 103"/>
                <a:gd name="T53" fmla="*/ 2147483646 h 123"/>
                <a:gd name="T54" fmla="*/ 2147483646 w 103"/>
                <a:gd name="T55" fmla="*/ 2147483646 h 123"/>
                <a:gd name="T56" fmla="*/ 2147483646 w 103"/>
                <a:gd name="T57" fmla="*/ 2147483646 h 123"/>
                <a:gd name="T58" fmla="*/ 2147483646 w 103"/>
                <a:gd name="T59" fmla="*/ 2147483646 h 123"/>
                <a:gd name="T60" fmla="*/ 2147483646 w 103"/>
                <a:gd name="T61" fmla="*/ 2147483646 h 123"/>
                <a:gd name="T62" fmla="*/ 2147483646 w 103"/>
                <a:gd name="T63" fmla="*/ 2147483646 h 123"/>
                <a:gd name="T64" fmla="*/ 2147483646 w 103"/>
                <a:gd name="T65" fmla="*/ 2147483646 h 123"/>
                <a:gd name="T66" fmla="*/ 2147483646 w 103"/>
                <a:gd name="T67" fmla="*/ 2147483646 h 123"/>
                <a:gd name="T68" fmla="*/ 2147483646 w 103"/>
                <a:gd name="T69" fmla="*/ 2147483646 h 123"/>
                <a:gd name="T70" fmla="*/ 2147483646 w 103"/>
                <a:gd name="T71" fmla="*/ 2147483646 h 123"/>
                <a:gd name="T72" fmla="*/ 2147483646 w 103"/>
                <a:gd name="T73" fmla="*/ 2147483646 h 123"/>
                <a:gd name="T74" fmla="*/ 2147483646 w 103"/>
                <a:gd name="T75" fmla="*/ 2147483646 h 123"/>
                <a:gd name="T76" fmla="*/ 2147483646 w 103"/>
                <a:gd name="T77" fmla="*/ 2147483646 h 123"/>
                <a:gd name="T78" fmla="*/ 2147483646 w 103"/>
                <a:gd name="T79" fmla="*/ 2147483646 h 123"/>
                <a:gd name="T80" fmla="*/ 2147483646 w 103"/>
                <a:gd name="T81" fmla="*/ 2147483646 h 123"/>
                <a:gd name="T82" fmla="*/ 2147483646 w 103"/>
                <a:gd name="T83" fmla="*/ 2147483646 h 123"/>
                <a:gd name="T84" fmla="*/ 2147483646 w 103"/>
                <a:gd name="T85" fmla="*/ 2147483646 h 123"/>
                <a:gd name="T86" fmla="*/ 2147483646 w 103"/>
                <a:gd name="T87" fmla="*/ 2147483646 h 123"/>
                <a:gd name="T88" fmla="*/ 2147483646 w 103"/>
                <a:gd name="T89" fmla="*/ 2147483646 h 123"/>
                <a:gd name="T90" fmla="*/ 2147483646 w 103"/>
                <a:gd name="T91" fmla="*/ 2147483646 h 123"/>
                <a:gd name="T92" fmla="*/ 2147483646 w 103"/>
                <a:gd name="T93" fmla="*/ 2147483646 h 123"/>
                <a:gd name="T94" fmla="*/ 2147483646 w 103"/>
                <a:gd name="T95" fmla="*/ 2147483646 h 123"/>
                <a:gd name="T96" fmla="*/ 2147483646 w 103"/>
                <a:gd name="T97" fmla="*/ 2147483646 h 123"/>
                <a:gd name="T98" fmla="*/ 2147483646 w 103"/>
                <a:gd name="T99" fmla="*/ 2147483646 h 123"/>
                <a:gd name="T100" fmla="*/ 2147483646 w 103"/>
                <a:gd name="T101" fmla="*/ 2147483646 h 123"/>
                <a:gd name="T102" fmla="*/ 2147483646 w 103"/>
                <a:gd name="T103" fmla="*/ 2147483646 h 123"/>
                <a:gd name="T104" fmla="*/ 2147483646 w 103"/>
                <a:gd name="T105" fmla="*/ 2147483646 h 123"/>
                <a:gd name="T106" fmla="*/ 2147483646 w 103"/>
                <a:gd name="T107" fmla="*/ 2147483646 h 123"/>
                <a:gd name="T108" fmla="*/ 2147483646 w 103"/>
                <a:gd name="T109" fmla="*/ 2147483646 h 123"/>
                <a:gd name="T110" fmla="*/ 2147483646 w 103"/>
                <a:gd name="T111" fmla="*/ 2147483646 h 123"/>
                <a:gd name="T112" fmla="*/ 2147483646 w 103"/>
                <a:gd name="T113" fmla="*/ 2147483646 h 123"/>
                <a:gd name="T114" fmla="*/ 2147483646 w 103"/>
                <a:gd name="T115" fmla="*/ 2147483646 h 123"/>
                <a:gd name="T116" fmla="*/ 2147483646 w 103"/>
                <a:gd name="T117" fmla="*/ 2147483646 h 123"/>
                <a:gd name="T118" fmla="*/ 2147483646 w 103"/>
                <a:gd name="T119" fmla="*/ 2147483646 h 123"/>
                <a:gd name="T120" fmla="*/ 2147483646 w 103"/>
                <a:gd name="T121" fmla="*/ 2147483646 h 123"/>
                <a:gd name="T122" fmla="*/ 0 w 103"/>
                <a:gd name="T123" fmla="*/ 2147483646 h 1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123"/>
                <a:gd name="T188" fmla="*/ 103 w 103"/>
                <a:gd name="T189" fmla="*/ 123 h 1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123">
                  <a:moveTo>
                    <a:pt x="0" y="123"/>
                  </a:moveTo>
                  <a:lnTo>
                    <a:pt x="10" y="109"/>
                  </a:lnTo>
                  <a:lnTo>
                    <a:pt x="12" y="103"/>
                  </a:lnTo>
                  <a:lnTo>
                    <a:pt x="13" y="92"/>
                  </a:lnTo>
                  <a:lnTo>
                    <a:pt x="10" y="82"/>
                  </a:lnTo>
                  <a:lnTo>
                    <a:pt x="4" y="72"/>
                  </a:lnTo>
                  <a:lnTo>
                    <a:pt x="1" y="67"/>
                  </a:lnTo>
                  <a:lnTo>
                    <a:pt x="3" y="62"/>
                  </a:lnTo>
                  <a:lnTo>
                    <a:pt x="1" y="56"/>
                  </a:lnTo>
                  <a:lnTo>
                    <a:pt x="3" y="51"/>
                  </a:lnTo>
                  <a:lnTo>
                    <a:pt x="6" y="40"/>
                  </a:lnTo>
                  <a:lnTo>
                    <a:pt x="5" y="35"/>
                  </a:lnTo>
                  <a:lnTo>
                    <a:pt x="9" y="32"/>
                  </a:lnTo>
                  <a:lnTo>
                    <a:pt x="9" y="28"/>
                  </a:lnTo>
                  <a:lnTo>
                    <a:pt x="15" y="26"/>
                  </a:lnTo>
                  <a:lnTo>
                    <a:pt x="20" y="18"/>
                  </a:lnTo>
                  <a:lnTo>
                    <a:pt x="19" y="31"/>
                  </a:lnTo>
                  <a:lnTo>
                    <a:pt x="24" y="28"/>
                  </a:lnTo>
                  <a:lnTo>
                    <a:pt x="24" y="18"/>
                  </a:lnTo>
                  <a:lnTo>
                    <a:pt x="30" y="12"/>
                  </a:lnTo>
                  <a:lnTo>
                    <a:pt x="34" y="11"/>
                  </a:lnTo>
                  <a:lnTo>
                    <a:pt x="30" y="10"/>
                  </a:lnTo>
                  <a:lnTo>
                    <a:pt x="29" y="6"/>
                  </a:lnTo>
                  <a:lnTo>
                    <a:pt x="31" y="1"/>
                  </a:lnTo>
                  <a:lnTo>
                    <a:pt x="37" y="0"/>
                  </a:lnTo>
                  <a:lnTo>
                    <a:pt x="49" y="3"/>
                  </a:lnTo>
                  <a:lnTo>
                    <a:pt x="53" y="7"/>
                  </a:lnTo>
                  <a:lnTo>
                    <a:pt x="67" y="9"/>
                  </a:lnTo>
                  <a:lnTo>
                    <a:pt x="70" y="13"/>
                  </a:lnTo>
                  <a:lnTo>
                    <a:pt x="74" y="18"/>
                  </a:lnTo>
                  <a:lnTo>
                    <a:pt x="70" y="18"/>
                  </a:lnTo>
                  <a:lnTo>
                    <a:pt x="70" y="20"/>
                  </a:lnTo>
                  <a:lnTo>
                    <a:pt x="74" y="25"/>
                  </a:lnTo>
                  <a:lnTo>
                    <a:pt x="75" y="33"/>
                  </a:lnTo>
                  <a:lnTo>
                    <a:pt x="75" y="38"/>
                  </a:lnTo>
                  <a:lnTo>
                    <a:pt x="71" y="45"/>
                  </a:lnTo>
                  <a:lnTo>
                    <a:pt x="70" y="48"/>
                  </a:lnTo>
                  <a:lnTo>
                    <a:pt x="64" y="50"/>
                  </a:lnTo>
                  <a:lnTo>
                    <a:pt x="64" y="53"/>
                  </a:lnTo>
                  <a:lnTo>
                    <a:pt x="64" y="59"/>
                  </a:lnTo>
                  <a:lnTo>
                    <a:pt x="70" y="62"/>
                  </a:lnTo>
                  <a:lnTo>
                    <a:pt x="75" y="57"/>
                  </a:lnTo>
                  <a:lnTo>
                    <a:pt x="79" y="50"/>
                  </a:lnTo>
                  <a:lnTo>
                    <a:pt x="87" y="46"/>
                  </a:lnTo>
                  <a:lnTo>
                    <a:pt x="93" y="48"/>
                  </a:lnTo>
                  <a:lnTo>
                    <a:pt x="96" y="56"/>
                  </a:lnTo>
                  <a:lnTo>
                    <a:pt x="101" y="71"/>
                  </a:lnTo>
                  <a:lnTo>
                    <a:pt x="103" y="76"/>
                  </a:lnTo>
                  <a:lnTo>
                    <a:pt x="102" y="80"/>
                  </a:lnTo>
                  <a:lnTo>
                    <a:pt x="102" y="86"/>
                  </a:lnTo>
                  <a:lnTo>
                    <a:pt x="101" y="89"/>
                  </a:lnTo>
                  <a:lnTo>
                    <a:pt x="98" y="86"/>
                  </a:lnTo>
                  <a:lnTo>
                    <a:pt x="96" y="87"/>
                  </a:lnTo>
                  <a:lnTo>
                    <a:pt x="95" y="93"/>
                  </a:lnTo>
                  <a:lnTo>
                    <a:pt x="95" y="95"/>
                  </a:lnTo>
                  <a:lnTo>
                    <a:pt x="90" y="98"/>
                  </a:lnTo>
                  <a:lnTo>
                    <a:pt x="90" y="106"/>
                  </a:lnTo>
                  <a:lnTo>
                    <a:pt x="87" y="110"/>
                  </a:lnTo>
                  <a:lnTo>
                    <a:pt x="84" y="116"/>
                  </a:lnTo>
                  <a:lnTo>
                    <a:pt x="51" y="121"/>
                  </a:lnTo>
                  <a:lnTo>
                    <a:pt x="50" y="119"/>
                  </a:lnTo>
                  <a:lnTo>
                    <a:pt x="0" y="12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4" name="Freeform 1183">
              <a:extLst>
                <a:ext uri="{FF2B5EF4-FFF2-40B4-BE49-F238E27FC236}">
                  <a16:creationId xmlns:a16="http://schemas.microsoft.com/office/drawing/2014/main" id="{942F3328-A90F-E54F-A85C-7DAF6CB6EB21}"/>
                </a:ext>
              </a:extLst>
            </p:cNvPr>
            <p:cNvSpPr>
              <a:spLocks noChangeArrowheads="1"/>
            </p:cNvSpPr>
            <p:nvPr/>
          </p:nvSpPr>
          <p:spPr bwMode="auto">
            <a:xfrm>
              <a:off x="4478045" y="4628271"/>
              <a:ext cx="255847" cy="244778"/>
            </a:xfrm>
            <a:custGeom>
              <a:avLst/>
              <a:gdLst>
                <a:gd name="T0" fmla="*/ 0 w 177"/>
                <a:gd name="T1" fmla="*/ 2147483646 h 174"/>
                <a:gd name="T2" fmla="*/ 2147483646 w 177"/>
                <a:gd name="T3" fmla="*/ 2147483646 h 174"/>
                <a:gd name="T4" fmla="*/ 2147483646 w 177"/>
                <a:gd name="T5" fmla="*/ 2147483646 h 174"/>
                <a:gd name="T6" fmla="*/ 2147483646 w 177"/>
                <a:gd name="T7" fmla="*/ 2147483646 h 174"/>
                <a:gd name="T8" fmla="*/ 2147483646 w 177"/>
                <a:gd name="T9" fmla="*/ 2147483646 h 174"/>
                <a:gd name="T10" fmla="*/ 2147483646 w 177"/>
                <a:gd name="T11" fmla="*/ 2147483646 h 174"/>
                <a:gd name="T12" fmla="*/ 2147483646 w 177"/>
                <a:gd name="T13" fmla="*/ 2147483646 h 174"/>
                <a:gd name="T14" fmla="*/ 2147483646 w 177"/>
                <a:gd name="T15" fmla="*/ 2147483646 h 174"/>
                <a:gd name="T16" fmla="*/ 2147483646 w 177"/>
                <a:gd name="T17" fmla="*/ 2147483646 h 174"/>
                <a:gd name="T18" fmla="*/ 2147483646 w 177"/>
                <a:gd name="T19" fmla="*/ 2147483646 h 174"/>
                <a:gd name="T20" fmla="*/ 2147483646 w 177"/>
                <a:gd name="T21" fmla="*/ 2147483646 h 174"/>
                <a:gd name="T22" fmla="*/ 2147483646 w 177"/>
                <a:gd name="T23" fmla="*/ 2147483646 h 174"/>
                <a:gd name="T24" fmla="*/ 2147483646 w 177"/>
                <a:gd name="T25" fmla="*/ 2147483646 h 174"/>
                <a:gd name="T26" fmla="*/ 2147483646 w 177"/>
                <a:gd name="T27" fmla="*/ 2147483646 h 174"/>
                <a:gd name="T28" fmla="*/ 2147483646 w 177"/>
                <a:gd name="T29" fmla="*/ 2147483646 h 174"/>
                <a:gd name="T30" fmla="*/ 2147483646 w 177"/>
                <a:gd name="T31" fmla="*/ 2147483646 h 174"/>
                <a:gd name="T32" fmla="*/ 2147483646 w 177"/>
                <a:gd name="T33" fmla="*/ 2147483646 h 174"/>
                <a:gd name="T34" fmla="*/ 2147483646 w 177"/>
                <a:gd name="T35" fmla="*/ 2147483646 h 174"/>
                <a:gd name="T36" fmla="*/ 2147483646 w 177"/>
                <a:gd name="T37" fmla="*/ 2147483646 h 174"/>
                <a:gd name="T38" fmla="*/ 2147483646 w 177"/>
                <a:gd name="T39" fmla="*/ 2147483646 h 174"/>
                <a:gd name="T40" fmla="*/ 2147483646 w 177"/>
                <a:gd name="T41" fmla="*/ 2147483646 h 174"/>
                <a:gd name="T42" fmla="*/ 2147483646 w 177"/>
                <a:gd name="T43" fmla="*/ 2147483646 h 174"/>
                <a:gd name="T44" fmla="*/ 2147483646 w 177"/>
                <a:gd name="T45" fmla="*/ 2147483646 h 174"/>
                <a:gd name="T46" fmla="*/ 2147483646 w 177"/>
                <a:gd name="T47" fmla="*/ 2147483646 h 174"/>
                <a:gd name="T48" fmla="*/ 2147483646 w 177"/>
                <a:gd name="T49" fmla="*/ 2147483646 h 174"/>
                <a:gd name="T50" fmla="*/ 2147483646 w 177"/>
                <a:gd name="T51" fmla="*/ 2147483646 h 174"/>
                <a:gd name="T52" fmla="*/ 2147483646 w 177"/>
                <a:gd name="T53" fmla="*/ 2147483646 h 174"/>
                <a:gd name="T54" fmla="*/ 2147483646 w 177"/>
                <a:gd name="T55" fmla="*/ 2147483646 h 174"/>
                <a:gd name="T56" fmla="*/ 2147483646 w 177"/>
                <a:gd name="T57" fmla="*/ 2147483646 h 174"/>
                <a:gd name="T58" fmla="*/ 2147483646 w 177"/>
                <a:gd name="T59" fmla="*/ 2147483646 h 174"/>
                <a:gd name="T60" fmla="*/ 2147483646 w 177"/>
                <a:gd name="T61" fmla="*/ 2147483646 h 174"/>
                <a:gd name="T62" fmla="*/ 2147483646 w 177"/>
                <a:gd name="T63" fmla="*/ 2147483646 h 174"/>
                <a:gd name="T64" fmla="*/ 2147483646 w 177"/>
                <a:gd name="T65" fmla="*/ 2147483646 h 174"/>
                <a:gd name="T66" fmla="*/ 2147483646 w 177"/>
                <a:gd name="T67" fmla="*/ 2147483646 h 174"/>
                <a:gd name="T68" fmla="*/ 2147483646 w 177"/>
                <a:gd name="T69" fmla="*/ 2147483646 h 174"/>
                <a:gd name="T70" fmla="*/ 2147483646 w 177"/>
                <a:gd name="T71" fmla="*/ 2147483646 h 174"/>
                <a:gd name="T72" fmla="*/ 2147483646 w 177"/>
                <a:gd name="T73" fmla="*/ 2147483646 h 174"/>
                <a:gd name="T74" fmla="*/ 2147483646 w 177"/>
                <a:gd name="T75" fmla="*/ 2147483646 h 174"/>
                <a:gd name="T76" fmla="*/ 2147483646 w 177"/>
                <a:gd name="T77" fmla="*/ 2147483646 h 174"/>
                <a:gd name="T78" fmla="*/ 2147483646 w 177"/>
                <a:gd name="T79" fmla="*/ 2147483646 h 174"/>
                <a:gd name="T80" fmla="*/ 2147483646 w 177"/>
                <a:gd name="T81" fmla="*/ 2147483646 h 174"/>
                <a:gd name="T82" fmla="*/ 2147483646 w 177"/>
                <a:gd name="T83" fmla="*/ 2147483646 h 174"/>
                <a:gd name="T84" fmla="*/ 2147483646 w 177"/>
                <a:gd name="T85" fmla="*/ 2147483646 h 174"/>
                <a:gd name="T86" fmla="*/ 2147483646 w 177"/>
                <a:gd name="T87" fmla="*/ 2147483646 h 174"/>
                <a:gd name="T88" fmla="*/ 2147483646 w 177"/>
                <a:gd name="T89" fmla="*/ 2147483646 h 174"/>
                <a:gd name="T90" fmla="*/ 2147483646 w 177"/>
                <a:gd name="T91" fmla="*/ 0 h 174"/>
                <a:gd name="T92" fmla="*/ 2147483646 w 177"/>
                <a:gd name="T93" fmla="*/ 2147483646 h 174"/>
                <a:gd name="T94" fmla="*/ 0 w 177"/>
                <a:gd name="T95" fmla="*/ 2147483646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74"/>
                <a:gd name="T146" fmla="*/ 177 w 177"/>
                <a:gd name="T147" fmla="*/ 174 h 1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74">
                  <a:moveTo>
                    <a:pt x="0" y="10"/>
                  </a:moveTo>
                  <a:lnTo>
                    <a:pt x="2" y="36"/>
                  </a:lnTo>
                  <a:lnTo>
                    <a:pt x="8" y="55"/>
                  </a:lnTo>
                  <a:lnTo>
                    <a:pt x="9" y="81"/>
                  </a:lnTo>
                  <a:lnTo>
                    <a:pt x="14" y="102"/>
                  </a:lnTo>
                  <a:lnTo>
                    <a:pt x="8" y="112"/>
                  </a:lnTo>
                  <a:lnTo>
                    <a:pt x="17" y="120"/>
                  </a:lnTo>
                  <a:lnTo>
                    <a:pt x="16" y="174"/>
                  </a:lnTo>
                  <a:lnTo>
                    <a:pt x="144" y="172"/>
                  </a:lnTo>
                  <a:lnTo>
                    <a:pt x="141" y="162"/>
                  </a:lnTo>
                  <a:lnTo>
                    <a:pt x="137" y="158"/>
                  </a:lnTo>
                  <a:lnTo>
                    <a:pt x="128" y="152"/>
                  </a:lnTo>
                  <a:lnTo>
                    <a:pt x="121" y="146"/>
                  </a:lnTo>
                  <a:lnTo>
                    <a:pt x="103" y="136"/>
                  </a:lnTo>
                  <a:lnTo>
                    <a:pt x="104" y="120"/>
                  </a:lnTo>
                  <a:lnTo>
                    <a:pt x="100" y="110"/>
                  </a:lnTo>
                  <a:lnTo>
                    <a:pt x="114" y="95"/>
                  </a:lnTo>
                  <a:lnTo>
                    <a:pt x="113" y="79"/>
                  </a:lnTo>
                  <a:lnTo>
                    <a:pt x="116" y="77"/>
                  </a:lnTo>
                  <a:lnTo>
                    <a:pt x="134" y="64"/>
                  </a:lnTo>
                  <a:lnTo>
                    <a:pt x="143" y="55"/>
                  </a:lnTo>
                  <a:lnTo>
                    <a:pt x="154" y="47"/>
                  </a:lnTo>
                  <a:lnTo>
                    <a:pt x="177" y="37"/>
                  </a:lnTo>
                  <a:lnTo>
                    <a:pt x="168" y="37"/>
                  </a:lnTo>
                  <a:lnTo>
                    <a:pt x="160" y="34"/>
                  </a:lnTo>
                  <a:lnTo>
                    <a:pt x="148" y="35"/>
                  </a:lnTo>
                  <a:lnTo>
                    <a:pt x="145" y="31"/>
                  </a:lnTo>
                  <a:lnTo>
                    <a:pt x="141" y="33"/>
                  </a:lnTo>
                  <a:lnTo>
                    <a:pt x="133" y="37"/>
                  </a:lnTo>
                  <a:lnTo>
                    <a:pt x="127" y="36"/>
                  </a:lnTo>
                  <a:lnTo>
                    <a:pt x="123" y="34"/>
                  </a:lnTo>
                  <a:lnTo>
                    <a:pt x="119" y="32"/>
                  </a:lnTo>
                  <a:lnTo>
                    <a:pt x="116" y="29"/>
                  </a:lnTo>
                  <a:lnTo>
                    <a:pt x="113" y="29"/>
                  </a:lnTo>
                  <a:lnTo>
                    <a:pt x="112" y="33"/>
                  </a:lnTo>
                  <a:lnTo>
                    <a:pt x="110" y="33"/>
                  </a:lnTo>
                  <a:lnTo>
                    <a:pt x="107" y="26"/>
                  </a:lnTo>
                  <a:lnTo>
                    <a:pt x="103" y="26"/>
                  </a:lnTo>
                  <a:lnTo>
                    <a:pt x="104" y="23"/>
                  </a:lnTo>
                  <a:lnTo>
                    <a:pt x="94" y="22"/>
                  </a:lnTo>
                  <a:lnTo>
                    <a:pt x="90" y="21"/>
                  </a:lnTo>
                  <a:lnTo>
                    <a:pt x="78" y="26"/>
                  </a:lnTo>
                  <a:lnTo>
                    <a:pt x="76" y="22"/>
                  </a:lnTo>
                  <a:lnTo>
                    <a:pt x="58" y="18"/>
                  </a:lnTo>
                  <a:lnTo>
                    <a:pt x="55" y="1"/>
                  </a:lnTo>
                  <a:lnTo>
                    <a:pt x="47" y="0"/>
                  </a:lnTo>
                  <a:lnTo>
                    <a:pt x="47" y="11"/>
                  </a:lnTo>
                  <a:lnTo>
                    <a:pt x="0" y="1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5" name="Freeform 1184">
              <a:extLst>
                <a:ext uri="{FF2B5EF4-FFF2-40B4-BE49-F238E27FC236}">
                  <a16:creationId xmlns:a16="http://schemas.microsoft.com/office/drawing/2014/main" id="{60646EC9-8453-B047-BA22-4917F9149319}"/>
                </a:ext>
              </a:extLst>
            </p:cNvPr>
            <p:cNvSpPr>
              <a:spLocks noChangeArrowheads="1"/>
            </p:cNvSpPr>
            <p:nvPr/>
          </p:nvSpPr>
          <p:spPr bwMode="auto">
            <a:xfrm>
              <a:off x="4696310" y="5223335"/>
              <a:ext cx="137319" cy="203981"/>
            </a:xfrm>
            <a:custGeom>
              <a:avLst/>
              <a:gdLst>
                <a:gd name="T0" fmla="*/ 0 w 95"/>
                <a:gd name="T1" fmla="*/ 2147483646 h 145"/>
                <a:gd name="T2" fmla="*/ 0 w 95"/>
                <a:gd name="T3" fmla="*/ 2147483646 h 145"/>
                <a:gd name="T4" fmla="*/ 2147483646 w 95"/>
                <a:gd name="T5" fmla="*/ 2147483646 h 145"/>
                <a:gd name="T6" fmla="*/ 2147483646 w 95"/>
                <a:gd name="T7" fmla="*/ 2147483646 h 145"/>
                <a:gd name="T8" fmla="*/ 2147483646 w 95"/>
                <a:gd name="T9" fmla="*/ 2147483646 h 145"/>
                <a:gd name="T10" fmla="*/ 2147483646 w 95"/>
                <a:gd name="T11" fmla="*/ 2147483646 h 145"/>
                <a:gd name="T12" fmla="*/ 2147483646 w 95"/>
                <a:gd name="T13" fmla="*/ 2147483646 h 145"/>
                <a:gd name="T14" fmla="*/ 2147483646 w 95"/>
                <a:gd name="T15" fmla="*/ 2147483646 h 145"/>
                <a:gd name="T16" fmla="*/ 2147483646 w 95"/>
                <a:gd name="T17" fmla="*/ 2147483646 h 145"/>
                <a:gd name="T18" fmla="*/ 2147483646 w 95"/>
                <a:gd name="T19" fmla="*/ 2147483646 h 145"/>
                <a:gd name="T20" fmla="*/ 2147483646 w 95"/>
                <a:gd name="T21" fmla="*/ 2147483646 h 145"/>
                <a:gd name="T22" fmla="*/ 2147483646 w 95"/>
                <a:gd name="T23" fmla="*/ 2147483646 h 145"/>
                <a:gd name="T24" fmla="*/ 2147483646 w 95"/>
                <a:gd name="T25" fmla="*/ 0 h 145"/>
                <a:gd name="T26" fmla="*/ 2147483646 w 95"/>
                <a:gd name="T27" fmla="*/ 2147483646 h 145"/>
                <a:gd name="T28" fmla="*/ 2147483646 w 95"/>
                <a:gd name="T29" fmla="*/ 2147483646 h 145"/>
                <a:gd name="T30" fmla="*/ 2147483646 w 95"/>
                <a:gd name="T31" fmla="*/ 2147483646 h 145"/>
                <a:gd name="T32" fmla="*/ 2147483646 w 95"/>
                <a:gd name="T33" fmla="*/ 2147483646 h 145"/>
                <a:gd name="T34" fmla="*/ 2147483646 w 95"/>
                <a:gd name="T35" fmla="*/ 2147483646 h 145"/>
                <a:gd name="T36" fmla="*/ 2147483646 w 95"/>
                <a:gd name="T37" fmla="*/ 2147483646 h 145"/>
                <a:gd name="T38" fmla="*/ 2147483646 w 95"/>
                <a:gd name="T39" fmla="*/ 2147483646 h 145"/>
                <a:gd name="T40" fmla="*/ 2147483646 w 95"/>
                <a:gd name="T41" fmla="*/ 2147483646 h 145"/>
                <a:gd name="T42" fmla="*/ 2147483646 w 95"/>
                <a:gd name="T43" fmla="*/ 2147483646 h 145"/>
                <a:gd name="T44" fmla="*/ 2147483646 w 95"/>
                <a:gd name="T45" fmla="*/ 2147483646 h 145"/>
                <a:gd name="T46" fmla="*/ 2147483646 w 95"/>
                <a:gd name="T47" fmla="*/ 2147483646 h 145"/>
                <a:gd name="T48" fmla="*/ 2147483646 w 95"/>
                <a:gd name="T49" fmla="*/ 2147483646 h 145"/>
                <a:gd name="T50" fmla="*/ 2147483646 w 95"/>
                <a:gd name="T51" fmla="*/ 2147483646 h 145"/>
                <a:gd name="T52" fmla="*/ 2147483646 w 95"/>
                <a:gd name="T53" fmla="*/ 2147483646 h 145"/>
                <a:gd name="T54" fmla="*/ 2147483646 w 95"/>
                <a:gd name="T55" fmla="*/ 2147483646 h 145"/>
                <a:gd name="T56" fmla="*/ 0 w 95"/>
                <a:gd name="T57" fmla="*/ 2147483646 h 1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145"/>
                <a:gd name="T89" fmla="*/ 95 w 95"/>
                <a:gd name="T90" fmla="*/ 145 h 1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145">
                  <a:moveTo>
                    <a:pt x="0" y="123"/>
                  </a:moveTo>
                  <a:lnTo>
                    <a:pt x="0" y="117"/>
                  </a:lnTo>
                  <a:lnTo>
                    <a:pt x="6" y="101"/>
                  </a:lnTo>
                  <a:lnTo>
                    <a:pt x="16" y="90"/>
                  </a:lnTo>
                  <a:lnTo>
                    <a:pt x="13" y="87"/>
                  </a:lnTo>
                  <a:lnTo>
                    <a:pt x="14" y="76"/>
                  </a:lnTo>
                  <a:lnTo>
                    <a:pt x="9" y="64"/>
                  </a:lnTo>
                  <a:lnTo>
                    <a:pt x="7" y="47"/>
                  </a:lnTo>
                  <a:lnTo>
                    <a:pt x="14" y="30"/>
                  </a:lnTo>
                  <a:lnTo>
                    <a:pt x="24" y="17"/>
                  </a:lnTo>
                  <a:lnTo>
                    <a:pt x="24" y="14"/>
                  </a:lnTo>
                  <a:lnTo>
                    <a:pt x="31" y="3"/>
                  </a:lnTo>
                  <a:lnTo>
                    <a:pt x="89" y="0"/>
                  </a:lnTo>
                  <a:lnTo>
                    <a:pt x="91" y="2"/>
                  </a:lnTo>
                  <a:lnTo>
                    <a:pt x="89" y="93"/>
                  </a:lnTo>
                  <a:lnTo>
                    <a:pt x="95" y="136"/>
                  </a:lnTo>
                  <a:lnTo>
                    <a:pt x="92" y="138"/>
                  </a:lnTo>
                  <a:lnTo>
                    <a:pt x="89" y="136"/>
                  </a:lnTo>
                  <a:lnTo>
                    <a:pt x="84" y="138"/>
                  </a:lnTo>
                  <a:lnTo>
                    <a:pt x="80" y="136"/>
                  </a:lnTo>
                  <a:lnTo>
                    <a:pt x="80" y="138"/>
                  </a:lnTo>
                  <a:lnTo>
                    <a:pt x="75" y="138"/>
                  </a:lnTo>
                  <a:lnTo>
                    <a:pt x="69" y="141"/>
                  </a:lnTo>
                  <a:lnTo>
                    <a:pt x="67" y="139"/>
                  </a:lnTo>
                  <a:lnTo>
                    <a:pt x="64" y="144"/>
                  </a:lnTo>
                  <a:lnTo>
                    <a:pt x="61" y="145"/>
                  </a:lnTo>
                  <a:lnTo>
                    <a:pt x="52" y="131"/>
                  </a:lnTo>
                  <a:lnTo>
                    <a:pt x="54" y="121"/>
                  </a:lnTo>
                  <a:lnTo>
                    <a:pt x="0" y="12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6" name="Freeform 1185">
              <a:extLst>
                <a:ext uri="{FF2B5EF4-FFF2-40B4-BE49-F238E27FC236}">
                  <a16:creationId xmlns:a16="http://schemas.microsoft.com/office/drawing/2014/main" id="{EDBD0897-F8DF-A44B-8983-5446AD4E40B2}"/>
                </a:ext>
              </a:extLst>
            </p:cNvPr>
            <p:cNvSpPr>
              <a:spLocks noChangeArrowheads="1"/>
            </p:cNvSpPr>
            <p:nvPr/>
          </p:nvSpPr>
          <p:spPr bwMode="auto">
            <a:xfrm>
              <a:off x="4525746" y="4992625"/>
              <a:ext cx="255847" cy="192727"/>
            </a:xfrm>
            <a:custGeom>
              <a:avLst/>
              <a:gdLst>
                <a:gd name="T0" fmla="*/ 0 w 177"/>
                <a:gd name="T1" fmla="*/ 2147483646 h 137"/>
                <a:gd name="T2" fmla="*/ 2147483646 w 177"/>
                <a:gd name="T3" fmla="*/ 2147483646 h 137"/>
                <a:gd name="T4" fmla="*/ 2147483646 w 177"/>
                <a:gd name="T5" fmla="*/ 2147483646 h 137"/>
                <a:gd name="T6" fmla="*/ 2147483646 w 177"/>
                <a:gd name="T7" fmla="*/ 2147483646 h 137"/>
                <a:gd name="T8" fmla="*/ 2147483646 w 177"/>
                <a:gd name="T9" fmla="*/ 2147483646 h 137"/>
                <a:gd name="T10" fmla="*/ 2147483646 w 177"/>
                <a:gd name="T11" fmla="*/ 2147483646 h 137"/>
                <a:gd name="T12" fmla="*/ 2147483646 w 177"/>
                <a:gd name="T13" fmla="*/ 2147483646 h 137"/>
                <a:gd name="T14" fmla="*/ 2147483646 w 177"/>
                <a:gd name="T15" fmla="*/ 2147483646 h 137"/>
                <a:gd name="T16" fmla="*/ 2147483646 w 177"/>
                <a:gd name="T17" fmla="*/ 2147483646 h 137"/>
                <a:gd name="T18" fmla="*/ 2147483646 w 177"/>
                <a:gd name="T19" fmla="*/ 2147483646 h 137"/>
                <a:gd name="T20" fmla="*/ 2147483646 w 177"/>
                <a:gd name="T21" fmla="*/ 2147483646 h 137"/>
                <a:gd name="T22" fmla="*/ 2147483646 w 177"/>
                <a:gd name="T23" fmla="*/ 2147483646 h 137"/>
                <a:gd name="T24" fmla="*/ 2147483646 w 177"/>
                <a:gd name="T25" fmla="*/ 2147483646 h 137"/>
                <a:gd name="T26" fmla="*/ 2147483646 w 177"/>
                <a:gd name="T27" fmla="*/ 2147483646 h 137"/>
                <a:gd name="T28" fmla="*/ 2147483646 w 177"/>
                <a:gd name="T29" fmla="*/ 2147483646 h 137"/>
                <a:gd name="T30" fmla="*/ 2147483646 w 177"/>
                <a:gd name="T31" fmla="*/ 2147483646 h 137"/>
                <a:gd name="T32" fmla="*/ 2147483646 w 177"/>
                <a:gd name="T33" fmla="*/ 2147483646 h 137"/>
                <a:gd name="T34" fmla="*/ 2147483646 w 177"/>
                <a:gd name="T35" fmla="*/ 2147483646 h 137"/>
                <a:gd name="T36" fmla="*/ 2147483646 w 177"/>
                <a:gd name="T37" fmla="*/ 2147483646 h 137"/>
                <a:gd name="T38" fmla="*/ 2147483646 w 177"/>
                <a:gd name="T39" fmla="*/ 2147483646 h 137"/>
                <a:gd name="T40" fmla="*/ 2147483646 w 177"/>
                <a:gd name="T41" fmla="*/ 2147483646 h 137"/>
                <a:gd name="T42" fmla="*/ 2147483646 w 177"/>
                <a:gd name="T43" fmla="*/ 2147483646 h 137"/>
                <a:gd name="T44" fmla="*/ 2147483646 w 177"/>
                <a:gd name="T45" fmla="*/ 2147483646 h 137"/>
                <a:gd name="T46" fmla="*/ 2147483646 w 177"/>
                <a:gd name="T47" fmla="*/ 2147483646 h 137"/>
                <a:gd name="T48" fmla="*/ 2147483646 w 177"/>
                <a:gd name="T49" fmla="*/ 2147483646 h 137"/>
                <a:gd name="T50" fmla="*/ 2147483646 w 177"/>
                <a:gd name="T51" fmla="*/ 2147483646 h 137"/>
                <a:gd name="T52" fmla="*/ 2147483646 w 177"/>
                <a:gd name="T53" fmla="*/ 2147483646 h 137"/>
                <a:gd name="T54" fmla="*/ 2147483646 w 177"/>
                <a:gd name="T55" fmla="*/ 2147483646 h 137"/>
                <a:gd name="T56" fmla="*/ 2147483646 w 177"/>
                <a:gd name="T57" fmla="*/ 2147483646 h 137"/>
                <a:gd name="T58" fmla="*/ 2147483646 w 177"/>
                <a:gd name="T59" fmla="*/ 2147483646 h 137"/>
                <a:gd name="T60" fmla="*/ 2147483646 w 177"/>
                <a:gd name="T61" fmla="*/ 2147483646 h 137"/>
                <a:gd name="T62" fmla="*/ 2147483646 w 177"/>
                <a:gd name="T63" fmla="*/ 2147483646 h 137"/>
                <a:gd name="T64" fmla="*/ 2147483646 w 177"/>
                <a:gd name="T65" fmla="*/ 2147483646 h 137"/>
                <a:gd name="T66" fmla="*/ 2147483646 w 177"/>
                <a:gd name="T67" fmla="*/ 2147483646 h 137"/>
                <a:gd name="T68" fmla="*/ 2147483646 w 177"/>
                <a:gd name="T69" fmla="*/ 2147483646 h 137"/>
                <a:gd name="T70" fmla="*/ 2147483646 w 177"/>
                <a:gd name="T71" fmla="*/ 2147483646 h 137"/>
                <a:gd name="T72" fmla="*/ 2147483646 w 177"/>
                <a:gd name="T73" fmla="*/ 2147483646 h 137"/>
                <a:gd name="T74" fmla="*/ 2147483646 w 177"/>
                <a:gd name="T75" fmla="*/ 0 h 137"/>
                <a:gd name="T76" fmla="*/ 0 w 177"/>
                <a:gd name="T77" fmla="*/ 2147483646 h 1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7"/>
                <a:gd name="T119" fmla="*/ 177 w 177"/>
                <a:gd name="T120" fmla="*/ 137 h 1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7">
                  <a:moveTo>
                    <a:pt x="0" y="2"/>
                  </a:moveTo>
                  <a:lnTo>
                    <a:pt x="10" y="20"/>
                  </a:lnTo>
                  <a:lnTo>
                    <a:pt x="15" y="24"/>
                  </a:lnTo>
                  <a:lnTo>
                    <a:pt x="19" y="23"/>
                  </a:lnTo>
                  <a:lnTo>
                    <a:pt x="22" y="26"/>
                  </a:lnTo>
                  <a:lnTo>
                    <a:pt x="22" y="28"/>
                  </a:lnTo>
                  <a:lnTo>
                    <a:pt x="19" y="28"/>
                  </a:lnTo>
                  <a:lnTo>
                    <a:pt x="16" y="34"/>
                  </a:lnTo>
                  <a:lnTo>
                    <a:pt x="24" y="43"/>
                  </a:lnTo>
                  <a:lnTo>
                    <a:pt x="29" y="45"/>
                  </a:lnTo>
                  <a:lnTo>
                    <a:pt x="29" y="110"/>
                  </a:lnTo>
                  <a:lnTo>
                    <a:pt x="29" y="125"/>
                  </a:lnTo>
                  <a:lnTo>
                    <a:pt x="148" y="122"/>
                  </a:lnTo>
                  <a:lnTo>
                    <a:pt x="150" y="131"/>
                  </a:lnTo>
                  <a:lnTo>
                    <a:pt x="145" y="137"/>
                  </a:lnTo>
                  <a:lnTo>
                    <a:pt x="162" y="136"/>
                  </a:lnTo>
                  <a:lnTo>
                    <a:pt x="165" y="131"/>
                  </a:lnTo>
                  <a:lnTo>
                    <a:pt x="166" y="125"/>
                  </a:lnTo>
                  <a:lnTo>
                    <a:pt x="170" y="121"/>
                  </a:lnTo>
                  <a:lnTo>
                    <a:pt x="172" y="117"/>
                  </a:lnTo>
                  <a:lnTo>
                    <a:pt x="176" y="116"/>
                  </a:lnTo>
                  <a:lnTo>
                    <a:pt x="177" y="106"/>
                  </a:lnTo>
                  <a:lnTo>
                    <a:pt x="175" y="105"/>
                  </a:lnTo>
                  <a:lnTo>
                    <a:pt x="171" y="105"/>
                  </a:lnTo>
                  <a:lnTo>
                    <a:pt x="167" y="98"/>
                  </a:lnTo>
                  <a:lnTo>
                    <a:pt x="165" y="88"/>
                  </a:lnTo>
                  <a:lnTo>
                    <a:pt x="160" y="82"/>
                  </a:lnTo>
                  <a:lnTo>
                    <a:pt x="153" y="80"/>
                  </a:lnTo>
                  <a:lnTo>
                    <a:pt x="145" y="73"/>
                  </a:lnTo>
                  <a:lnTo>
                    <a:pt x="141" y="65"/>
                  </a:lnTo>
                  <a:lnTo>
                    <a:pt x="146" y="52"/>
                  </a:lnTo>
                  <a:lnTo>
                    <a:pt x="142" y="49"/>
                  </a:lnTo>
                  <a:lnTo>
                    <a:pt x="131" y="49"/>
                  </a:lnTo>
                  <a:lnTo>
                    <a:pt x="130" y="41"/>
                  </a:lnTo>
                  <a:lnTo>
                    <a:pt x="113" y="26"/>
                  </a:lnTo>
                  <a:lnTo>
                    <a:pt x="108" y="12"/>
                  </a:lnTo>
                  <a:lnTo>
                    <a:pt x="111" y="7"/>
                  </a:lnTo>
                  <a:lnTo>
                    <a:pt x="103" y="0"/>
                  </a:lnTo>
                  <a:lnTo>
                    <a:pt x="0" y="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7" name="Freeform 1186">
              <a:extLst>
                <a:ext uri="{FF2B5EF4-FFF2-40B4-BE49-F238E27FC236}">
                  <a16:creationId xmlns:a16="http://schemas.microsoft.com/office/drawing/2014/main" id="{9F0F6174-A08C-E942-9392-2C48B2D01562}"/>
                </a:ext>
              </a:extLst>
            </p:cNvPr>
            <p:cNvSpPr>
              <a:spLocks noChangeArrowheads="1"/>
            </p:cNvSpPr>
            <p:nvPr/>
          </p:nvSpPr>
          <p:spPr bwMode="auto">
            <a:xfrm>
              <a:off x="3860833" y="4583254"/>
              <a:ext cx="396057" cy="215236"/>
            </a:xfrm>
            <a:custGeom>
              <a:avLst/>
              <a:gdLst>
                <a:gd name="T0" fmla="*/ 0 w 274"/>
                <a:gd name="T1" fmla="*/ 2147483646 h 153"/>
                <a:gd name="T2" fmla="*/ 2147483646 w 274"/>
                <a:gd name="T3" fmla="*/ 2147483646 h 153"/>
                <a:gd name="T4" fmla="*/ 2147483646 w 274"/>
                <a:gd name="T5" fmla="*/ 2147483646 h 153"/>
                <a:gd name="T6" fmla="*/ 2147483646 w 274"/>
                <a:gd name="T7" fmla="*/ 2147483646 h 153"/>
                <a:gd name="T8" fmla="*/ 2147483646 w 274"/>
                <a:gd name="T9" fmla="*/ 2147483646 h 153"/>
                <a:gd name="T10" fmla="*/ 2147483646 w 274"/>
                <a:gd name="T11" fmla="*/ 2147483646 h 153"/>
                <a:gd name="T12" fmla="*/ 2147483646 w 274"/>
                <a:gd name="T13" fmla="*/ 2147483646 h 153"/>
                <a:gd name="T14" fmla="*/ 2147483646 w 274"/>
                <a:gd name="T15" fmla="*/ 2147483646 h 153"/>
                <a:gd name="T16" fmla="*/ 2147483646 w 274"/>
                <a:gd name="T17" fmla="*/ 2147483646 h 153"/>
                <a:gd name="T18" fmla="*/ 2147483646 w 274"/>
                <a:gd name="T19" fmla="*/ 2147483646 h 153"/>
                <a:gd name="T20" fmla="*/ 2147483646 w 274"/>
                <a:gd name="T21" fmla="*/ 2147483646 h 153"/>
                <a:gd name="T22" fmla="*/ 2147483646 w 274"/>
                <a:gd name="T23" fmla="*/ 2147483646 h 153"/>
                <a:gd name="T24" fmla="*/ 2147483646 w 274"/>
                <a:gd name="T25" fmla="*/ 2147483646 h 153"/>
                <a:gd name="T26" fmla="*/ 2147483646 w 274"/>
                <a:gd name="T27" fmla="*/ 2147483646 h 153"/>
                <a:gd name="T28" fmla="*/ 2147483646 w 274"/>
                <a:gd name="T29" fmla="*/ 2147483646 h 153"/>
                <a:gd name="T30" fmla="*/ 2147483646 w 274"/>
                <a:gd name="T31" fmla="*/ 2147483646 h 153"/>
                <a:gd name="T32" fmla="*/ 2147483646 w 274"/>
                <a:gd name="T33" fmla="*/ 2147483646 h 153"/>
                <a:gd name="T34" fmla="*/ 2147483646 w 274"/>
                <a:gd name="T35" fmla="*/ 2147483646 h 153"/>
                <a:gd name="T36" fmla="*/ 2147483646 w 274"/>
                <a:gd name="T37" fmla="*/ 2147483646 h 153"/>
                <a:gd name="T38" fmla="*/ 2147483646 w 274"/>
                <a:gd name="T39" fmla="*/ 2147483646 h 153"/>
                <a:gd name="T40" fmla="*/ 2147483646 w 274"/>
                <a:gd name="T41" fmla="*/ 2147483646 h 153"/>
                <a:gd name="T42" fmla="*/ 2147483646 w 274"/>
                <a:gd name="T43" fmla="*/ 2147483646 h 153"/>
                <a:gd name="T44" fmla="*/ 2147483646 w 274"/>
                <a:gd name="T45" fmla="*/ 2147483646 h 153"/>
                <a:gd name="T46" fmla="*/ 2147483646 w 274"/>
                <a:gd name="T47" fmla="*/ 2147483646 h 153"/>
                <a:gd name="T48" fmla="*/ 2147483646 w 274"/>
                <a:gd name="T49" fmla="*/ 2147483646 h 153"/>
                <a:gd name="T50" fmla="*/ 2147483646 w 274"/>
                <a:gd name="T51" fmla="*/ 2147483646 h 153"/>
                <a:gd name="T52" fmla="*/ 2147483646 w 274"/>
                <a:gd name="T53" fmla="*/ 2147483646 h 153"/>
                <a:gd name="T54" fmla="*/ 2147483646 w 274"/>
                <a:gd name="T55" fmla="*/ 2147483646 h 153"/>
                <a:gd name="T56" fmla="*/ 2147483646 w 274"/>
                <a:gd name="T57" fmla="*/ 2147483646 h 153"/>
                <a:gd name="T58" fmla="*/ 2147483646 w 274"/>
                <a:gd name="T59" fmla="*/ 2147483646 h 153"/>
                <a:gd name="T60" fmla="*/ 2147483646 w 274"/>
                <a:gd name="T61" fmla="*/ 2147483646 h 153"/>
                <a:gd name="T62" fmla="*/ 2147483646 w 274"/>
                <a:gd name="T63" fmla="*/ 2147483646 h 153"/>
                <a:gd name="T64" fmla="*/ 2147483646 w 274"/>
                <a:gd name="T65" fmla="*/ 2147483646 h 153"/>
                <a:gd name="T66" fmla="*/ 2147483646 w 274"/>
                <a:gd name="T67" fmla="*/ 0 h 153"/>
                <a:gd name="T68" fmla="*/ 0 w 274"/>
                <a:gd name="T69" fmla="*/ 2147483646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4"/>
                <a:gd name="T106" fmla="*/ 0 h 153"/>
                <a:gd name="T107" fmla="*/ 274 w 274"/>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4" h="153">
                  <a:moveTo>
                    <a:pt x="0" y="28"/>
                  </a:moveTo>
                  <a:lnTo>
                    <a:pt x="5" y="38"/>
                  </a:lnTo>
                  <a:lnTo>
                    <a:pt x="5" y="45"/>
                  </a:lnTo>
                  <a:lnTo>
                    <a:pt x="3" y="46"/>
                  </a:lnTo>
                  <a:lnTo>
                    <a:pt x="12" y="53"/>
                  </a:lnTo>
                  <a:lnTo>
                    <a:pt x="20" y="72"/>
                  </a:lnTo>
                  <a:lnTo>
                    <a:pt x="23" y="71"/>
                  </a:lnTo>
                  <a:lnTo>
                    <a:pt x="24" y="73"/>
                  </a:lnTo>
                  <a:lnTo>
                    <a:pt x="27" y="75"/>
                  </a:lnTo>
                  <a:lnTo>
                    <a:pt x="30" y="75"/>
                  </a:lnTo>
                  <a:lnTo>
                    <a:pt x="23" y="88"/>
                  </a:lnTo>
                  <a:lnTo>
                    <a:pt x="24" y="97"/>
                  </a:lnTo>
                  <a:lnTo>
                    <a:pt x="18" y="105"/>
                  </a:lnTo>
                  <a:lnTo>
                    <a:pt x="22" y="109"/>
                  </a:lnTo>
                  <a:lnTo>
                    <a:pt x="33" y="104"/>
                  </a:lnTo>
                  <a:lnTo>
                    <a:pt x="41" y="133"/>
                  </a:lnTo>
                  <a:lnTo>
                    <a:pt x="46" y="134"/>
                  </a:lnTo>
                  <a:lnTo>
                    <a:pt x="47" y="143"/>
                  </a:lnTo>
                  <a:lnTo>
                    <a:pt x="51" y="147"/>
                  </a:lnTo>
                  <a:lnTo>
                    <a:pt x="54" y="144"/>
                  </a:lnTo>
                  <a:lnTo>
                    <a:pt x="61" y="146"/>
                  </a:lnTo>
                  <a:lnTo>
                    <a:pt x="65" y="143"/>
                  </a:lnTo>
                  <a:lnTo>
                    <a:pt x="80" y="146"/>
                  </a:lnTo>
                  <a:lnTo>
                    <a:pt x="84" y="146"/>
                  </a:lnTo>
                  <a:lnTo>
                    <a:pt x="87" y="141"/>
                  </a:lnTo>
                  <a:lnTo>
                    <a:pt x="93" y="150"/>
                  </a:lnTo>
                  <a:lnTo>
                    <a:pt x="96" y="135"/>
                  </a:lnTo>
                  <a:lnTo>
                    <a:pt x="170" y="145"/>
                  </a:lnTo>
                  <a:lnTo>
                    <a:pt x="262" y="153"/>
                  </a:lnTo>
                  <a:lnTo>
                    <a:pt x="265" y="126"/>
                  </a:lnTo>
                  <a:lnTo>
                    <a:pt x="274" y="35"/>
                  </a:lnTo>
                  <a:lnTo>
                    <a:pt x="153" y="23"/>
                  </a:lnTo>
                  <a:lnTo>
                    <a:pt x="92" y="14"/>
                  </a:lnTo>
                  <a:lnTo>
                    <a:pt x="8" y="0"/>
                  </a:lnTo>
                  <a:lnTo>
                    <a:pt x="0" y="2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8" name="Freeform 1187">
              <a:extLst>
                <a:ext uri="{FF2B5EF4-FFF2-40B4-BE49-F238E27FC236}">
                  <a16:creationId xmlns:a16="http://schemas.microsoft.com/office/drawing/2014/main" id="{27A3ADBD-4AF7-3B46-85D6-11AE69D6697F}"/>
                </a:ext>
              </a:extLst>
            </p:cNvPr>
            <p:cNvSpPr>
              <a:spLocks noChangeArrowheads="1"/>
            </p:cNvSpPr>
            <p:nvPr/>
          </p:nvSpPr>
          <p:spPr bwMode="auto">
            <a:xfrm>
              <a:off x="4220752" y="4882897"/>
              <a:ext cx="319448" cy="137863"/>
            </a:xfrm>
            <a:custGeom>
              <a:avLst/>
              <a:gdLst>
                <a:gd name="T0" fmla="*/ 0 w 221"/>
                <a:gd name="T1" fmla="*/ 2147483646 h 98"/>
                <a:gd name="T2" fmla="*/ 2147483646 w 221"/>
                <a:gd name="T3" fmla="*/ 0 h 98"/>
                <a:gd name="T4" fmla="*/ 2147483646 w 221"/>
                <a:gd name="T5" fmla="*/ 2147483646 h 98"/>
                <a:gd name="T6" fmla="*/ 2147483646 w 221"/>
                <a:gd name="T7" fmla="*/ 2147483646 h 98"/>
                <a:gd name="T8" fmla="*/ 2147483646 w 221"/>
                <a:gd name="T9" fmla="*/ 2147483646 h 98"/>
                <a:gd name="T10" fmla="*/ 2147483646 w 221"/>
                <a:gd name="T11" fmla="*/ 2147483646 h 98"/>
                <a:gd name="T12" fmla="*/ 2147483646 w 221"/>
                <a:gd name="T13" fmla="*/ 2147483646 h 98"/>
                <a:gd name="T14" fmla="*/ 2147483646 w 221"/>
                <a:gd name="T15" fmla="*/ 2147483646 h 98"/>
                <a:gd name="T16" fmla="*/ 2147483646 w 221"/>
                <a:gd name="T17" fmla="*/ 2147483646 h 98"/>
                <a:gd name="T18" fmla="*/ 2147483646 w 221"/>
                <a:gd name="T19" fmla="*/ 2147483646 h 98"/>
                <a:gd name="T20" fmla="*/ 2147483646 w 221"/>
                <a:gd name="T21" fmla="*/ 2147483646 h 98"/>
                <a:gd name="T22" fmla="*/ 2147483646 w 221"/>
                <a:gd name="T23" fmla="*/ 2147483646 h 98"/>
                <a:gd name="T24" fmla="*/ 2147483646 w 221"/>
                <a:gd name="T25" fmla="*/ 2147483646 h 98"/>
                <a:gd name="T26" fmla="*/ 2147483646 w 221"/>
                <a:gd name="T27" fmla="*/ 2147483646 h 98"/>
                <a:gd name="T28" fmla="*/ 2147483646 w 221"/>
                <a:gd name="T29" fmla="*/ 2147483646 h 98"/>
                <a:gd name="T30" fmla="*/ 2147483646 w 221"/>
                <a:gd name="T31" fmla="*/ 2147483646 h 98"/>
                <a:gd name="T32" fmla="*/ 2147483646 w 221"/>
                <a:gd name="T33" fmla="*/ 2147483646 h 98"/>
                <a:gd name="T34" fmla="*/ 2147483646 w 221"/>
                <a:gd name="T35" fmla="*/ 2147483646 h 98"/>
                <a:gd name="T36" fmla="*/ 2147483646 w 221"/>
                <a:gd name="T37" fmla="*/ 2147483646 h 98"/>
                <a:gd name="T38" fmla="*/ 0 w 221"/>
                <a:gd name="T39" fmla="*/ 2147483646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1"/>
                <a:gd name="T61" fmla="*/ 0 h 98"/>
                <a:gd name="T62" fmla="*/ 221 w 221"/>
                <a:gd name="T63" fmla="*/ 98 h 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1" h="98">
                  <a:moveTo>
                    <a:pt x="0" y="59"/>
                  </a:moveTo>
                  <a:lnTo>
                    <a:pt x="6" y="0"/>
                  </a:lnTo>
                  <a:lnTo>
                    <a:pt x="143" y="7"/>
                  </a:lnTo>
                  <a:lnTo>
                    <a:pt x="152" y="14"/>
                  </a:lnTo>
                  <a:lnTo>
                    <a:pt x="168" y="13"/>
                  </a:lnTo>
                  <a:lnTo>
                    <a:pt x="175" y="15"/>
                  </a:lnTo>
                  <a:lnTo>
                    <a:pt x="185" y="18"/>
                  </a:lnTo>
                  <a:lnTo>
                    <a:pt x="189" y="23"/>
                  </a:lnTo>
                  <a:lnTo>
                    <a:pt x="194" y="24"/>
                  </a:lnTo>
                  <a:lnTo>
                    <a:pt x="202" y="42"/>
                  </a:lnTo>
                  <a:lnTo>
                    <a:pt x="202" y="48"/>
                  </a:lnTo>
                  <a:lnTo>
                    <a:pt x="206" y="57"/>
                  </a:lnTo>
                  <a:lnTo>
                    <a:pt x="209" y="71"/>
                  </a:lnTo>
                  <a:lnTo>
                    <a:pt x="207" y="76"/>
                  </a:lnTo>
                  <a:lnTo>
                    <a:pt x="211" y="80"/>
                  </a:lnTo>
                  <a:lnTo>
                    <a:pt x="221" y="98"/>
                  </a:lnTo>
                  <a:lnTo>
                    <a:pt x="123" y="97"/>
                  </a:lnTo>
                  <a:lnTo>
                    <a:pt x="49" y="93"/>
                  </a:lnTo>
                  <a:lnTo>
                    <a:pt x="51" y="63"/>
                  </a:lnTo>
                  <a:lnTo>
                    <a:pt x="0" y="5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69" name="Freeform 1188">
              <a:extLst>
                <a:ext uri="{FF2B5EF4-FFF2-40B4-BE49-F238E27FC236}">
                  <a16:creationId xmlns:a16="http://schemas.microsoft.com/office/drawing/2014/main" id="{C6EDC044-B9FD-3D4D-AD5E-5B61A1045392}"/>
                </a:ext>
              </a:extLst>
            </p:cNvPr>
            <p:cNvSpPr>
              <a:spLocks noChangeArrowheads="1"/>
            </p:cNvSpPr>
            <p:nvPr/>
          </p:nvSpPr>
          <p:spPr bwMode="auto">
            <a:xfrm>
              <a:off x="3623777" y="4839286"/>
              <a:ext cx="245729" cy="326370"/>
            </a:xfrm>
            <a:custGeom>
              <a:avLst/>
              <a:gdLst>
                <a:gd name="T0" fmla="*/ 0 w 170"/>
                <a:gd name="T1" fmla="*/ 2147483646 h 232"/>
                <a:gd name="T2" fmla="*/ 2147483646 w 170"/>
                <a:gd name="T3" fmla="*/ 2147483646 h 232"/>
                <a:gd name="T4" fmla="*/ 2147483646 w 170"/>
                <a:gd name="T5" fmla="*/ 2147483646 h 232"/>
                <a:gd name="T6" fmla="*/ 2147483646 w 170"/>
                <a:gd name="T7" fmla="*/ 2147483646 h 232"/>
                <a:gd name="T8" fmla="*/ 2147483646 w 170"/>
                <a:gd name="T9" fmla="*/ 2147483646 h 232"/>
                <a:gd name="T10" fmla="*/ 2147483646 w 170"/>
                <a:gd name="T11" fmla="*/ 2147483646 h 232"/>
                <a:gd name="T12" fmla="*/ 2147483646 w 170"/>
                <a:gd name="T13" fmla="*/ 2147483646 h 232"/>
                <a:gd name="T14" fmla="*/ 2147483646 w 170"/>
                <a:gd name="T15" fmla="*/ 2147483646 h 232"/>
                <a:gd name="T16" fmla="*/ 2147483646 w 170"/>
                <a:gd name="T17" fmla="*/ 2147483646 h 232"/>
                <a:gd name="T18" fmla="*/ 2147483646 w 170"/>
                <a:gd name="T19" fmla="*/ 0 h 232"/>
                <a:gd name="T20" fmla="*/ 0 w 170"/>
                <a:gd name="T21" fmla="*/ 2147483646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232"/>
                <a:gd name="T35" fmla="*/ 170 w 17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232">
                  <a:moveTo>
                    <a:pt x="0" y="85"/>
                  </a:moveTo>
                  <a:lnTo>
                    <a:pt x="7" y="98"/>
                  </a:lnTo>
                  <a:lnTo>
                    <a:pt x="108" y="232"/>
                  </a:lnTo>
                  <a:lnTo>
                    <a:pt x="112" y="201"/>
                  </a:lnTo>
                  <a:lnTo>
                    <a:pt x="118" y="199"/>
                  </a:lnTo>
                  <a:lnTo>
                    <a:pt x="129" y="204"/>
                  </a:lnTo>
                  <a:lnTo>
                    <a:pt x="137" y="177"/>
                  </a:lnTo>
                  <a:lnTo>
                    <a:pt x="170" y="29"/>
                  </a:lnTo>
                  <a:lnTo>
                    <a:pt x="97" y="16"/>
                  </a:lnTo>
                  <a:lnTo>
                    <a:pt x="25" y="0"/>
                  </a:lnTo>
                  <a:lnTo>
                    <a:pt x="0" y="85"/>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0" name="Freeform 1189">
              <a:extLst>
                <a:ext uri="{FF2B5EF4-FFF2-40B4-BE49-F238E27FC236}">
                  <a16:creationId xmlns:a16="http://schemas.microsoft.com/office/drawing/2014/main" id="{946E876D-D90E-8248-B7D4-49141526196D}"/>
                </a:ext>
              </a:extLst>
            </p:cNvPr>
            <p:cNvSpPr>
              <a:spLocks noChangeArrowheads="1"/>
            </p:cNvSpPr>
            <p:nvPr/>
          </p:nvSpPr>
          <p:spPr bwMode="auto">
            <a:xfrm>
              <a:off x="5342433" y="4705644"/>
              <a:ext cx="62155" cy="115355"/>
            </a:xfrm>
            <a:custGeom>
              <a:avLst/>
              <a:gdLst>
                <a:gd name="T0" fmla="*/ 0 w 43"/>
                <a:gd name="T1" fmla="*/ 2147483646 h 82"/>
                <a:gd name="T2" fmla="*/ 2147483646 w 43"/>
                <a:gd name="T3" fmla="*/ 2147483646 h 82"/>
                <a:gd name="T4" fmla="*/ 2147483646 w 43"/>
                <a:gd name="T5" fmla="*/ 2147483646 h 82"/>
                <a:gd name="T6" fmla="*/ 2147483646 w 43"/>
                <a:gd name="T7" fmla="*/ 2147483646 h 82"/>
                <a:gd name="T8" fmla="*/ 2147483646 w 43"/>
                <a:gd name="T9" fmla="*/ 2147483646 h 82"/>
                <a:gd name="T10" fmla="*/ 2147483646 w 43"/>
                <a:gd name="T11" fmla="*/ 0 h 82"/>
                <a:gd name="T12" fmla="*/ 2147483646 w 43"/>
                <a:gd name="T13" fmla="*/ 2147483646 h 82"/>
                <a:gd name="T14" fmla="*/ 2147483646 w 43"/>
                <a:gd name="T15" fmla="*/ 2147483646 h 82"/>
                <a:gd name="T16" fmla="*/ 2147483646 w 43"/>
                <a:gd name="T17" fmla="*/ 2147483646 h 82"/>
                <a:gd name="T18" fmla="*/ 2147483646 w 43"/>
                <a:gd name="T19" fmla="*/ 2147483646 h 82"/>
                <a:gd name="T20" fmla="*/ 2147483646 w 43"/>
                <a:gd name="T21" fmla="*/ 2147483646 h 82"/>
                <a:gd name="T22" fmla="*/ 2147483646 w 43"/>
                <a:gd name="T23" fmla="*/ 2147483646 h 82"/>
                <a:gd name="T24" fmla="*/ 0 w 43"/>
                <a:gd name="T25" fmla="*/ 2147483646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82"/>
                <a:gd name="T41" fmla="*/ 43 w 43"/>
                <a:gd name="T42" fmla="*/ 82 h 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82">
                  <a:moveTo>
                    <a:pt x="0" y="56"/>
                  </a:moveTo>
                  <a:lnTo>
                    <a:pt x="2" y="38"/>
                  </a:lnTo>
                  <a:lnTo>
                    <a:pt x="8" y="30"/>
                  </a:lnTo>
                  <a:lnTo>
                    <a:pt x="8" y="11"/>
                  </a:lnTo>
                  <a:lnTo>
                    <a:pt x="8" y="4"/>
                  </a:lnTo>
                  <a:lnTo>
                    <a:pt x="15" y="0"/>
                  </a:lnTo>
                  <a:lnTo>
                    <a:pt x="34" y="51"/>
                  </a:lnTo>
                  <a:lnTo>
                    <a:pt x="42" y="62"/>
                  </a:lnTo>
                  <a:lnTo>
                    <a:pt x="43" y="65"/>
                  </a:lnTo>
                  <a:lnTo>
                    <a:pt x="42" y="69"/>
                  </a:lnTo>
                  <a:lnTo>
                    <a:pt x="34" y="75"/>
                  </a:lnTo>
                  <a:lnTo>
                    <a:pt x="4" y="82"/>
                  </a:lnTo>
                  <a:lnTo>
                    <a:pt x="0" y="5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1" name="Freeform 1190">
              <a:extLst>
                <a:ext uri="{FF2B5EF4-FFF2-40B4-BE49-F238E27FC236}">
                  <a16:creationId xmlns:a16="http://schemas.microsoft.com/office/drawing/2014/main" id="{3BDEDBB7-7F97-EC4C-9186-E539B45FAFC6}"/>
                </a:ext>
              </a:extLst>
            </p:cNvPr>
            <p:cNvSpPr>
              <a:spLocks noChangeArrowheads="1"/>
            </p:cNvSpPr>
            <p:nvPr/>
          </p:nvSpPr>
          <p:spPr bwMode="auto">
            <a:xfrm>
              <a:off x="5274495" y="4892743"/>
              <a:ext cx="50591" cy="101287"/>
            </a:xfrm>
            <a:custGeom>
              <a:avLst/>
              <a:gdLst>
                <a:gd name="T0" fmla="*/ 0 w 35"/>
                <a:gd name="T1" fmla="*/ 2147483646 h 72"/>
                <a:gd name="T2" fmla="*/ 2147483646 w 35"/>
                <a:gd name="T3" fmla="*/ 2147483646 h 72"/>
                <a:gd name="T4" fmla="*/ 2147483646 w 35"/>
                <a:gd name="T5" fmla="*/ 2147483646 h 72"/>
                <a:gd name="T6" fmla="*/ 2147483646 w 35"/>
                <a:gd name="T7" fmla="*/ 2147483646 h 72"/>
                <a:gd name="T8" fmla="*/ 2147483646 w 35"/>
                <a:gd name="T9" fmla="*/ 2147483646 h 72"/>
                <a:gd name="T10" fmla="*/ 2147483646 w 35"/>
                <a:gd name="T11" fmla="*/ 2147483646 h 72"/>
                <a:gd name="T12" fmla="*/ 0 w 35"/>
                <a:gd name="T13" fmla="*/ 2147483646 h 72"/>
                <a:gd name="T14" fmla="*/ 2147483646 w 35"/>
                <a:gd name="T15" fmla="*/ 0 h 72"/>
                <a:gd name="T16" fmla="*/ 2147483646 w 35"/>
                <a:gd name="T17" fmla="*/ 2147483646 h 72"/>
                <a:gd name="T18" fmla="*/ 2147483646 w 35"/>
                <a:gd name="T19" fmla="*/ 2147483646 h 72"/>
                <a:gd name="T20" fmla="*/ 2147483646 w 35"/>
                <a:gd name="T21" fmla="*/ 2147483646 h 72"/>
                <a:gd name="T22" fmla="*/ 2147483646 w 35"/>
                <a:gd name="T23" fmla="*/ 2147483646 h 72"/>
                <a:gd name="T24" fmla="*/ 2147483646 w 35"/>
                <a:gd name="T25" fmla="*/ 2147483646 h 72"/>
                <a:gd name="T26" fmla="*/ 2147483646 w 35"/>
                <a:gd name="T27" fmla="*/ 2147483646 h 72"/>
                <a:gd name="T28" fmla="*/ 2147483646 w 35"/>
                <a:gd name="T29" fmla="*/ 2147483646 h 72"/>
                <a:gd name="T30" fmla="*/ 2147483646 w 35"/>
                <a:gd name="T31" fmla="*/ 2147483646 h 72"/>
                <a:gd name="T32" fmla="*/ 2147483646 w 35"/>
                <a:gd name="T33" fmla="*/ 2147483646 h 72"/>
                <a:gd name="T34" fmla="*/ 2147483646 w 35"/>
                <a:gd name="T35" fmla="*/ 2147483646 h 72"/>
                <a:gd name="T36" fmla="*/ 2147483646 w 35"/>
                <a:gd name="T37" fmla="*/ 2147483646 h 72"/>
                <a:gd name="T38" fmla="*/ 2147483646 w 35"/>
                <a:gd name="T39" fmla="*/ 2147483646 h 72"/>
                <a:gd name="T40" fmla="*/ 2147483646 w 35"/>
                <a:gd name="T41" fmla="*/ 2147483646 h 72"/>
                <a:gd name="T42" fmla="*/ 2147483646 w 35"/>
                <a:gd name="T43" fmla="*/ 2147483646 h 72"/>
                <a:gd name="T44" fmla="*/ 2147483646 w 35"/>
                <a:gd name="T45" fmla="*/ 2147483646 h 72"/>
                <a:gd name="T46" fmla="*/ 2147483646 w 35"/>
                <a:gd name="T47" fmla="*/ 2147483646 h 72"/>
                <a:gd name="T48" fmla="*/ 2147483646 w 35"/>
                <a:gd name="T49" fmla="*/ 2147483646 h 72"/>
                <a:gd name="T50" fmla="*/ 2147483646 w 35"/>
                <a:gd name="T51" fmla="*/ 2147483646 h 72"/>
                <a:gd name="T52" fmla="*/ 2147483646 w 35"/>
                <a:gd name="T53" fmla="*/ 2147483646 h 72"/>
                <a:gd name="T54" fmla="*/ 2147483646 w 35"/>
                <a:gd name="T55" fmla="*/ 2147483646 h 72"/>
                <a:gd name="T56" fmla="*/ 2147483646 w 35"/>
                <a:gd name="T57" fmla="*/ 2147483646 h 72"/>
                <a:gd name="T58" fmla="*/ 2147483646 w 35"/>
                <a:gd name="T59" fmla="*/ 2147483646 h 72"/>
                <a:gd name="T60" fmla="*/ 2147483646 w 35"/>
                <a:gd name="T61" fmla="*/ 2147483646 h 72"/>
                <a:gd name="T62" fmla="*/ 2147483646 w 35"/>
                <a:gd name="T63" fmla="*/ 2147483646 h 72"/>
                <a:gd name="T64" fmla="*/ 2147483646 w 35"/>
                <a:gd name="T65" fmla="*/ 2147483646 h 72"/>
                <a:gd name="T66" fmla="*/ 2147483646 w 35"/>
                <a:gd name="T67" fmla="*/ 2147483646 h 72"/>
                <a:gd name="T68" fmla="*/ 2147483646 w 35"/>
                <a:gd name="T69" fmla="*/ 2147483646 h 72"/>
                <a:gd name="T70" fmla="*/ 2147483646 w 35"/>
                <a:gd name="T71" fmla="*/ 2147483646 h 72"/>
                <a:gd name="T72" fmla="*/ 2147483646 w 35"/>
                <a:gd name="T73" fmla="*/ 2147483646 h 72"/>
                <a:gd name="T74" fmla="*/ 0 w 35"/>
                <a:gd name="T75" fmla="*/ 2147483646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
                <a:gd name="T115" fmla="*/ 0 h 72"/>
                <a:gd name="T116" fmla="*/ 35 w 35"/>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 h="72">
                  <a:moveTo>
                    <a:pt x="0" y="53"/>
                  </a:moveTo>
                  <a:lnTo>
                    <a:pt x="1" y="49"/>
                  </a:lnTo>
                  <a:lnTo>
                    <a:pt x="7" y="45"/>
                  </a:lnTo>
                  <a:lnTo>
                    <a:pt x="11" y="40"/>
                  </a:lnTo>
                  <a:lnTo>
                    <a:pt x="16" y="35"/>
                  </a:lnTo>
                  <a:lnTo>
                    <a:pt x="1" y="24"/>
                  </a:lnTo>
                  <a:lnTo>
                    <a:pt x="0" y="14"/>
                  </a:lnTo>
                  <a:lnTo>
                    <a:pt x="7" y="0"/>
                  </a:lnTo>
                  <a:lnTo>
                    <a:pt x="30" y="7"/>
                  </a:lnTo>
                  <a:lnTo>
                    <a:pt x="31" y="10"/>
                  </a:lnTo>
                  <a:lnTo>
                    <a:pt x="27" y="17"/>
                  </a:lnTo>
                  <a:lnTo>
                    <a:pt x="25" y="20"/>
                  </a:lnTo>
                  <a:lnTo>
                    <a:pt x="24" y="24"/>
                  </a:lnTo>
                  <a:lnTo>
                    <a:pt x="27" y="25"/>
                  </a:lnTo>
                  <a:lnTo>
                    <a:pt x="30" y="24"/>
                  </a:lnTo>
                  <a:lnTo>
                    <a:pt x="32" y="25"/>
                  </a:lnTo>
                  <a:lnTo>
                    <a:pt x="31" y="23"/>
                  </a:lnTo>
                  <a:lnTo>
                    <a:pt x="33" y="24"/>
                  </a:lnTo>
                  <a:lnTo>
                    <a:pt x="34" y="28"/>
                  </a:lnTo>
                  <a:lnTo>
                    <a:pt x="35" y="43"/>
                  </a:lnTo>
                  <a:lnTo>
                    <a:pt x="34" y="40"/>
                  </a:lnTo>
                  <a:lnTo>
                    <a:pt x="33" y="36"/>
                  </a:lnTo>
                  <a:lnTo>
                    <a:pt x="32" y="38"/>
                  </a:lnTo>
                  <a:lnTo>
                    <a:pt x="33" y="41"/>
                  </a:lnTo>
                  <a:lnTo>
                    <a:pt x="32" y="43"/>
                  </a:lnTo>
                  <a:lnTo>
                    <a:pt x="33" y="47"/>
                  </a:lnTo>
                  <a:lnTo>
                    <a:pt x="31" y="52"/>
                  </a:lnTo>
                  <a:lnTo>
                    <a:pt x="29" y="52"/>
                  </a:lnTo>
                  <a:lnTo>
                    <a:pt x="30" y="55"/>
                  </a:lnTo>
                  <a:lnTo>
                    <a:pt x="26" y="60"/>
                  </a:lnTo>
                  <a:lnTo>
                    <a:pt x="21" y="72"/>
                  </a:lnTo>
                  <a:lnTo>
                    <a:pt x="19" y="72"/>
                  </a:lnTo>
                  <a:lnTo>
                    <a:pt x="20" y="68"/>
                  </a:lnTo>
                  <a:lnTo>
                    <a:pt x="18" y="66"/>
                  </a:lnTo>
                  <a:lnTo>
                    <a:pt x="13" y="66"/>
                  </a:lnTo>
                  <a:lnTo>
                    <a:pt x="4" y="61"/>
                  </a:lnTo>
                  <a:lnTo>
                    <a:pt x="1" y="59"/>
                  </a:lnTo>
                  <a:lnTo>
                    <a:pt x="0" y="5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2" name="Freeform 1191">
              <a:extLst>
                <a:ext uri="{FF2B5EF4-FFF2-40B4-BE49-F238E27FC236}">
                  <a16:creationId xmlns:a16="http://schemas.microsoft.com/office/drawing/2014/main" id="{404607E8-B014-CD4D-8DB2-B5B7E530022A}"/>
                </a:ext>
              </a:extLst>
            </p:cNvPr>
            <p:cNvSpPr>
              <a:spLocks noChangeArrowheads="1"/>
            </p:cNvSpPr>
            <p:nvPr/>
          </p:nvSpPr>
          <p:spPr bwMode="auto">
            <a:xfrm>
              <a:off x="3973579" y="5116420"/>
              <a:ext cx="270301" cy="239151"/>
            </a:xfrm>
            <a:custGeom>
              <a:avLst/>
              <a:gdLst>
                <a:gd name="T0" fmla="*/ 0 w 187"/>
                <a:gd name="T1" fmla="*/ 2147483646 h 170"/>
                <a:gd name="T2" fmla="*/ 2147483646 w 187"/>
                <a:gd name="T3" fmla="*/ 2147483646 h 170"/>
                <a:gd name="T4" fmla="*/ 2147483646 w 187"/>
                <a:gd name="T5" fmla="*/ 2147483646 h 170"/>
                <a:gd name="T6" fmla="*/ 2147483646 w 187"/>
                <a:gd name="T7" fmla="*/ 2147483646 h 170"/>
                <a:gd name="T8" fmla="*/ 2147483646 w 187"/>
                <a:gd name="T9" fmla="*/ 2147483646 h 170"/>
                <a:gd name="T10" fmla="*/ 2147483646 w 187"/>
                <a:gd name="T11" fmla="*/ 2147483646 h 170"/>
                <a:gd name="T12" fmla="*/ 2147483646 w 187"/>
                <a:gd name="T13" fmla="*/ 2147483646 h 170"/>
                <a:gd name="T14" fmla="*/ 2147483646 w 187"/>
                <a:gd name="T15" fmla="*/ 2147483646 h 170"/>
                <a:gd name="T16" fmla="*/ 2147483646 w 187"/>
                <a:gd name="T17" fmla="*/ 2147483646 h 170"/>
                <a:gd name="T18" fmla="*/ 2147483646 w 187"/>
                <a:gd name="T19" fmla="*/ 2147483646 h 170"/>
                <a:gd name="T20" fmla="*/ 2147483646 w 187"/>
                <a:gd name="T21" fmla="*/ 0 h 170"/>
                <a:gd name="T22" fmla="*/ 0 w 187"/>
                <a:gd name="T23" fmla="*/ 2147483646 h 1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7"/>
                <a:gd name="T37" fmla="*/ 0 h 170"/>
                <a:gd name="T38" fmla="*/ 187 w 187"/>
                <a:gd name="T39" fmla="*/ 170 h 1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7" h="170">
                  <a:moveTo>
                    <a:pt x="0" y="167"/>
                  </a:moveTo>
                  <a:lnTo>
                    <a:pt x="23" y="170"/>
                  </a:lnTo>
                  <a:lnTo>
                    <a:pt x="25" y="157"/>
                  </a:lnTo>
                  <a:lnTo>
                    <a:pt x="73" y="162"/>
                  </a:lnTo>
                  <a:lnTo>
                    <a:pt x="71" y="156"/>
                  </a:lnTo>
                  <a:lnTo>
                    <a:pt x="78" y="157"/>
                  </a:lnTo>
                  <a:lnTo>
                    <a:pt x="172" y="165"/>
                  </a:lnTo>
                  <a:lnTo>
                    <a:pt x="186" y="31"/>
                  </a:lnTo>
                  <a:lnTo>
                    <a:pt x="187" y="15"/>
                  </a:lnTo>
                  <a:lnTo>
                    <a:pt x="108" y="9"/>
                  </a:lnTo>
                  <a:lnTo>
                    <a:pt x="27" y="0"/>
                  </a:lnTo>
                  <a:lnTo>
                    <a:pt x="0" y="16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3" name="Freeform 1192">
              <a:extLst>
                <a:ext uri="{FF2B5EF4-FFF2-40B4-BE49-F238E27FC236}">
                  <a16:creationId xmlns:a16="http://schemas.microsoft.com/office/drawing/2014/main" id="{9A03F4A2-5920-F842-90A3-90742B5AF256}"/>
                </a:ext>
              </a:extLst>
            </p:cNvPr>
            <p:cNvSpPr>
              <a:spLocks noChangeArrowheads="1"/>
            </p:cNvSpPr>
            <p:nvPr/>
          </p:nvSpPr>
          <p:spPr bwMode="auto">
            <a:xfrm>
              <a:off x="5096704" y="4733779"/>
              <a:ext cx="229829" cy="175846"/>
            </a:xfrm>
            <a:custGeom>
              <a:avLst/>
              <a:gdLst>
                <a:gd name="T0" fmla="*/ 0 w 159"/>
                <a:gd name="T1" fmla="*/ 2147483646 h 125"/>
                <a:gd name="T2" fmla="*/ 2147483646 w 159"/>
                <a:gd name="T3" fmla="*/ 2147483646 h 125"/>
                <a:gd name="T4" fmla="*/ 2147483646 w 159"/>
                <a:gd name="T5" fmla="*/ 2147483646 h 125"/>
                <a:gd name="T6" fmla="*/ 2147483646 w 159"/>
                <a:gd name="T7" fmla="*/ 2147483646 h 125"/>
                <a:gd name="T8" fmla="*/ 2147483646 w 159"/>
                <a:gd name="T9" fmla="*/ 2147483646 h 125"/>
                <a:gd name="T10" fmla="*/ 2147483646 w 159"/>
                <a:gd name="T11" fmla="*/ 2147483646 h 125"/>
                <a:gd name="T12" fmla="*/ 2147483646 w 159"/>
                <a:gd name="T13" fmla="*/ 2147483646 h 125"/>
                <a:gd name="T14" fmla="*/ 2147483646 w 159"/>
                <a:gd name="T15" fmla="*/ 2147483646 h 125"/>
                <a:gd name="T16" fmla="*/ 2147483646 w 159"/>
                <a:gd name="T17" fmla="*/ 2147483646 h 125"/>
                <a:gd name="T18" fmla="*/ 2147483646 w 159"/>
                <a:gd name="T19" fmla="*/ 2147483646 h 125"/>
                <a:gd name="T20" fmla="*/ 2147483646 w 159"/>
                <a:gd name="T21" fmla="*/ 2147483646 h 125"/>
                <a:gd name="T22" fmla="*/ 2147483646 w 159"/>
                <a:gd name="T23" fmla="*/ 2147483646 h 125"/>
                <a:gd name="T24" fmla="*/ 2147483646 w 159"/>
                <a:gd name="T25" fmla="*/ 2147483646 h 125"/>
                <a:gd name="T26" fmla="*/ 2147483646 w 159"/>
                <a:gd name="T27" fmla="*/ 2147483646 h 125"/>
                <a:gd name="T28" fmla="*/ 2147483646 w 159"/>
                <a:gd name="T29" fmla="*/ 2147483646 h 125"/>
                <a:gd name="T30" fmla="*/ 2147483646 w 159"/>
                <a:gd name="T31" fmla="*/ 2147483646 h 125"/>
                <a:gd name="T32" fmla="*/ 2147483646 w 159"/>
                <a:gd name="T33" fmla="*/ 2147483646 h 125"/>
                <a:gd name="T34" fmla="*/ 2147483646 w 159"/>
                <a:gd name="T35" fmla="*/ 0 h 125"/>
                <a:gd name="T36" fmla="*/ 2147483646 w 159"/>
                <a:gd name="T37" fmla="*/ 2147483646 h 125"/>
                <a:gd name="T38" fmla="*/ 2147483646 w 159"/>
                <a:gd name="T39" fmla="*/ 2147483646 h 125"/>
                <a:gd name="T40" fmla="*/ 2147483646 w 159"/>
                <a:gd name="T41" fmla="*/ 2147483646 h 125"/>
                <a:gd name="T42" fmla="*/ 2147483646 w 159"/>
                <a:gd name="T43" fmla="*/ 2147483646 h 125"/>
                <a:gd name="T44" fmla="*/ 2147483646 w 159"/>
                <a:gd name="T45" fmla="*/ 2147483646 h 125"/>
                <a:gd name="T46" fmla="*/ 2147483646 w 159"/>
                <a:gd name="T47" fmla="*/ 2147483646 h 125"/>
                <a:gd name="T48" fmla="*/ 2147483646 w 159"/>
                <a:gd name="T49" fmla="*/ 2147483646 h 125"/>
                <a:gd name="T50" fmla="*/ 2147483646 w 159"/>
                <a:gd name="T51" fmla="*/ 2147483646 h 125"/>
                <a:gd name="T52" fmla="*/ 2147483646 w 159"/>
                <a:gd name="T53" fmla="*/ 2147483646 h 125"/>
                <a:gd name="T54" fmla="*/ 2147483646 w 159"/>
                <a:gd name="T55" fmla="*/ 2147483646 h 125"/>
                <a:gd name="T56" fmla="*/ 2147483646 w 159"/>
                <a:gd name="T57" fmla="*/ 2147483646 h 125"/>
                <a:gd name="T58" fmla="*/ 2147483646 w 159"/>
                <a:gd name="T59" fmla="*/ 2147483646 h 125"/>
                <a:gd name="T60" fmla="*/ 2147483646 w 159"/>
                <a:gd name="T61" fmla="*/ 2147483646 h 125"/>
                <a:gd name="T62" fmla="*/ 2147483646 w 159"/>
                <a:gd name="T63" fmla="*/ 2147483646 h 125"/>
                <a:gd name="T64" fmla="*/ 2147483646 w 159"/>
                <a:gd name="T65" fmla="*/ 2147483646 h 125"/>
                <a:gd name="T66" fmla="*/ 2147483646 w 159"/>
                <a:gd name="T67" fmla="*/ 2147483646 h 125"/>
                <a:gd name="T68" fmla="*/ 2147483646 w 159"/>
                <a:gd name="T69" fmla="*/ 2147483646 h 125"/>
                <a:gd name="T70" fmla="*/ 2147483646 w 159"/>
                <a:gd name="T71" fmla="*/ 2147483646 h 125"/>
                <a:gd name="T72" fmla="*/ 2147483646 w 159"/>
                <a:gd name="T73" fmla="*/ 2147483646 h 125"/>
                <a:gd name="T74" fmla="*/ 2147483646 w 159"/>
                <a:gd name="T75" fmla="*/ 2147483646 h 125"/>
                <a:gd name="T76" fmla="*/ 2147483646 w 159"/>
                <a:gd name="T77" fmla="*/ 2147483646 h 125"/>
                <a:gd name="T78" fmla="*/ 2147483646 w 159"/>
                <a:gd name="T79" fmla="*/ 2147483646 h 125"/>
                <a:gd name="T80" fmla="*/ 2147483646 w 159"/>
                <a:gd name="T81" fmla="*/ 2147483646 h 125"/>
                <a:gd name="T82" fmla="*/ 2147483646 w 159"/>
                <a:gd name="T83" fmla="*/ 2147483646 h 125"/>
                <a:gd name="T84" fmla="*/ 2147483646 w 159"/>
                <a:gd name="T85" fmla="*/ 2147483646 h 125"/>
                <a:gd name="T86" fmla="*/ 2147483646 w 159"/>
                <a:gd name="T87" fmla="*/ 2147483646 h 125"/>
                <a:gd name="T88" fmla="*/ 2147483646 w 159"/>
                <a:gd name="T89" fmla="*/ 2147483646 h 125"/>
                <a:gd name="T90" fmla="*/ 2147483646 w 159"/>
                <a:gd name="T91" fmla="*/ 2147483646 h 125"/>
                <a:gd name="T92" fmla="*/ 2147483646 w 159"/>
                <a:gd name="T93" fmla="*/ 2147483646 h 125"/>
                <a:gd name="T94" fmla="*/ 2147483646 w 159"/>
                <a:gd name="T95" fmla="*/ 2147483646 h 125"/>
                <a:gd name="T96" fmla="*/ 2147483646 w 159"/>
                <a:gd name="T97" fmla="*/ 2147483646 h 125"/>
                <a:gd name="T98" fmla="*/ 2147483646 w 159"/>
                <a:gd name="T99" fmla="*/ 2147483646 h 125"/>
                <a:gd name="T100" fmla="*/ 2147483646 w 159"/>
                <a:gd name="T101" fmla="*/ 2147483646 h 125"/>
                <a:gd name="T102" fmla="*/ 2147483646 w 159"/>
                <a:gd name="T103" fmla="*/ 2147483646 h 125"/>
                <a:gd name="T104" fmla="*/ 0 w 159"/>
                <a:gd name="T105" fmla="*/ 2147483646 h 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9"/>
                <a:gd name="T160" fmla="*/ 0 h 125"/>
                <a:gd name="T161" fmla="*/ 159 w 159"/>
                <a:gd name="T162" fmla="*/ 125 h 1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9" h="125">
                  <a:moveTo>
                    <a:pt x="0" y="108"/>
                  </a:moveTo>
                  <a:lnTo>
                    <a:pt x="5" y="115"/>
                  </a:lnTo>
                  <a:lnTo>
                    <a:pt x="109" y="97"/>
                  </a:lnTo>
                  <a:lnTo>
                    <a:pt x="116" y="101"/>
                  </a:lnTo>
                  <a:lnTo>
                    <a:pt x="120" y="108"/>
                  </a:lnTo>
                  <a:lnTo>
                    <a:pt x="130" y="113"/>
                  </a:lnTo>
                  <a:lnTo>
                    <a:pt x="153" y="120"/>
                  </a:lnTo>
                  <a:lnTo>
                    <a:pt x="154" y="123"/>
                  </a:lnTo>
                  <a:lnTo>
                    <a:pt x="155" y="125"/>
                  </a:lnTo>
                  <a:lnTo>
                    <a:pt x="156" y="124"/>
                  </a:lnTo>
                  <a:lnTo>
                    <a:pt x="158" y="118"/>
                  </a:lnTo>
                  <a:lnTo>
                    <a:pt x="159" y="107"/>
                  </a:lnTo>
                  <a:lnTo>
                    <a:pt x="155" y="87"/>
                  </a:lnTo>
                  <a:lnTo>
                    <a:pt x="155" y="66"/>
                  </a:lnTo>
                  <a:lnTo>
                    <a:pt x="150" y="49"/>
                  </a:lnTo>
                  <a:lnTo>
                    <a:pt x="144" y="35"/>
                  </a:lnTo>
                  <a:lnTo>
                    <a:pt x="142" y="22"/>
                  </a:lnTo>
                  <a:lnTo>
                    <a:pt x="135" y="0"/>
                  </a:lnTo>
                  <a:lnTo>
                    <a:pt x="103" y="8"/>
                  </a:lnTo>
                  <a:lnTo>
                    <a:pt x="101" y="7"/>
                  </a:lnTo>
                  <a:lnTo>
                    <a:pt x="92" y="14"/>
                  </a:lnTo>
                  <a:lnTo>
                    <a:pt x="83" y="25"/>
                  </a:lnTo>
                  <a:lnTo>
                    <a:pt x="82" y="30"/>
                  </a:lnTo>
                  <a:lnTo>
                    <a:pt x="78" y="34"/>
                  </a:lnTo>
                  <a:lnTo>
                    <a:pt x="71" y="40"/>
                  </a:lnTo>
                  <a:lnTo>
                    <a:pt x="74" y="44"/>
                  </a:lnTo>
                  <a:lnTo>
                    <a:pt x="75" y="41"/>
                  </a:lnTo>
                  <a:lnTo>
                    <a:pt x="77" y="42"/>
                  </a:lnTo>
                  <a:lnTo>
                    <a:pt x="76" y="44"/>
                  </a:lnTo>
                  <a:lnTo>
                    <a:pt x="77" y="44"/>
                  </a:lnTo>
                  <a:lnTo>
                    <a:pt x="76" y="47"/>
                  </a:lnTo>
                  <a:lnTo>
                    <a:pt x="75" y="47"/>
                  </a:lnTo>
                  <a:lnTo>
                    <a:pt x="75" y="48"/>
                  </a:lnTo>
                  <a:lnTo>
                    <a:pt x="78" y="52"/>
                  </a:lnTo>
                  <a:lnTo>
                    <a:pt x="78" y="56"/>
                  </a:lnTo>
                  <a:lnTo>
                    <a:pt x="73" y="58"/>
                  </a:lnTo>
                  <a:lnTo>
                    <a:pt x="68" y="65"/>
                  </a:lnTo>
                  <a:lnTo>
                    <a:pt x="62" y="68"/>
                  </a:lnTo>
                  <a:lnTo>
                    <a:pt x="52" y="69"/>
                  </a:lnTo>
                  <a:lnTo>
                    <a:pt x="49" y="72"/>
                  </a:lnTo>
                  <a:lnTo>
                    <a:pt x="43" y="69"/>
                  </a:lnTo>
                  <a:lnTo>
                    <a:pt x="26" y="71"/>
                  </a:lnTo>
                  <a:lnTo>
                    <a:pt x="13" y="75"/>
                  </a:lnTo>
                  <a:lnTo>
                    <a:pt x="14" y="79"/>
                  </a:lnTo>
                  <a:lnTo>
                    <a:pt x="13" y="81"/>
                  </a:lnTo>
                  <a:lnTo>
                    <a:pt x="14" y="81"/>
                  </a:lnTo>
                  <a:lnTo>
                    <a:pt x="16" y="85"/>
                  </a:lnTo>
                  <a:lnTo>
                    <a:pt x="18" y="85"/>
                  </a:lnTo>
                  <a:lnTo>
                    <a:pt x="19" y="89"/>
                  </a:lnTo>
                  <a:lnTo>
                    <a:pt x="19" y="90"/>
                  </a:lnTo>
                  <a:lnTo>
                    <a:pt x="16" y="92"/>
                  </a:lnTo>
                  <a:lnTo>
                    <a:pt x="15" y="96"/>
                  </a:lnTo>
                  <a:lnTo>
                    <a:pt x="0" y="10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4" name="Freeform 1193">
              <a:extLst>
                <a:ext uri="{FF2B5EF4-FFF2-40B4-BE49-F238E27FC236}">
                  <a16:creationId xmlns:a16="http://schemas.microsoft.com/office/drawing/2014/main" id="{8871D148-05DA-994B-A2F5-B6FC33A5C84C}"/>
                </a:ext>
              </a:extLst>
            </p:cNvPr>
            <p:cNvSpPr>
              <a:spLocks noChangeArrowheads="1"/>
            </p:cNvSpPr>
            <p:nvPr/>
          </p:nvSpPr>
          <p:spPr bwMode="auto">
            <a:xfrm>
              <a:off x="5309187" y="4916659"/>
              <a:ext cx="8673" cy="9847"/>
            </a:xfrm>
            <a:custGeom>
              <a:avLst/>
              <a:gdLst>
                <a:gd name="T0" fmla="*/ 0 w 6"/>
                <a:gd name="T1" fmla="*/ 2147483646 h 7"/>
                <a:gd name="T2" fmla="*/ 2147483646 w 6"/>
                <a:gd name="T3" fmla="*/ 2147483646 h 7"/>
                <a:gd name="T4" fmla="*/ 2147483646 w 6"/>
                <a:gd name="T5" fmla="*/ 0 h 7"/>
                <a:gd name="T6" fmla="*/ 2147483646 w 6"/>
                <a:gd name="T7" fmla="*/ 2147483646 h 7"/>
                <a:gd name="T8" fmla="*/ 2147483646 w 6"/>
                <a:gd name="T9" fmla="*/ 2147483646 h 7"/>
                <a:gd name="T10" fmla="*/ 0 w 6"/>
                <a:gd name="T11" fmla="*/ 2147483646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0" y="7"/>
                  </a:moveTo>
                  <a:lnTo>
                    <a:pt x="1" y="3"/>
                  </a:lnTo>
                  <a:lnTo>
                    <a:pt x="3" y="0"/>
                  </a:lnTo>
                  <a:lnTo>
                    <a:pt x="6" y="2"/>
                  </a:lnTo>
                  <a:lnTo>
                    <a:pt x="3" y="6"/>
                  </a:lnTo>
                  <a:lnTo>
                    <a:pt x="0" y="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5" name="Freeform 1194">
              <a:extLst>
                <a:ext uri="{FF2B5EF4-FFF2-40B4-BE49-F238E27FC236}">
                  <a16:creationId xmlns:a16="http://schemas.microsoft.com/office/drawing/2014/main" id="{9BAE72D5-BD0E-F74F-8AEA-1DF59E416ED4}"/>
                </a:ext>
              </a:extLst>
            </p:cNvPr>
            <p:cNvSpPr>
              <a:spLocks noChangeArrowheads="1"/>
            </p:cNvSpPr>
            <p:nvPr/>
          </p:nvSpPr>
          <p:spPr bwMode="auto">
            <a:xfrm>
              <a:off x="5317860" y="4882896"/>
              <a:ext cx="70827" cy="37982"/>
            </a:xfrm>
            <a:custGeom>
              <a:avLst/>
              <a:gdLst>
                <a:gd name="T0" fmla="*/ 0 w 49"/>
                <a:gd name="T1" fmla="*/ 2147483646 h 27"/>
                <a:gd name="T2" fmla="*/ 2147483646 w 49"/>
                <a:gd name="T3" fmla="*/ 2147483646 h 27"/>
                <a:gd name="T4" fmla="*/ 2147483646 w 49"/>
                <a:gd name="T5" fmla="*/ 2147483646 h 27"/>
                <a:gd name="T6" fmla="*/ 2147483646 w 49"/>
                <a:gd name="T7" fmla="*/ 2147483646 h 27"/>
                <a:gd name="T8" fmla="*/ 2147483646 w 49"/>
                <a:gd name="T9" fmla="*/ 2147483646 h 27"/>
                <a:gd name="T10" fmla="*/ 2147483646 w 49"/>
                <a:gd name="T11" fmla="*/ 2147483646 h 27"/>
                <a:gd name="T12" fmla="*/ 2147483646 w 49"/>
                <a:gd name="T13" fmla="*/ 2147483646 h 27"/>
                <a:gd name="T14" fmla="*/ 2147483646 w 49"/>
                <a:gd name="T15" fmla="*/ 2147483646 h 27"/>
                <a:gd name="T16" fmla="*/ 2147483646 w 49"/>
                <a:gd name="T17" fmla="*/ 2147483646 h 27"/>
                <a:gd name="T18" fmla="*/ 2147483646 w 49"/>
                <a:gd name="T19" fmla="*/ 2147483646 h 27"/>
                <a:gd name="T20" fmla="*/ 2147483646 w 49"/>
                <a:gd name="T21" fmla="*/ 2147483646 h 27"/>
                <a:gd name="T22" fmla="*/ 2147483646 w 49"/>
                <a:gd name="T23" fmla="*/ 2147483646 h 27"/>
                <a:gd name="T24" fmla="*/ 2147483646 w 49"/>
                <a:gd name="T25" fmla="*/ 2147483646 h 27"/>
                <a:gd name="T26" fmla="*/ 2147483646 w 49"/>
                <a:gd name="T27" fmla="*/ 2147483646 h 27"/>
                <a:gd name="T28" fmla="*/ 2147483646 w 49"/>
                <a:gd name="T29" fmla="*/ 2147483646 h 27"/>
                <a:gd name="T30" fmla="*/ 2147483646 w 49"/>
                <a:gd name="T31" fmla="*/ 2147483646 h 27"/>
                <a:gd name="T32" fmla="*/ 2147483646 w 49"/>
                <a:gd name="T33" fmla="*/ 2147483646 h 27"/>
                <a:gd name="T34" fmla="*/ 2147483646 w 49"/>
                <a:gd name="T35" fmla="*/ 2147483646 h 27"/>
                <a:gd name="T36" fmla="*/ 2147483646 w 49"/>
                <a:gd name="T37" fmla="*/ 2147483646 h 27"/>
                <a:gd name="T38" fmla="*/ 2147483646 w 49"/>
                <a:gd name="T39" fmla="*/ 2147483646 h 27"/>
                <a:gd name="T40" fmla="*/ 2147483646 w 49"/>
                <a:gd name="T41" fmla="*/ 2147483646 h 27"/>
                <a:gd name="T42" fmla="*/ 2147483646 w 49"/>
                <a:gd name="T43" fmla="*/ 2147483646 h 27"/>
                <a:gd name="T44" fmla="*/ 2147483646 w 49"/>
                <a:gd name="T45" fmla="*/ 2147483646 h 27"/>
                <a:gd name="T46" fmla="*/ 2147483646 w 49"/>
                <a:gd name="T47" fmla="*/ 2147483646 h 27"/>
                <a:gd name="T48" fmla="*/ 2147483646 w 49"/>
                <a:gd name="T49" fmla="*/ 2147483646 h 27"/>
                <a:gd name="T50" fmla="*/ 2147483646 w 49"/>
                <a:gd name="T51" fmla="*/ 2147483646 h 27"/>
                <a:gd name="T52" fmla="*/ 2147483646 w 49"/>
                <a:gd name="T53" fmla="*/ 2147483646 h 27"/>
                <a:gd name="T54" fmla="*/ 2147483646 w 49"/>
                <a:gd name="T55" fmla="*/ 2147483646 h 27"/>
                <a:gd name="T56" fmla="*/ 2147483646 w 49"/>
                <a:gd name="T57" fmla="*/ 2147483646 h 27"/>
                <a:gd name="T58" fmla="*/ 2147483646 w 49"/>
                <a:gd name="T59" fmla="*/ 2147483646 h 27"/>
                <a:gd name="T60" fmla="*/ 2147483646 w 49"/>
                <a:gd name="T61" fmla="*/ 2147483646 h 27"/>
                <a:gd name="T62" fmla="*/ 2147483646 w 49"/>
                <a:gd name="T63" fmla="*/ 2147483646 h 27"/>
                <a:gd name="T64" fmla="*/ 2147483646 w 49"/>
                <a:gd name="T65" fmla="*/ 0 h 27"/>
                <a:gd name="T66" fmla="*/ 2147483646 w 49"/>
                <a:gd name="T67" fmla="*/ 0 h 27"/>
                <a:gd name="T68" fmla="*/ 2147483646 w 49"/>
                <a:gd name="T69" fmla="*/ 2147483646 h 27"/>
                <a:gd name="T70" fmla="*/ 2147483646 w 49"/>
                <a:gd name="T71" fmla="*/ 2147483646 h 27"/>
                <a:gd name="T72" fmla="*/ 2147483646 w 49"/>
                <a:gd name="T73" fmla="*/ 2147483646 h 27"/>
                <a:gd name="T74" fmla="*/ 2147483646 w 49"/>
                <a:gd name="T75" fmla="*/ 2147483646 h 27"/>
                <a:gd name="T76" fmla="*/ 2147483646 w 49"/>
                <a:gd name="T77" fmla="*/ 2147483646 h 27"/>
                <a:gd name="T78" fmla="*/ 2147483646 w 49"/>
                <a:gd name="T79" fmla="*/ 2147483646 h 27"/>
                <a:gd name="T80" fmla="*/ 2147483646 w 49"/>
                <a:gd name="T81" fmla="*/ 2147483646 h 27"/>
                <a:gd name="T82" fmla="*/ 2147483646 w 49"/>
                <a:gd name="T83" fmla="*/ 2147483646 h 27"/>
                <a:gd name="T84" fmla="*/ 2147483646 w 49"/>
                <a:gd name="T85" fmla="*/ 2147483646 h 27"/>
                <a:gd name="T86" fmla="*/ 2147483646 w 49"/>
                <a:gd name="T87" fmla="*/ 2147483646 h 27"/>
                <a:gd name="T88" fmla="*/ 2147483646 w 49"/>
                <a:gd name="T89" fmla="*/ 2147483646 h 27"/>
                <a:gd name="T90" fmla="*/ 2147483646 w 49"/>
                <a:gd name="T91" fmla="*/ 2147483646 h 27"/>
                <a:gd name="T92" fmla="*/ 2147483646 w 49"/>
                <a:gd name="T93" fmla="*/ 2147483646 h 27"/>
                <a:gd name="T94" fmla="*/ 2147483646 w 49"/>
                <a:gd name="T95" fmla="*/ 2147483646 h 27"/>
                <a:gd name="T96" fmla="*/ 0 w 49"/>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
                <a:gd name="T148" fmla="*/ 0 h 27"/>
                <a:gd name="T149" fmla="*/ 49 w 49"/>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 h="27">
                  <a:moveTo>
                    <a:pt x="0" y="24"/>
                  </a:moveTo>
                  <a:lnTo>
                    <a:pt x="1" y="26"/>
                  </a:lnTo>
                  <a:lnTo>
                    <a:pt x="2" y="26"/>
                  </a:lnTo>
                  <a:lnTo>
                    <a:pt x="4" y="24"/>
                  </a:lnTo>
                  <a:lnTo>
                    <a:pt x="5" y="24"/>
                  </a:lnTo>
                  <a:lnTo>
                    <a:pt x="6" y="24"/>
                  </a:lnTo>
                  <a:lnTo>
                    <a:pt x="3" y="27"/>
                  </a:lnTo>
                  <a:lnTo>
                    <a:pt x="7" y="25"/>
                  </a:lnTo>
                  <a:lnTo>
                    <a:pt x="8" y="24"/>
                  </a:lnTo>
                  <a:lnTo>
                    <a:pt x="15" y="22"/>
                  </a:lnTo>
                  <a:lnTo>
                    <a:pt x="21" y="18"/>
                  </a:lnTo>
                  <a:lnTo>
                    <a:pt x="27" y="16"/>
                  </a:lnTo>
                  <a:lnTo>
                    <a:pt x="32" y="13"/>
                  </a:lnTo>
                  <a:lnTo>
                    <a:pt x="32" y="14"/>
                  </a:lnTo>
                  <a:lnTo>
                    <a:pt x="22" y="20"/>
                  </a:lnTo>
                  <a:lnTo>
                    <a:pt x="20" y="21"/>
                  </a:lnTo>
                  <a:lnTo>
                    <a:pt x="21" y="21"/>
                  </a:lnTo>
                  <a:lnTo>
                    <a:pt x="24" y="20"/>
                  </a:lnTo>
                  <a:lnTo>
                    <a:pt x="39" y="10"/>
                  </a:lnTo>
                  <a:lnTo>
                    <a:pt x="42" y="8"/>
                  </a:lnTo>
                  <a:lnTo>
                    <a:pt x="49" y="2"/>
                  </a:lnTo>
                  <a:lnTo>
                    <a:pt x="49" y="1"/>
                  </a:lnTo>
                  <a:lnTo>
                    <a:pt x="48" y="1"/>
                  </a:lnTo>
                  <a:lnTo>
                    <a:pt x="44" y="4"/>
                  </a:lnTo>
                  <a:lnTo>
                    <a:pt x="42" y="3"/>
                  </a:lnTo>
                  <a:lnTo>
                    <a:pt x="39" y="5"/>
                  </a:lnTo>
                  <a:lnTo>
                    <a:pt x="38" y="5"/>
                  </a:lnTo>
                  <a:lnTo>
                    <a:pt x="36" y="10"/>
                  </a:lnTo>
                  <a:lnTo>
                    <a:pt x="35" y="10"/>
                  </a:lnTo>
                  <a:lnTo>
                    <a:pt x="32" y="10"/>
                  </a:lnTo>
                  <a:lnTo>
                    <a:pt x="36" y="5"/>
                  </a:lnTo>
                  <a:lnTo>
                    <a:pt x="36" y="4"/>
                  </a:lnTo>
                  <a:lnTo>
                    <a:pt x="39" y="0"/>
                  </a:lnTo>
                  <a:lnTo>
                    <a:pt x="38" y="0"/>
                  </a:lnTo>
                  <a:lnTo>
                    <a:pt x="32" y="7"/>
                  </a:lnTo>
                  <a:lnTo>
                    <a:pt x="24" y="10"/>
                  </a:lnTo>
                  <a:lnTo>
                    <a:pt x="19" y="10"/>
                  </a:lnTo>
                  <a:lnTo>
                    <a:pt x="18" y="13"/>
                  </a:lnTo>
                  <a:lnTo>
                    <a:pt x="13" y="14"/>
                  </a:lnTo>
                  <a:lnTo>
                    <a:pt x="11" y="13"/>
                  </a:lnTo>
                  <a:lnTo>
                    <a:pt x="11" y="15"/>
                  </a:lnTo>
                  <a:lnTo>
                    <a:pt x="9" y="15"/>
                  </a:lnTo>
                  <a:lnTo>
                    <a:pt x="7" y="16"/>
                  </a:lnTo>
                  <a:lnTo>
                    <a:pt x="7" y="18"/>
                  </a:lnTo>
                  <a:lnTo>
                    <a:pt x="6" y="18"/>
                  </a:lnTo>
                  <a:lnTo>
                    <a:pt x="5" y="19"/>
                  </a:lnTo>
                  <a:lnTo>
                    <a:pt x="2" y="21"/>
                  </a:lnTo>
                  <a:lnTo>
                    <a:pt x="1" y="22"/>
                  </a:lnTo>
                  <a:lnTo>
                    <a:pt x="0" y="2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6" name="Freeform 1195">
              <a:extLst>
                <a:ext uri="{FF2B5EF4-FFF2-40B4-BE49-F238E27FC236}">
                  <a16:creationId xmlns:a16="http://schemas.microsoft.com/office/drawing/2014/main" id="{FFECE8A6-0C43-2F4D-B8CC-1450B8EF3F68}"/>
                </a:ext>
              </a:extLst>
            </p:cNvPr>
            <p:cNvSpPr>
              <a:spLocks noChangeArrowheads="1"/>
            </p:cNvSpPr>
            <p:nvPr/>
          </p:nvSpPr>
          <p:spPr bwMode="auto">
            <a:xfrm>
              <a:off x="4976730" y="5100945"/>
              <a:ext cx="329566" cy="126609"/>
            </a:xfrm>
            <a:custGeom>
              <a:avLst/>
              <a:gdLst>
                <a:gd name="T0" fmla="*/ 2147483646 w 228"/>
                <a:gd name="T1" fmla="*/ 2147483646 h 90"/>
                <a:gd name="T2" fmla="*/ 2147483646 w 228"/>
                <a:gd name="T3" fmla="*/ 2147483646 h 90"/>
                <a:gd name="T4" fmla="*/ 2147483646 w 228"/>
                <a:gd name="T5" fmla="*/ 2147483646 h 90"/>
                <a:gd name="T6" fmla="*/ 2147483646 w 228"/>
                <a:gd name="T7" fmla="*/ 2147483646 h 90"/>
                <a:gd name="T8" fmla="*/ 2147483646 w 228"/>
                <a:gd name="T9" fmla="*/ 2147483646 h 90"/>
                <a:gd name="T10" fmla="*/ 2147483646 w 228"/>
                <a:gd name="T11" fmla="*/ 2147483646 h 90"/>
                <a:gd name="T12" fmla="*/ 2147483646 w 228"/>
                <a:gd name="T13" fmla="*/ 2147483646 h 90"/>
                <a:gd name="T14" fmla="*/ 2147483646 w 228"/>
                <a:gd name="T15" fmla="*/ 2147483646 h 90"/>
                <a:gd name="T16" fmla="*/ 2147483646 w 228"/>
                <a:gd name="T17" fmla="*/ 2147483646 h 90"/>
                <a:gd name="T18" fmla="*/ 2147483646 w 228"/>
                <a:gd name="T19" fmla="*/ 2147483646 h 90"/>
                <a:gd name="T20" fmla="*/ 2147483646 w 228"/>
                <a:gd name="T21" fmla="*/ 2147483646 h 90"/>
                <a:gd name="T22" fmla="*/ 2147483646 w 228"/>
                <a:gd name="T23" fmla="*/ 2147483646 h 90"/>
                <a:gd name="T24" fmla="*/ 2147483646 w 228"/>
                <a:gd name="T25" fmla="*/ 2147483646 h 90"/>
                <a:gd name="T26" fmla="*/ 2147483646 w 228"/>
                <a:gd name="T27" fmla="*/ 2147483646 h 90"/>
                <a:gd name="T28" fmla="*/ 2147483646 w 228"/>
                <a:gd name="T29" fmla="*/ 2147483646 h 90"/>
                <a:gd name="T30" fmla="*/ 2147483646 w 228"/>
                <a:gd name="T31" fmla="*/ 2147483646 h 90"/>
                <a:gd name="T32" fmla="*/ 2147483646 w 228"/>
                <a:gd name="T33" fmla="*/ 2147483646 h 90"/>
                <a:gd name="T34" fmla="*/ 2147483646 w 228"/>
                <a:gd name="T35" fmla="*/ 2147483646 h 90"/>
                <a:gd name="T36" fmla="*/ 2147483646 w 228"/>
                <a:gd name="T37" fmla="*/ 2147483646 h 90"/>
                <a:gd name="T38" fmla="*/ 2147483646 w 228"/>
                <a:gd name="T39" fmla="*/ 2147483646 h 90"/>
                <a:gd name="T40" fmla="*/ 2147483646 w 228"/>
                <a:gd name="T41" fmla="*/ 2147483646 h 90"/>
                <a:gd name="T42" fmla="*/ 2147483646 w 228"/>
                <a:gd name="T43" fmla="*/ 2147483646 h 90"/>
                <a:gd name="T44" fmla="*/ 2147483646 w 228"/>
                <a:gd name="T45" fmla="*/ 2147483646 h 90"/>
                <a:gd name="T46" fmla="*/ 2147483646 w 228"/>
                <a:gd name="T47" fmla="*/ 2147483646 h 90"/>
                <a:gd name="T48" fmla="*/ 2147483646 w 228"/>
                <a:gd name="T49" fmla="*/ 2147483646 h 90"/>
                <a:gd name="T50" fmla="*/ 2147483646 w 228"/>
                <a:gd name="T51" fmla="*/ 2147483646 h 90"/>
                <a:gd name="T52" fmla="*/ 2147483646 w 228"/>
                <a:gd name="T53" fmla="*/ 2147483646 h 90"/>
                <a:gd name="T54" fmla="*/ 2147483646 w 228"/>
                <a:gd name="T55" fmla="*/ 2147483646 h 90"/>
                <a:gd name="T56" fmla="*/ 2147483646 w 228"/>
                <a:gd name="T57" fmla="*/ 2147483646 h 90"/>
                <a:gd name="T58" fmla="*/ 2147483646 w 228"/>
                <a:gd name="T59" fmla="*/ 2147483646 h 90"/>
                <a:gd name="T60" fmla="*/ 2147483646 w 228"/>
                <a:gd name="T61" fmla="*/ 2147483646 h 90"/>
                <a:gd name="T62" fmla="*/ 2147483646 w 228"/>
                <a:gd name="T63" fmla="*/ 2147483646 h 90"/>
                <a:gd name="T64" fmla="*/ 2147483646 w 228"/>
                <a:gd name="T65" fmla="*/ 2147483646 h 90"/>
                <a:gd name="T66" fmla="*/ 2147483646 w 228"/>
                <a:gd name="T67" fmla="*/ 2147483646 h 90"/>
                <a:gd name="T68" fmla="*/ 2147483646 w 228"/>
                <a:gd name="T69" fmla="*/ 2147483646 h 90"/>
                <a:gd name="T70" fmla="*/ 2147483646 w 228"/>
                <a:gd name="T71" fmla="*/ 2147483646 h 90"/>
                <a:gd name="T72" fmla="*/ 2147483646 w 228"/>
                <a:gd name="T73" fmla="*/ 2147483646 h 90"/>
                <a:gd name="T74" fmla="*/ 2147483646 w 228"/>
                <a:gd name="T75" fmla="*/ 2147483646 h 90"/>
                <a:gd name="T76" fmla="*/ 2147483646 w 228"/>
                <a:gd name="T77" fmla="*/ 2147483646 h 90"/>
                <a:gd name="T78" fmla="*/ 2147483646 w 228"/>
                <a:gd name="T79" fmla="*/ 2147483646 h 90"/>
                <a:gd name="T80" fmla="*/ 2147483646 w 228"/>
                <a:gd name="T81" fmla="*/ 2147483646 h 90"/>
                <a:gd name="T82" fmla="*/ 2147483646 w 228"/>
                <a:gd name="T83" fmla="*/ 2147483646 h 90"/>
                <a:gd name="T84" fmla="*/ 2147483646 w 228"/>
                <a:gd name="T85" fmla="*/ 2147483646 h 90"/>
                <a:gd name="T86" fmla="*/ 2147483646 w 228"/>
                <a:gd name="T87" fmla="*/ 2147483646 h 90"/>
                <a:gd name="T88" fmla="*/ 2147483646 w 228"/>
                <a:gd name="T89" fmla="*/ 2147483646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8"/>
                <a:gd name="T136" fmla="*/ 0 h 90"/>
                <a:gd name="T137" fmla="*/ 228 w 228"/>
                <a:gd name="T138" fmla="*/ 90 h 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8" h="90">
                  <a:moveTo>
                    <a:pt x="0" y="71"/>
                  </a:moveTo>
                  <a:lnTo>
                    <a:pt x="1" y="77"/>
                  </a:lnTo>
                  <a:lnTo>
                    <a:pt x="33" y="74"/>
                  </a:lnTo>
                  <a:lnTo>
                    <a:pt x="53" y="65"/>
                  </a:lnTo>
                  <a:lnTo>
                    <a:pt x="89" y="62"/>
                  </a:lnTo>
                  <a:lnTo>
                    <a:pt x="104" y="70"/>
                  </a:lnTo>
                  <a:lnTo>
                    <a:pt x="128" y="67"/>
                  </a:lnTo>
                  <a:lnTo>
                    <a:pt x="164" y="90"/>
                  </a:lnTo>
                  <a:lnTo>
                    <a:pt x="168" y="87"/>
                  </a:lnTo>
                  <a:lnTo>
                    <a:pt x="177" y="87"/>
                  </a:lnTo>
                  <a:lnTo>
                    <a:pt x="179" y="81"/>
                  </a:lnTo>
                  <a:lnTo>
                    <a:pt x="181" y="84"/>
                  </a:lnTo>
                  <a:lnTo>
                    <a:pt x="183" y="74"/>
                  </a:lnTo>
                  <a:lnTo>
                    <a:pt x="188" y="68"/>
                  </a:lnTo>
                  <a:lnTo>
                    <a:pt x="193" y="65"/>
                  </a:lnTo>
                  <a:lnTo>
                    <a:pt x="190" y="64"/>
                  </a:lnTo>
                  <a:lnTo>
                    <a:pt x="191" y="62"/>
                  </a:lnTo>
                  <a:lnTo>
                    <a:pt x="189" y="59"/>
                  </a:lnTo>
                  <a:lnTo>
                    <a:pt x="192" y="62"/>
                  </a:lnTo>
                  <a:lnTo>
                    <a:pt x="191" y="63"/>
                  </a:lnTo>
                  <a:lnTo>
                    <a:pt x="193" y="64"/>
                  </a:lnTo>
                  <a:lnTo>
                    <a:pt x="196" y="61"/>
                  </a:lnTo>
                  <a:lnTo>
                    <a:pt x="197" y="61"/>
                  </a:lnTo>
                  <a:lnTo>
                    <a:pt x="196" y="57"/>
                  </a:lnTo>
                  <a:lnTo>
                    <a:pt x="197" y="57"/>
                  </a:lnTo>
                  <a:lnTo>
                    <a:pt x="199" y="59"/>
                  </a:lnTo>
                  <a:lnTo>
                    <a:pt x="207" y="56"/>
                  </a:lnTo>
                  <a:lnTo>
                    <a:pt x="214" y="56"/>
                  </a:lnTo>
                  <a:lnTo>
                    <a:pt x="219" y="48"/>
                  </a:lnTo>
                  <a:lnTo>
                    <a:pt x="217" y="46"/>
                  </a:lnTo>
                  <a:lnTo>
                    <a:pt x="214" y="49"/>
                  </a:lnTo>
                  <a:lnTo>
                    <a:pt x="213" y="46"/>
                  </a:lnTo>
                  <a:lnTo>
                    <a:pt x="210" y="48"/>
                  </a:lnTo>
                  <a:lnTo>
                    <a:pt x="212" y="50"/>
                  </a:lnTo>
                  <a:lnTo>
                    <a:pt x="209" y="49"/>
                  </a:lnTo>
                  <a:lnTo>
                    <a:pt x="209" y="51"/>
                  </a:lnTo>
                  <a:lnTo>
                    <a:pt x="201" y="51"/>
                  </a:lnTo>
                  <a:lnTo>
                    <a:pt x="196" y="47"/>
                  </a:lnTo>
                  <a:lnTo>
                    <a:pt x="196" y="46"/>
                  </a:lnTo>
                  <a:lnTo>
                    <a:pt x="205" y="50"/>
                  </a:lnTo>
                  <a:lnTo>
                    <a:pt x="210" y="44"/>
                  </a:lnTo>
                  <a:lnTo>
                    <a:pt x="207" y="43"/>
                  </a:lnTo>
                  <a:lnTo>
                    <a:pt x="211" y="39"/>
                  </a:lnTo>
                  <a:lnTo>
                    <a:pt x="207" y="40"/>
                  </a:lnTo>
                  <a:lnTo>
                    <a:pt x="195" y="35"/>
                  </a:lnTo>
                  <a:lnTo>
                    <a:pt x="200" y="35"/>
                  </a:lnTo>
                  <a:lnTo>
                    <a:pt x="207" y="37"/>
                  </a:lnTo>
                  <a:lnTo>
                    <a:pt x="207" y="35"/>
                  </a:lnTo>
                  <a:lnTo>
                    <a:pt x="205" y="33"/>
                  </a:lnTo>
                  <a:lnTo>
                    <a:pt x="207" y="33"/>
                  </a:lnTo>
                  <a:lnTo>
                    <a:pt x="210" y="31"/>
                  </a:lnTo>
                  <a:lnTo>
                    <a:pt x="208" y="34"/>
                  </a:lnTo>
                  <a:lnTo>
                    <a:pt x="210" y="36"/>
                  </a:lnTo>
                  <a:lnTo>
                    <a:pt x="212" y="34"/>
                  </a:lnTo>
                  <a:lnTo>
                    <a:pt x="214" y="37"/>
                  </a:lnTo>
                  <a:lnTo>
                    <a:pt x="216" y="36"/>
                  </a:lnTo>
                  <a:lnTo>
                    <a:pt x="220" y="36"/>
                  </a:lnTo>
                  <a:lnTo>
                    <a:pt x="223" y="33"/>
                  </a:lnTo>
                  <a:lnTo>
                    <a:pt x="225" y="26"/>
                  </a:lnTo>
                  <a:lnTo>
                    <a:pt x="228" y="26"/>
                  </a:lnTo>
                  <a:lnTo>
                    <a:pt x="228" y="23"/>
                  </a:lnTo>
                  <a:lnTo>
                    <a:pt x="226" y="18"/>
                  </a:lnTo>
                  <a:lnTo>
                    <a:pt x="223" y="18"/>
                  </a:lnTo>
                  <a:lnTo>
                    <a:pt x="220" y="26"/>
                  </a:lnTo>
                  <a:lnTo>
                    <a:pt x="217" y="22"/>
                  </a:lnTo>
                  <a:lnTo>
                    <a:pt x="217" y="16"/>
                  </a:lnTo>
                  <a:lnTo>
                    <a:pt x="210" y="20"/>
                  </a:lnTo>
                  <a:lnTo>
                    <a:pt x="199" y="21"/>
                  </a:lnTo>
                  <a:lnTo>
                    <a:pt x="201" y="18"/>
                  </a:lnTo>
                  <a:lnTo>
                    <a:pt x="206" y="15"/>
                  </a:lnTo>
                  <a:lnTo>
                    <a:pt x="216" y="12"/>
                  </a:lnTo>
                  <a:lnTo>
                    <a:pt x="213" y="7"/>
                  </a:lnTo>
                  <a:lnTo>
                    <a:pt x="220" y="11"/>
                  </a:lnTo>
                  <a:lnTo>
                    <a:pt x="217" y="7"/>
                  </a:lnTo>
                  <a:lnTo>
                    <a:pt x="223" y="12"/>
                  </a:lnTo>
                  <a:lnTo>
                    <a:pt x="219" y="3"/>
                  </a:lnTo>
                  <a:lnTo>
                    <a:pt x="214" y="0"/>
                  </a:lnTo>
                  <a:lnTo>
                    <a:pt x="132" y="13"/>
                  </a:lnTo>
                  <a:lnTo>
                    <a:pt x="66" y="21"/>
                  </a:lnTo>
                  <a:lnTo>
                    <a:pt x="64" y="28"/>
                  </a:lnTo>
                  <a:lnTo>
                    <a:pt x="60" y="30"/>
                  </a:lnTo>
                  <a:lnTo>
                    <a:pt x="56" y="38"/>
                  </a:lnTo>
                  <a:lnTo>
                    <a:pt x="52" y="37"/>
                  </a:lnTo>
                  <a:lnTo>
                    <a:pt x="48" y="39"/>
                  </a:lnTo>
                  <a:lnTo>
                    <a:pt x="45" y="43"/>
                  </a:lnTo>
                  <a:lnTo>
                    <a:pt x="41" y="41"/>
                  </a:lnTo>
                  <a:lnTo>
                    <a:pt x="35" y="46"/>
                  </a:lnTo>
                  <a:lnTo>
                    <a:pt x="34" y="49"/>
                  </a:lnTo>
                  <a:lnTo>
                    <a:pt x="9" y="63"/>
                  </a:lnTo>
                  <a:lnTo>
                    <a:pt x="7" y="68"/>
                  </a:lnTo>
                  <a:lnTo>
                    <a:pt x="0" y="7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7" name="Freeform 1196">
              <a:extLst>
                <a:ext uri="{FF2B5EF4-FFF2-40B4-BE49-F238E27FC236}">
                  <a16:creationId xmlns:a16="http://schemas.microsoft.com/office/drawing/2014/main" id="{0BC1F370-BF5F-1A46-B53A-5246DFA5B404}"/>
                </a:ext>
              </a:extLst>
            </p:cNvPr>
            <p:cNvSpPr>
              <a:spLocks noChangeArrowheads="1"/>
            </p:cNvSpPr>
            <p:nvPr/>
          </p:nvSpPr>
          <p:spPr bwMode="auto">
            <a:xfrm>
              <a:off x="4243880" y="4632491"/>
              <a:ext cx="254402" cy="139270"/>
            </a:xfrm>
            <a:custGeom>
              <a:avLst/>
              <a:gdLst>
                <a:gd name="T0" fmla="*/ 0 w 176"/>
                <a:gd name="T1" fmla="*/ 2147483646 h 99"/>
                <a:gd name="T2" fmla="*/ 2147483646 w 176"/>
                <a:gd name="T3" fmla="*/ 0 h 99"/>
                <a:gd name="T4" fmla="*/ 2147483646 w 176"/>
                <a:gd name="T5" fmla="*/ 2147483646 h 99"/>
                <a:gd name="T6" fmla="*/ 2147483646 w 176"/>
                <a:gd name="T7" fmla="*/ 2147483646 h 99"/>
                <a:gd name="T8" fmla="*/ 2147483646 w 176"/>
                <a:gd name="T9" fmla="*/ 2147483646 h 99"/>
                <a:gd name="T10" fmla="*/ 2147483646 w 176"/>
                <a:gd name="T11" fmla="*/ 2147483646 h 99"/>
                <a:gd name="T12" fmla="*/ 2147483646 w 176"/>
                <a:gd name="T13" fmla="*/ 2147483646 h 99"/>
                <a:gd name="T14" fmla="*/ 2147483646 w 176"/>
                <a:gd name="T15" fmla="*/ 2147483646 h 99"/>
                <a:gd name="T16" fmla="*/ 2147483646 w 176"/>
                <a:gd name="T17" fmla="*/ 2147483646 h 99"/>
                <a:gd name="T18" fmla="*/ 0 w 176"/>
                <a:gd name="T19" fmla="*/ 2147483646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99"/>
                <a:gd name="T32" fmla="*/ 176 w 176"/>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99">
                  <a:moveTo>
                    <a:pt x="0" y="91"/>
                  </a:moveTo>
                  <a:lnTo>
                    <a:pt x="9" y="0"/>
                  </a:lnTo>
                  <a:lnTo>
                    <a:pt x="96" y="6"/>
                  </a:lnTo>
                  <a:lnTo>
                    <a:pt x="162" y="7"/>
                  </a:lnTo>
                  <a:lnTo>
                    <a:pt x="164" y="33"/>
                  </a:lnTo>
                  <a:lnTo>
                    <a:pt x="170" y="52"/>
                  </a:lnTo>
                  <a:lnTo>
                    <a:pt x="171" y="78"/>
                  </a:lnTo>
                  <a:lnTo>
                    <a:pt x="176" y="99"/>
                  </a:lnTo>
                  <a:lnTo>
                    <a:pt x="83" y="96"/>
                  </a:lnTo>
                  <a:lnTo>
                    <a:pt x="0" y="9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8" name="Freeform 1197">
              <a:extLst>
                <a:ext uri="{FF2B5EF4-FFF2-40B4-BE49-F238E27FC236}">
                  <a16:creationId xmlns:a16="http://schemas.microsoft.com/office/drawing/2014/main" id="{23E0B550-10E0-CD4F-93FF-2551CCC542B8}"/>
                </a:ext>
              </a:extLst>
            </p:cNvPr>
            <p:cNvSpPr>
              <a:spLocks noChangeArrowheads="1"/>
            </p:cNvSpPr>
            <p:nvPr/>
          </p:nvSpPr>
          <p:spPr bwMode="auto">
            <a:xfrm>
              <a:off x="4921802" y="4901184"/>
              <a:ext cx="161892" cy="157558"/>
            </a:xfrm>
            <a:custGeom>
              <a:avLst/>
              <a:gdLst>
                <a:gd name="T0" fmla="*/ 0 w 112"/>
                <a:gd name="T1" fmla="*/ 2147483646 h 112"/>
                <a:gd name="T2" fmla="*/ 2147483646 w 112"/>
                <a:gd name="T3" fmla="*/ 2147483646 h 112"/>
                <a:gd name="T4" fmla="*/ 2147483646 w 112"/>
                <a:gd name="T5" fmla="*/ 2147483646 h 112"/>
                <a:gd name="T6" fmla="*/ 2147483646 w 112"/>
                <a:gd name="T7" fmla="*/ 2147483646 h 112"/>
                <a:gd name="T8" fmla="*/ 2147483646 w 112"/>
                <a:gd name="T9" fmla="*/ 2147483646 h 112"/>
                <a:gd name="T10" fmla="*/ 2147483646 w 112"/>
                <a:gd name="T11" fmla="*/ 2147483646 h 112"/>
                <a:gd name="T12" fmla="*/ 2147483646 w 112"/>
                <a:gd name="T13" fmla="*/ 2147483646 h 112"/>
                <a:gd name="T14" fmla="*/ 2147483646 w 112"/>
                <a:gd name="T15" fmla="*/ 2147483646 h 112"/>
                <a:gd name="T16" fmla="*/ 2147483646 w 112"/>
                <a:gd name="T17" fmla="*/ 2147483646 h 112"/>
                <a:gd name="T18" fmla="*/ 2147483646 w 112"/>
                <a:gd name="T19" fmla="*/ 2147483646 h 112"/>
                <a:gd name="T20" fmla="*/ 2147483646 w 112"/>
                <a:gd name="T21" fmla="*/ 2147483646 h 112"/>
                <a:gd name="T22" fmla="*/ 2147483646 w 112"/>
                <a:gd name="T23" fmla="*/ 2147483646 h 112"/>
                <a:gd name="T24" fmla="*/ 2147483646 w 112"/>
                <a:gd name="T25" fmla="*/ 2147483646 h 112"/>
                <a:gd name="T26" fmla="*/ 2147483646 w 112"/>
                <a:gd name="T27" fmla="*/ 2147483646 h 112"/>
                <a:gd name="T28" fmla="*/ 2147483646 w 112"/>
                <a:gd name="T29" fmla="*/ 2147483646 h 112"/>
                <a:gd name="T30" fmla="*/ 2147483646 w 112"/>
                <a:gd name="T31" fmla="*/ 2147483646 h 112"/>
                <a:gd name="T32" fmla="*/ 2147483646 w 112"/>
                <a:gd name="T33" fmla="*/ 2147483646 h 112"/>
                <a:gd name="T34" fmla="*/ 2147483646 w 112"/>
                <a:gd name="T35" fmla="*/ 2147483646 h 112"/>
                <a:gd name="T36" fmla="*/ 2147483646 w 112"/>
                <a:gd name="T37" fmla="*/ 2147483646 h 112"/>
                <a:gd name="T38" fmla="*/ 2147483646 w 112"/>
                <a:gd name="T39" fmla="*/ 0 h 112"/>
                <a:gd name="T40" fmla="*/ 2147483646 w 112"/>
                <a:gd name="T41" fmla="*/ 2147483646 h 112"/>
                <a:gd name="T42" fmla="*/ 2147483646 w 112"/>
                <a:gd name="T43" fmla="*/ 2147483646 h 112"/>
                <a:gd name="T44" fmla="*/ 2147483646 w 112"/>
                <a:gd name="T45" fmla="*/ 2147483646 h 112"/>
                <a:gd name="T46" fmla="*/ 2147483646 w 112"/>
                <a:gd name="T47" fmla="*/ 2147483646 h 112"/>
                <a:gd name="T48" fmla="*/ 2147483646 w 112"/>
                <a:gd name="T49" fmla="*/ 2147483646 h 112"/>
                <a:gd name="T50" fmla="*/ 2147483646 w 112"/>
                <a:gd name="T51" fmla="*/ 2147483646 h 112"/>
                <a:gd name="T52" fmla="*/ 2147483646 w 112"/>
                <a:gd name="T53" fmla="*/ 2147483646 h 112"/>
                <a:gd name="T54" fmla="*/ 2147483646 w 112"/>
                <a:gd name="T55" fmla="*/ 2147483646 h 112"/>
                <a:gd name="T56" fmla="*/ 2147483646 w 112"/>
                <a:gd name="T57" fmla="*/ 2147483646 h 112"/>
                <a:gd name="T58" fmla="*/ 2147483646 w 112"/>
                <a:gd name="T59" fmla="*/ 2147483646 h 112"/>
                <a:gd name="T60" fmla="*/ 2147483646 w 112"/>
                <a:gd name="T61" fmla="*/ 2147483646 h 112"/>
                <a:gd name="T62" fmla="*/ 2147483646 w 112"/>
                <a:gd name="T63" fmla="*/ 2147483646 h 112"/>
                <a:gd name="T64" fmla="*/ 2147483646 w 112"/>
                <a:gd name="T65" fmla="*/ 2147483646 h 112"/>
                <a:gd name="T66" fmla="*/ 2147483646 w 112"/>
                <a:gd name="T67" fmla="*/ 2147483646 h 112"/>
                <a:gd name="T68" fmla="*/ 2147483646 w 112"/>
                <a:gd name="T69" fmla="*/ 2147483646 h 112"/>
                <a:gd name="T70" fmla="*/ 2147483646 w 112"/>
                <a:gd name="T71" fmla="*/ 2147483646 h 112"/>
                <a:gd name="T72" fmla="*/ 2147483646 w 112"/>
                <a:gd name="T73" fmla="*/ 2147483646 h 112"/>
                <a:gd name="T74" fmla="*/ 0 w 112"/>
                <a:gd name="T75" fmla="*/ 2147483646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12"/>
                <a:gd name="T116" fmla="*/ 112 w 112"/>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12">
                  <a:moveTo>
                    <a:pt x="0" y="21"/>
                  </a:moveTo>
                  <a:lnTo>
                    <a:pt x="9" y="98"/>
                  </a:lnTo>
                  <a:lnTo>
                    <a:pt x="17" y="98"/>
                  </a:lnTo>
                  <a:lnTo>
                    <a:pt x="23" y="99"/>
                  </a:lnTo>
                  <a:lnTo>
                    <a:pt x="25" y="104"/>
                  </a:lnTo>
                  <a:lnTo>
                    <a:pt x="34" y="106"/>
                  </a:lnTo>
                  <a:lnTo>
                    <a:pt x="40" y="108"/>
                  </a:lnTo>
                  <a:lnTo>
                    <a:pt x="51" y="108"/>
                  </a:lnTo>
                  <a:lnTo>
                    <a:pt x="57" y="104"/>
                  </a:lnTo>
                  <a:lnTo>
                    <a:pt x="70" y="112"/>
                  </a:lnTo>
                  <a:lnTo>
                    <a:pt x="78" y="106"/>
                  </a:lnTo>
                  <a:lnTo>
                    <a:pt x="80" y="93"/>
                  </a:lnTo>
                  <a:lnTo>
                    <a:pt x="86" y="96"/>
                  </a:lnTo>
                  <a:lnTo>
                    <a:pt x="88" y="86"/>
                  </a:lnTo>
                  <a:lnTo>
                    <a:pt x="102" y="77"/>
                  </a:lnTo>
                  <a:lnTo>
                    <a:pt x="107" y="71"/>
                  </a:lnTo>
                  <a:lnTo>
                    <a:pt x="110" y="47"/>
                  </a:lnTo>
                  <a:lnTo>
                    <a:pt x="108" y="41"/>
                  </a:lnTo>
                  <a:lnTo>
                    <a:pt x="112" y="39"/>
                  </a:lnTo>
                  <a:lnTo>
                    <a:pt x="104" y="0"/>
                  </a:lnTo>
                  <a:lnTo>
                    <a:pt x="93" y="5"/>
                  </a:lnTo>
                  <a:lnTo>
                    <a:pt x="86" y="9"/>
                  </a:lnTo>
                  <a:lnTo>
                    <a:pt x="82" y="13"/>
                  </a:lnTo>
                  <a:lnTo>
                    <a:pt x="76" y="18"/>
                  </a:lnTo>
                  <a:lnTo>
                    <a:pt x="68" y="19"/>
                  </a:lnTo>
                  <a:lnTo>
                    <a:pt x="61" y="22"/>
                  </a:lnTo>
                  <a:lnTo>
                    <a:pt x="58" y="23"/>
                  </a:lnTo>
                  <a:lnTo>
                    <a:pt x="54" y="22"/>
                  </a:lnTo>
                  <a:lnTo>
                    <a:pt x="47" y="24"/>
                  </a:lnTo>
                  <a:lnTo>
                    <a:pt x="46" y="23"/>
                  </a:lnTo>
                  <a:lnTo>
                    <a:pt x="52" y="20"/>
                  </a:lnTo>
                  <a:lnTo>
                    <a:pt x="49" y="19"/>
                  </a:lnTo>
                  <a:lnTo>
                    <a:pt x="47" y="21"/>
                  </a:lnTo>
                  <a:lnTo>
                    <a:pt x="36" y="17"/>
                  </a:lnTo>
                  <a:lnTo>
                    <a:pt x="32" y="18"/>
                  </a:lnTo>
                  <a:lnTo>
                    <a:pt x="33" y="16"/>
                  </a:lnTo>
                  <a:lnTo>
                    <a:pt x="0" y="2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79" name="Freeform 1198">
              <a:extLst>
                <a:ext uri="{FF2B5EF4-FFF2-40B4-BE49-F238E27FC236}">
                  <a16:creationId xmlns:a16="http://schemas.microsoft.com/office/drawing/2014/main" id="{2B7963E1-1F2E-1D41-9F1F-FBE893607D5A}"/>
                </a:ext>
              </a:extLst>
            </p:cNvPr>
            <p:cNvSpPr>
              <a:spLocks noChangeArrowheads="1"/>
            </p:cNvSpPr>
            <p:nvPr/>
          </p:nvSpPr>
          <p:spPr bwMode="auto">
            <a:xfrm>
              <a:off x="4242435" y="5137521"/>
              <a:ext cx="335347" cy="150525"/>
            </a:xfrm>
            <a:custGeom>
              <a:avLst/>
              <a:gdLst>
                <a:gd name="T0" fmla="*/ 0 w 232"/>
                <a:gd name="T1" fmla="*/ 2147483646 h 107"/>
                <a:gd name="T2" fmla="*/ 2147483646 w 232"/>
                <a:gd name="T3" fmla="*/ 0 h 107"/>
                <a:gd name="T4" fmla="*/ 2147483646 w 232"/>
                <a:gd name="T5" fmla="*/ 2147483646 h 107"/>
                <a:gd name="T6" fmla="*/ 2147483646 w 232"/>
                <a:gd name="T7" fmla="*/ 2147483646 h 107"/>
                <a:gd name="T8" fmla="*/ 2147483646 w 232"/>
                <a:gd name="T9" fmla="*/ 2147483646 h 107"/>
                <a:gd name="T10" fmla="*/ 2147483646 w 232"/>
                <a:gd name="T11" fmla="*/ 2147483646 h 107"/>
                <a:gd name="T12" fmla="*/ 2147483646 w 232"/>
                <a:gd name="T13" fmla="*/ 2147483646 h 107"/>
                <a:gd name="T14" fmla="*/ 2147483646 w 232"/>
                <a:gd name="T15" fmla="*/ 2147483646 h 107"/>
                <a:gd name="T16" fmla="*/ 2147483646 w 232"/>
                <a:gd name="T17" fmla="*/ 2147483646 h 107"/>
                <a:gd name="T18" fmla="*/ 2147483646 w 232"/>
                <a:gd name="T19" fmla="*/ 2147483646 h 107"/>
                <a:gd name="T20" fmla="*/ 2147483646 w 232"/>
                <a:gd name="T21" fmla="*/ 2147483646 h 107"/>
                <a:gd name="T22" fmla="*/ 2147483646 w 232"/>
                <a:gd name="T23" fmla="*/ 2147483646 h 107"/>
                <a:gd name="T24" fmla="*/ 2147483646 w 232"/>
                <a:gd name="T25" fmla="*/ 2147483646 h 107"/>
                <a:gd name="T26" fmla="*/ 2147483646 w 232"/>
                <a:gd name="T27" fmla="*/ 2147483646 h 107"/>
                <a:gd name="T28" fmla="*/ 2147483646 w 232"/>
                <a:gd name="T29" fmla="*/ 2147483646 h 107"/>
                <a:gd name="T30" fmla="*/ 2147483646 w 232"/>
                <a:gd name="T31" fmla="*/ 2147483646 h 107"/>
                <a:gd name="T32" fmla="*/ 2147483646 w 232"/>
                <a:gd name="T33" fmla="*/ 2147483646 h 107"/>
                <a:gd name="T34" fmla="*/ 2147483646 w 232"/>
                <a:gd name="T35" fmla="*/ 2147483646 h 107"/>
                <a:gd name="T36" fmla="*/ 2147483646 w 232"/>
                <a:gd name="T37" fmla="*/ 2147483646 h 107"/>
                <a:gd name="T38" fmla="*/ 2147483646 w 232"/>
                <a:gd name="T39" fmla="*/ 2147483646 h 107"/>
                <a:gd name="T40" fmla="*/ 2147483646 w 232"/>
                <a:gd name="T41" fmla="*/ 2147483646 h 107"/>
                <a:gd name="T42" fmla="*/ 2147483646 w 232"/>
                <a:gd name="T43" fmla="*/ 2147483646 h 107"/>
                <a:gd name="T44" fmla="*/ 2147483646 w 232"/>
                <a:gd name="T45" fmla="*/ 2147483646 h 107"/>
                <a:gd name="T46" fmla="*/ 2147483646 w 232"/>
                <a:gd name="T47" fmla="*/ 2147483646 h 107"/>
                <a:gd name="T48" fmla="*/ 2147483646 w 232"/>
                <a:gd name="T49" fmla="*/ 2147483646 h 107"/>
                <a:gd name="T50" fmla="*/ 2147483646 w 232"/>
                <a:gd name="T51" fmla="*/ 2147483646 h 107"/>
                <a:gd name="T52" fmla="*/ 2147483646 w 232"/>
                <a:gd name="T53" fmla="*/ 2147483646 h 107"/>
                <a:gd name="T54" fmla="*/ 2147483646 w 232"/>
                <a:gd name="T55" fmla="*/ 2147483646 h 107"/>
                <a:gd name="T56" fmla="*/ 2147483646 w 232"/>
                <a:gd name="T57" fmla="*/ 2147483646 h 107"/>
                <a:gd name="T58" fmla="*/ 2147483646 w 232"/>
                <a:gd name="T59" fmla="*/ 2147483646 h 107"/>
                <a:gd name="T60" fmla="*/ 2147483646 w 232"/>
                <a:gd name="T61" fmla="*/ 2147483646 h 107"/>
                <a:gd name="T62" fmla="*/ 2147483646 w 232"/>
                <a:gd name="T63" fmla="*/ 2147483646 h 107"/>
                <a:gd name="T64" fmla="*/ 2147483646 w 232"/>
                <a:gd name="T65" fmla="*/ 2147483646 h 107"/>
                <a:gd name="T66" fmla="*/ 2147483646 w 232"/>
                <a:gd name="T67" fmla="*/ 2147483646 h 107"/>
                <a:gd name="T68" fmla="*/ 2147483646 w 232"/>
                <a:gd name="T69" fmla="*/ 2147483646 h 107"/>
                <a:gd name="T70" fmla="*/ 2147483646 w 232"/>
                <a:gd name="T71" fmla="*/ 2147483646 h 107"/>
                <a:gd name="T72" fmla="*/ 0 w 232"/>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2"/>
                <a:gd name="T112" fmla="*/ 0 h 107"/>
                <a:gd name="T113" fmla="*/ 232 w 232"/>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2" h="107">
                  <a:moveTo>
                    <a:pt x="0" y="16"/>
                  </a:moveTo>
                  <a:lnTo>
                    <a:pt x="1" y="0"/>
                  </a:lnTo>
                  <a:lnTo>
                    <a:pt x="27" y="2"/>
                  </a:lnTo>
                  <a:lnTo>
                    <a:pt x="140" y="7"/>
                  </a:lnTo>
                  <a:lnTo>
                    <a:pt x="225" y="7"/>
                  </a:lnTo>
                  <a:lnTo>
                    <a:pt x="225" y="22"/>
                  </a:lnTo>
                  <a:lnTo>
                    <a:pt x="232" y="55"/>
                  </a:lnTo>
                  <a:lnTo>
                    <a:pt x="230" y="107"/>
                  </a:lnTo>
                  <a:lnTo>
                    <a:pt x="222" y="105"/>
                  </a:lnTo>
                  <a:lnTo>
                    <a:pt x="211" y="98"/>
                  </a:lnTo>
                  <a:lnTo>
                    <a:pt x="207" y="100"/>
                  </a:lnTo>
                  <a:lnTo>
                    <a:pt x="192" y="101"/>
                  </a:lnTo>
                  <a:lnTo>
                    <a:pt x="177" y="105"/>
                  </a:lnTo>
                  <a:lnTo>
                    <a:pt x="171" y="100"/>
                  </a:lnTo>
                  <a:lnTo>
                    <a:pt x="164" y="102"/>
                  </a:lnTo>
                  <a:lnTo>
                    <a:pt x="162" y="98"/>
                  </a:lnTo>
                  <a:lnTo>
                    <a:pt x="157" y="101"/>
                  </a:lnTo>
                  <a:lnTo>
                    <a:pt x="156" y="105"/>
                  </a:lnTo>
                  <a:lnTo>
                    <a:pt x="154" y="100"/>
                  </a:lnTo>
                  <a:lnTo>
                    <a:pt x="149" y="103"/>
                  </a:lnTo>
                  <a:lnTo>
                    <a:pt x="141" y="97"/>
                  </a:lnTo>
                  <a:lnTo>
                    <a:pt x="137" y="101"/>
                  </a:lnTo>
                  <a:lnTo>
                    <a:pt x="134" y="99"/>
                  </a:lnTo>
                  <a:lnTo>
                    <a:pt x="129" y="92"/>
                  </a:lnTo>
                  <a:lnTo>
                    <a:pt x="122" y="91"/>
                  </a:lnTo>
                  <a:lnTo>
                    <a:pt x="121" y="94"/>
                  </a:lnTo>
                  <a:lnTo>
                    <a:pt x="116" y="91"/>
                  </a:lnTo>
                  <a:lnTo>
                    <a:pt x="112" y="92"/>
                  </a:lnTo>
                  <a:lnTo>
                    <a:pt x="106" y="89"/>
                  </a:lnTo>
                  <a:lnTo>
                    <a:pt x="99" y="89"/>
                  </a:lnTo>
                  <a:lnTo>
                    <a:pt x="99" y="85"/>
                  </a:lnTo>
                  <a:lnTo>
                    <a:pt x="96" y="82"/>
                  </a:lnTo>
                  <a:lnTo>
                    <a:pt x="94" y="84"/>
                  </a:lnTo>
                  <a:lnTo>
                    <a:pt x="86" y="83"/>
                  </a:lnTo>
                  <a:lnTo>
                    <a:pt x="79" y="78"/>
                  </a:lnTo>
                  <a:lnTo>
                    <a:pt x="81" y="20"/>
                  </a:lnTo>
                  <a:lnTo>
                    <a:pt x="0" y="1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0" name="Freeform 1199">
              <a:extLst>
                <a:ext uri="{FF2B5EF4-FFF2-40B4-BE49-F238E27FC236}">
                  <a16:creationId xmlns:a16="http://schemas.microsoft.com/office/drawing/2014/main" id="{960DDAD7-0FD5-FA45-B2EC-850D7334531B}"/>
                </a:ext>
              </a:extLst>
            </p:cNvPr>
            <p:cNvSpPr>
              <a:spLocks noChangeArrowheads="1"/>
            </p:cNvSpPr>
            <p:nvPr/>
          </p:nvSpPr>
          <p:spPr bwMode="auto">
            <a:xfrm>
              <a:off x="3515366" y="4635305"/>
              <a:ext cx="307884" cy="226489"/>
            </a:xfrm>
            <a:custGeom>
              <a:avLst/>
              <a:gdLst>
                <a:gd name="T0" fmla="*/ 0 w 213"/>
                <a:gd name="T1" fmla="*/ 2147483646 h 161"/>
                <a:gd name="T2" fmla="*/ 2147483646 w 213"/>
                <a:gd name="T3" fmla="*/ 2147483646 h 161"/>
                <a:gd name="T4" fmla="*/ 2147483646 w 213"/>
                <a:gd name="T5" fmla="*/ 2147483646 h 161"/>
                <a:gd name="T6" fmla="*/ 2147483646 w 213"/>
                <a:gd name="T7" fmla="*/ 0 h 161"/>
                <a:gd name="T8" fmla="*/ 2147483646 w 213"/>
                <a:gd name="T9" fmla="*/ 2147483646 h 161"/>
                <a:gd name="T10" fmla="*/ 2147483646 w 213"/>
                <a:gd name="T11" fmla="*/ 2147483646 h 161"/>
                <a:gd name="T12" fmla="*/ 2147483646 w 213"/>
                <a:gd name="T13" fmla="*/ 2147483646 h 161"/>
                <a:gd name="T14" fmla="*/ 2147483646 w 213"/>
                <a:gd name="T15" fmla="*/ 2147483646 h 161"/>
                <a:gd name="T16" fmla="*/ 2147483646 w 213"/>
                <a:gd name="T17" fmla="*/ 2147483646 h 161"/>
                <a:gd name="T18" fmla="*/ 2147483646 w 213"/>
                <a:gd name="T19" fmla="*/ 2147483646 h 161"/>
                <a:gd name="T20" fmla="*/ 2147483646 w 213"/>
                <a:gd name="T21" fmla="*/ 2147483646 h 161"/>
                <a:gd name="T22" fmla="*/ 2147483646 w 213"/>
                <a:gd name="T23" fmla="*/ 2147483646 h 161"/>
                <a:gd name="T24" fmla="*/ 2147483646 w 213"/>
                <a:gd name="T25" fmla="*/ 2147483646 h 161"/>
                <a:gd name="T26" fmla="*/ 2147483646 w 213"/>
                <a:gd name="T27" fmla="*/ 2147483646 h 161"/>
                <a:gd name="T28" fmla="*/ 2147483646 w 213"/>
                <a:gd name="T29" fmla="*/ 2147483646 h 161"/>
                <a:gd name="T30" fmla="*/ 2147483646 w 213"/>
                <a:gd name="T31" fmla="*/ 2147483646 h 161"/>
                <a:gd name="T32" fmla="*/ 2147483646 w 213"/>
                <a:gd name="T33" fmla="*/ 2147483646 h 161"/>
                <a:gd name="T34" fmla="*/ 2147483646 w 213"/>
                <a:gd name="T35" fmla="*/ 2147483646 h 161"/>
                <a:gd name="T36" fmla="*/ 2147483646 w 213"/>
                <a:gd name="T37" fmla="*/ 2147483646 h 161"/>
                <a:gd name="T38" fmla="*/ 2147483646 w 213"/>
                <a:gd name="T39" fmla="*/ 2147483646 h 161"/>
                <a:gd name="T40" fmla="*/ 2147483646 w 213"/>
                <a:gd name="T41" fmla="*/ 2147483646 h 161"/>
                <a:gd name="T42" fmla="*/ 2147483646 w 213"/>
                <a:gd name="T43" fmla="*/ 2147483646 h 161"/>
                <a:gd name="T44" fmla="*/ 2147483646 w 213"/>
                <a:gd name="T45" fmla="*/ 2147483646 h 161"/>
                <a:gd name="T46" fmla="*/ 2147483646 w 213"/>
                <a:gd name="T47" fmla="*/ 2147483646 h 161"/>
                <a:gd name="T48" fmla="*/ 2147483646 w 213"/>
                <a:gd name="T49" fmla="*/ 2147483646 h 161"/>
                <a:gd name="T50" fmla="*/ 0 w 213"/>
                <a:gd name="T51" fmla="*/ 2147483646 h 1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3"/>
                <a:gd name="T79" fmla="*/ 0 h 161"/>
                <a:gd name="T80" fmla="*/ 213 w 213"/>
                <a:gd name="T81" fmla="*/ 161 h 1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3" h="161">
                  <a:moveTo>
                    <a:pt x="0" y="119"/>
                  </a:moveTo>
                  <a:lnTo>
                    <a:pt x="3" y="91"/>
                  </a:lnTo>
                  <a:lnTo>
                    <a:pt x="20" y="67"/>
                  </a:lnTo>
                  <a:lnTo>
                    <a:pt x="46" y="0"/>
                  </a:lnTo>
                  <a:lnTo>
                    <a:pt x="59" y="4"/>
                  </a:lnTo>
                  <a:lnTo>
                    <a:pt x="60" y="7"/>
                  </a:lnTo>
                  <a:lnTo>
                    <a:pt x="63" y="7"/>
                  </a:lnTo>
                  <a:lnTo>
                    <a:pt x="70" y="19"/>
                  </a:lnTo>
                  <a:lnTo>
                    <a:pt x="69" y="23"/>
                  </a:lnTo>
                  <a:lnTo>
                    <a:pt x="79" y="31"/>
                  </a:lnTo>
                  <a:lnTo>
                    <a:pt x="98" y="30"/>
                  </a:lnTo>
                  <a:lnTo>
                    <a:pt x="111" y="35"/>
                  </a:lnTo>
                  <a:lnTo>
                    <a:pt x="117" y="34"/>
                  </a:lnTo>
                  <a:lnTo>
                    <a:pt x="158" y="35"/>
                  </a:lnTo>
                  <a:lnTo>
                    <a:pt x="205" y="45"/>
                  </a:lnTo>
                  <a:lnTo>
                    <a:pt x="208" y="50"/>
                  </a:lnTo>
                  <a:lnTo>
                    <a:pt x="213" y="57"/>
                  </a:lnTo>
                  <a:lnTo>
                    <a:pt x="206" y="67"/>
                  </a:lnTo>
                  <a:lnTo>
                    <a:pt x="197" y="79"/>
                  </a:lnTo>
                  <a:lnTo>
                    <a:pt x="187" y="87"/>
                  </a:lnTo>
                  <a:lnTo>
                    <a:pt x="186" y="93"/>
                  </a:lnTo>
                  <a:lnTo>
                    <a:pt x="191" y="99"/>
                  </a:lnTo>
                  <a:lnTo>
                    <a:pt x="185" y="112"/>
                  </a:lnTo>
                  <a:lnTo>
                    <a:pt x="172" y="161"/>
                  </a:lnTo>
                  <a:lnTo>
                    <a:pt x="100" y="145"/>
                  </a:lnTo>
                  <a:lnTo>
                    <a:pt x="0" y="11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1" name="Freeform 1200">
              <a:extLst>
                <a:ext uri="{FF2B5EF4-FFF2-40B4-BE49-F238E27FC236}">
                  <a16:creationId xmlns:a16="http://schemas.microsoft.com/office/drawing/2014/main" id="{64AA15AE-1E4F-4245-9A06-203EC93D4A13}"/>
                </a:ext>
              </a:extLst>
            </p:cNvPr>
            <p:cNvSpPr>
              <a:spLocks noChangeArrowheads="1"/>
            </p:cNvSpPr>
            <p:nvPr/>
          </p:nvSpPr>
          <p:spPr bwMode="auto">
            <a:xfrm>
              <a:off x="5072131" y="4870235"/>
              <a:ext cx="225492" cy="125203"/>
            </a:xfrm>
            <a:custGeom>
              <a:avLst/>
              <a:gdLst>
                <a:gd name="T0" fmla="*/ 0 w 156"/>
                <a:gd name="T1" fmla="*/ 2147483646 h 89"/>
                <a:gd name="T2" fmla="*/ 2147483646 w 156"/>
                <a:gd name="T3" fmla="*/ 2147483646 h 89"/>
                <a:gd name="T4" fmla="*/ 2147483646 w 156"/>
                <a:gd name="T5" fmla="*/ 2147483646 h 89"/>
                <a:gd name="T6" fmla="*/ 2147483646 w 156"/>
                <a:gd name="T7" fmla="*/ 2147483646 h 89"/>
                <a:gd name="T8" fmla="*/ 2147483646 w 156"/>
                <a:gd name="T9" fmla="*/ 2147483646 h 89"/>
                <a:gd name="T10" fmla="*/ 2147483646 w 156"/>
                <a:gd name="T11" fmla="*/ 2147483646 h 89"/>
                <a:gd name="T12" fmla="*/ 2147483646 w 156"/>
                <a:gd name="T13" fmla="*/ 2147483646 h 89"/>
                <a:gd name="T14" fmla="*/ 2147483646 w 156"/>
                <a:gd name="T15" fmla="*/ 2147483646 h 89"/>
                <a:gd name="T16" fmla="*/ 2147483646 w 156"/>
                <a:gd name="T17" fmla="*/ 2147483646 h 89"/>
                <a:gd name="T18" fmla="*/ 2147483646 w 156"/>
                <a:gd name="T19" fmla="*/ 2147483646 h 89"/>
                <a:gd name="T20" fmla="*/ 2147483646 w 156"/>
                <a:gd name="T21" fmla="*/ 2147483646 h 89"/>
                <a:gd name="T22" fmla="*/ 2147483646 w 156"/>
                <a:gd name="T23" fmla="*/ 2147483646 h 89"/>
                <a:gd name="T24" fmla="*/ 2147483646 w 156"/>
                <a:gd name="T25" fmla="*/ 2147483646 h 89"/>
                <a:gd name="T26" fmla="*/ 2147483646 w 156"/>
                <a:gd name="T27" fmla="*/ 2147483646 h 89"/>
                <a:gd name="T28" fmla="*/ 2147483646 w 156"/>
                <a:gd name="T29" fmla="*/ 2147483646 h 89"/>
                <a:gd name="T30" fmla="*/ 2147483646 w 156"/>
                <a:gd name="T31" fmla="*/ 0 h 89"/>
                <a:gd name="T32" fmla="*/ 2147483646 w 156"/>
                <a:gd name="T33" fmla="*/ 2147483646 h 89"/>
                <a:gd name="T34" fmla="*/ 2147483646 w 156"/>
                <a:gd name="T35" fmla="*/ 2147483646 h 89"/>
                <a:gd name="T36" fmla="*/ 0 w 156"/>
                <a:gd name="T37" fmla="*/ 2147483646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89"/>
                <a:gd name="T59" fmla="*/ 156 w 156"/>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89">
                  <a:moveTo>
                    <a:pt x="0" y="22"/>
                  </a:moveTo>
                  <a:lnTo>
                    <a:pt x="8" y="61"/>
                  </a:lnTo>
                  <a:lnTo>
                    <a:pt x="13" y="89"/>
                  </a:lnTo>
                  <a:lnTo>
                    <a:pt x="39" y="85"/>
                  </a:lnTo>
                  <a:lnTo>
                    <a:pt x="132" y="69"/>
                  </a:lnTo>
                  <a:lnTo>
                    <a:pt x="135" y="65"/>
                  </a:lnTo>
                  <a:lnTo>
                    <a:pt x="141" y="65"/>
                  </a:lnTo>
                  <a:lnTo>
                    <a:pt x="147" y="61"/>
                  </a:lnTo>
                  <a:lnTo>
                    <a:pt x="151" y="56"/>
                  </a:lnTo>
                  <a:lnTo>
                    <a:pt x="156" y="51"/>
                  </a:lnTo>
                  <a:lnTo>
                    <a:pt x="141" y="40"/>
                  </a:lnTo>
                  <a:lnTo>
                    <a:pt x="140" y="30"/>
                  </a:lnTo>
                  <a:lnTo>
                    <a:pt x="147" y="16"/>
                  </a:lnTo>
                  <a:lnTo>
                    <a:pt x="137" y="11"/>
                  </a:lnTo>
                  <a:lnTo>
                    <a:pt x="133" y="4"/>
                  </a:lnTo>
                  <a:lnTo>
                    <a:pt x="126" y="0"/>
                  </a:lnTo>
                  <a:lnTo>
                    <a:pt x="22" y="18"/>
                  </a:lnTo>
                  <a:lnTo>
                    <a:pt x="17" y="11"/>
                  </a:lnTo>
                  <a:lnTo>
                    <a:pt x="0" y="2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2" name="Freeform 1201">
              <a:extLst>
                <a:ext uri="{FF2B5EF4-FFF2-40B4-BE49-F238E27FC236}">
                  <a16:creationId xmlns:a16="http://schemas.microsoft.com/office/drawing/2014/main" id="{5D7C99F3-B54A-0F4B-B9BE-F50A9050079E}"/>
                </a:ext>
              </a:extLst>
            </p:cNvPr>
            <p:cNvSpPr>
              <a:spLocks noChangeArrowheads="1"/>
            </p:cNvSpPr>
            <p:nvPr/>
          </p:nvSpPr>
          <p:spPr bwMode="auto">
            <a:xfrm>
              <a:off x="5380014" y="4842100"/>
              <a:ext cx="30355" cy="32356"/>
            </a:xfrm>
            <a:custGeom>
              <a:avLst/>
              <a:gdLst>
                <a:gd name="T0" fmla="*/ 0 w 21"/>
                <a:gd name="T1" fmla="*/ 2147483646 h 23"/>
                <a:gd name="T2" fmla="*/ 2147483646 w 21"/>
                <a:gd name="T3" fmla="*/ 2147483646 h 23"/>
                <a:gd name="T4" fmla="*/ 2147483646 w 21"/>
                <a:gd name="T5" fmla="*/ 2147483646 h 23"/>
                <a:gd name="T6" fmla="*/ 2147483646 w 21"/>
                <a:gd name="T7" fmla="*/ 2147483646 h 23"/>
                <a:gd name="T8" fmla="*/ 2147483646 w 21"/>
                <a:gd name="T9" fmla="*/ 2147483646 h 23"/>
                <a:gd name="T10" fmla="*/ 2147483646 w 21"/>
                <a:gd name="T11" fmla="*/ 2147483646 h 23"/>
                <a:gd name="T12" fmla="*/ 2147483646 w 21"/>
                <a:gd name="T13" fmla="*/ 2147483646 h 23"/>
                <a:gd name="T14" fmla="*/ 2147483646 w 21"/>
                <a:gd name="T15" fmla="*/ 2147483646 h 23"/>
                <a:gd name="T16" fmla="*/ 2147483646 w 21"/>
                <a:gd name="T17" fmla="*/ 2147483646 h 23"/>
                <a:gd name="T18" fmla="*/ 2147483646 w 21"/>
                <a:gd name="T19" fmla="*/ 2147483646 h 23"/>
                <a:gd name="T20" fmla="*/ 2147483646 w 21"/>
                <a:gd name="T21" fmla="*/ 2147483646 h 23"/>
                <a:gd name="T22" fmla="*/ 2147483646 w 21"/>
                <a:gd name="T23" fmla="*/ 2147483646 h 23"/>
                <a:gd name="T24" fmla="*/ 2147483646 w 21"/>
                <a:gd name="T25" fmla="*/ 2147483646 h 23"/>
                <a:gd name="T26" fmla="*/ 2147483646 w 21"/>
                <a:gd name="T27" fmla="*/ 0 h 23"/>
                <a:gd name="T28" fmla="*/ 0 w 21"/>
                <a:gd name="T29" fmla="*/ 2147483646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23"/>
                <a:gd name="T47" fmla="*/ 21 w 21"/>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23">
                  <a:moveTo>
                    <a:pt x="0" y="3"/>
                  </a:moveTo>
                  <a:lnTo>
                    <a:pt x="5" y="22"/>
                  </a:lnTo>
                  <a:lnTo>
                    <a:pt x="5" y="23"/>
                  </a:lnTo>
                  <a:lnTo>
                    <a:pt x="13" y="19"/>
                  </a:lnTo>
                  <a:lnTo>
                    <a:pt x="12" y="13"/>
                  </a:lnTo>
                  <a:lnTo>
                    <a:pt x="14" y="10"/>
                  </a:lnTo>
                  <a:lnTo>
                    <a:pt x="15" y="12"/>
                  </a:lnTo>
                  <a:lnTo>
                    <a:pt x="16" y="16"/>
                  </a:lnTo>
                  <a:lnTo>
                    <a:pt x="19" y="16"/>
                  </a:lnTo>
                  <a:lnTo>
                    <a:pt x="21" y="12"/>
                  </a:lnTo>
                  <a:lnTo>
                    <a:pt x="19" y="7"/>
                  </a:lnTo>
                  <a:lnTo>
                    <a:pt x="13" y="7"/>
                  </a:lnTo>
                  <a:lnTo>
                    <a:pt x="10" y="1"/>
                  </a:lnTo>
                  <a:lnTo>
                    <a:pt x="8" y="0"/>
                  </a:lnTo>
                  <a:lnTo>
                    <a:pt x="0" y="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3" name="Freeform 1202">
              <a:extLst>
                <a:ext uri="{FF2B5EF4-FFF2-40B4-BE49-F238E27FC236}">
                  <a16:creationId xmlns:a16="http://schemas.microsoft.com/office/drawing/2014/main" id="{F91634BD-7CAE-C249-B72F-45D079BD0DFF}"/>
                </a:ext>
              </a:extLst>
            </p:cNvPr>
            <p:cNvSpPr>
              <a:spLocks noChangeArrowheads="1"/>
            </p:cNvSpPr>
            <p:nvPr/>
          </p:nvSpPr>
          <p:spPr bwMode="auto">
            <a:xfrm>
              <a:off x="5015757" y="5188164"/>
              <a:ext cx="198029" cy="129423"/>
            </a:xfrm>
            <a:custGeom>
              <a:avLst/>
              <a:gdLst>
                <a:gd name="T0" fmla="*/ 0 w 137"/>
                <a:gd name="T1" fmla="*/ 2147483646 h 92"/>
                <a:gd name="T2" fmla="*/ 2147483646 w 137"/>
                <a:gd name="T3" fmla="*/ 2147483646 h 92"/>
                <a:gd name="T4" fmla="*/ 2147483646 w 137"/>
                <a:gd name="T5" fmla="*/ 2147483646 h 92"/>
                <a:gd name="T6" fmla="*/ 2147483646 w 137"/>
                <a:gd name="T7" fmla="*/ 0 h 92"/>
                <a:gd name="T8" fmla="*/ 2147483646 w 137"/>
                <a:gd name="T9" fmla="*/ 2147483646 h 92"/>
                <a:gd name="T10" fmla="*/ 2147483646 w 137"/>
                <a:gd name="T11" fmla="*/ 2147483646 h 92"/>
                <a:gd name="T12" fmla="*/ 2147483646 w 137"/>
                <a:gd name="T13" fmla="*/ 2147483646 h 92"/>
                <a:gd name="T14" fmla="*/ 2147483646 w 137"/>
                <a:gd name="T15" fmla="*/ 2147483646 h 92"/>
                <a:gd name="T16" fmla="*/ 2147483646 w 137"/>
                <a:gd name="T17" fmla="*/ 2147483646 h 92"/>
                <a:gd name="T18" fmla="*/ 2147483646 w 137"/>
                <a:gd name="T19" fmla="*/ 2147483646 h 92"/>
                <a:gd name="T20" fmla="*/ 2147483646 w 137"/>
                <a:gd name="T21" fmla="*/ 2147483646 h 92"/>
                <a:gd name="T22" fmla="*/ 2147483646 w 137"/>
                <a:gd name="T23" fmla="*/ 2147483646 h 92"/>
                <a:gd name="T24" fmla="*/ 2147483646 w 137"/>
                <a:gd name="T25" fmla="*/ 2147483646 h 92"/>
                <a:gd name="T26" fmla="*/ 2147483646 w 137"/>
                <a:gd name="T27" fmla="*/ 2147483646 h 92"/>
                <a:gd name="T28" fmla="*/ 2147483646 w 137"/>
                <a:gd name="T29" fmla="*/ 2147483646 h 92"/>
                <a:gd name="T30" fmla="*/ 2147483646 w 137"/>
                <a:gd name="T31" fmla="*/ 2147483646 h 92"/>
                <a:gd name="T32" fmla="*/ 2147483646 w 137"/>
                <a:gd name="T33" fmla="*/ 2147483646 h 92"/>
                <a:gd name="T34" fmla="*/ 2147483646 w 137"/>
                <a:gd name="T35" fmla="*/ 2147483646 h 92"/>
                <a:gd name="T36" fmla="*/ 2147483646 w 137"/>
                <a:gd name="T37" fmla="*/ 2147483646 h 92"/>
                <a:gd name="T38" fmla="*/ 2147483646 w 137"/>
                <a:gd name="T39" fmla="*/ 2147483646 h 92"/>
                <a:gd name="T40" fmla="*/ 2147483646 w 137"/>
                <a:gd name="T41" fmla="*/ 2147483646 h 92"/>
                <a:gd name="T42" fmla="*/ 2147483646 w 137"/>
                <a:gd name="T43" fmla="*/ 2147483646 h 92"/>
                <a:gd name="T44" fmla="*/ 2147483646 w 137"/>
                <a:gd name="T45" fmla="*/ 2147483646 h 92"/>
                <a:gd name="T46" fmla="*/ 2147483646 w 137"/>
                <a:gd name="T47" fmla="*/ 2147483646 h 92"/>
                <a:gd name="T48" fmla="*/ 2147483646 w 137"/>
                <a:gd name="T49" fmla="*/ 2147483646 h 92"/>
                <a:gd name="T50" fmla="*/ 2147483646 w 137"/>
                <a:gd name="T51" fmla="*/ 2147483646 h 92"/>
                <a:gd name="T52" fmla="*/ 2147483646 w 137"/>
                <a:gd name="T53" fmla="*/ 2147483646 h 92"/>
                <a:gd name="T54" fmla="*/ 0 w 137"/>
                <a:gd name="T55" fmla="*/ 2147483646 h 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7"/>
                <a:gd name="T85" fmla="*/ 0 h 92"/>
                <a:gd name="T86" fmla="*/ 137 w 137"/>
                <a:gd name="T87" fmla="*/ 92 h 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7" h="92">
                  <a:moveTo>
                    <a:pt x="0" y="21"/>
                  </a:moveTo>
                  <a:lnTo>
                    <a:pt x="6" y="12"/>
                  </a:lnTo>
                  <a:lnTo>
                    <a:pt x="26" y="3"/>
                  </a:lnTo>
                  <a:lnTo>
                    <a:pt x="62" y="0"/>
                  </a:lnTo>
                  <a:lnTo>
                    <a:pt x="77" y="8"/>
                  </a:lnTo>
                  <a:lnTo>
                    <a:pt x="101" y="5"/>
                  </a:lnTo>
                  <a:lnTo>
                    <a:pt x="137" y="28"/>
                  </a:lnTo>
                  <a:lnTo>
                    <a:pt x="126" y="39"/>
                  </a:lnTo>
                  <a:lnTo>
                    <a:pt x="121" y="46"/>
                  </a:lnTo>
                  <a:lnTo>
                    <a:pt x="122" y="53"/>
                  </a:lnTo>
                  <a:lnTo>
                    <a:pt x="111" y="60"/>
                  </a:lnTo>
                  <a:lnTo>
                    <a:pt x="104" y="70"/>
                  </a:lnTo>
                  <a:lnTo>
                    <a:pt x="94" y="75"/>
                  </a:lnTo>
                  <a:lnTo>
                    <a:pt x="90" y="76"/>
                  </a:lnTo>
                  <a:lnTo>
                    <a:pt x="88" y="83"/>
                  </a:lnTo>
                  <a:lnTo>
                    <a:pt x="82" y="79"/>
                  </a:lnTo>
                  <a:lnTo>
                    <a:pt x="87" y="86"/>
                  </a:lnTo>
                  <a:lnTo>
                    <a:pt x="82" y="92"/>
                  </a:lnTo>
                  <a:lnTo>
                    <a:pt x="78" y="91"/>
                  </a:lnTo>
                  <a:lnTo>
                    <a:pt x="74" y="87"/>
                  </a:lnTo>
                  <a:lnTo>
                    <a:pt x="68" y="78"/>
                  </a:lnTo>
                  <a:lnTo>
                    <a:pt x="64" y="77"/>
                  </a:lnTo>
                  <a:lnTo>
                    <a:pt x="58" y="65"/>
                  </a:lnTo>
                  <a:lnTo>
                    <a:pt x="49" y="60"/>
                  </a:lnTo>
                  <a:lnTo>
                    <a:pt x="42" y="51"/>
                  </a:lnTo>
                  <a:lnTo>
                    <a:pt x="27" y="41"/>
                  </a:lnTo>
                  <a:lnTo>
                    <a:pt x="18" y="32"/>
                  </a:lnTo>
                  <a:lnTo>
                    <a:pt x="0" y="2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4" name="Freeform 1203">
              <a:extLst>
                <a:ext uri="{FF2B5EF4-FFF2-40B4-BE49-F238E27FC236}">
                  <a16:creationId xmlns:a16="http://schemas.microsoft.com/office/drawing/2014/main" id="{78AB0391-37AF-2046-8BD0-13422FDC16DC}"/>
                </a:ext>
              </a:extLst>
            </p:cNvPr>
            <p:cNvSpPr>
              <a:spLocks noChangeArrowheads="1"/>
            </p:cNvSpPr>
            <p:nvPr/>
          </p:nvSpPr>
          <p:spPr bwMode="auto">
            <a:xfrm>
              <a:off x="4229425" y="4760507"/>
              <a:ext cx="273193" cy="156152"/>
            </a:xfrm>
            <a:custGeom>
              <a:avLst/>
              <a:gdLst>
                <a:gd name="T0" fmla="*/ 0 w 189"/>
                <a:gd name="T1" fmla="*/ 2147483646 h 111"/>
                <a:gd name="T2" fmla="*/ 2147483646 w 189"/>
                <a:gd name="T3" fmla="*/ 2147483646 h 111"/>
                <a:gd name="T4" fmla="*/ 2147483646 w 189"/>
                <a:gd name="T5" fmla="*/ 0 h 111"/>
                <a:gd name="T6" fmla="*/ 2147483646 w 189"/>
                <a:gd name="T7" fmla="*/ 2147483646 h 111"/>
                <a:gd name="T8" fmla="*/ 2147483646 w 189"/>
                <a:gd name="T9" fmla="*/ 2147483646 h 111"/>
                <a:gd name="T10" fmla="*/ 2147483646 w 189"/>
                <a:gd name="T11" fmla="*/ 2147483646 h 111"/>
                <a:gd name="T12" fmla="*/ 2147483646 w 189"/>
                <a:gd name="T13" fmla="*/ 2147483646 h 111"/>
                <a:gd name="T14" fmla="*/ 2147483646 w 189"/>
                <a:gd name="T15" fmla="*/ 2147483646 h 111"/>
                <a:gd name="T16" fmla="*/ 2147483646 w 189"/>
                <a:gd name="T17" fmla="*/ 2147483646 h 111"/>
                <a:gd name="T18" fmla="*/ 2147483646 w 189"/>
                <a:gd name="T19" fmla="*/ 2147483646 h 111"/>
                <a:gd name="T20" fmla="*/ 2147483646 w 189"/>
                <a:gd name="T21" fmla="*/ 2147483646 h 111"/>
                <a:gd name="T22" fmla="*/ 2147483646 w 189"/>
                <a:gd name="T23" fmla="*/ 2147483646 h 111"/>
                <a:gd name="T24" fmla="*/ 2147483646 w 189"/>
                <a:gd name="T25" fmla="*/ 2147483646 h 111"/>
                <a:gd name="T26" fmla="*/ 2147483646 w 189"/>
                <a:gd name="T27" fmla="*/ 2147483646 h 111"/>
                <a:gd name="T28" fmla="*/ 2147483646 w 189"/>
                <a:gd name="T29" fmla="*/ 2147483646 h 111"/>
                <a:gd name="T30" fmla="*/ 2147483646 w 189"/>
                <a:gd name="T31" fmla="*/ 2147483646 h 111"/>
                <a:gd name="T32" fmla="*/ 2147483646 w 189"/>
                <a:gd name="T33" fmla="*/ 2147483646 h 111"/>
                <a:gd name="T34" fmla="*/ 2147483646 w 189"/>
                <a:gd name="T35" fmla="*/ 2147483646 h 111"/>
                <a:gd name="T36" fmla="*/ 2147483646 w 189"/>
                <a:gd name="T37" fmla="*/ 2147483646 h 111"/>
                <a:gd name="T38" fmla="*/ 0 w 189"/>
                <a:gd name="T39" fmla="*/ 2147483646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9"/>
                <a:gd name="T61" fmla="*/ 0 h 111"/>
                <a:gd name="T62" fmla="*/ 189 w 189"/>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9" h="111">
                  <a:moveTo>
                    <a:pt x="0" y="87"/>
                  </a:moveTo>
                  <a:lnTo>
                    <a:pt x="7" y="27"/>
                  </a:lnTo>
                  <a:lnTo>
                    <a:pt x="10" y="0"/>
                  </a:lnTo>
                  <a:lnTo>
                    <a:pt x="93" y="5"/>
                  </a:lnTo>
                  <a:lnTo>
                    <a:pt x="186" y="8"/>
                  </a:lnTo>
                  <a:lnTo>
                    <a:pt x="180" y="18"/>
                  </a:lnTo>
                  <a:lnTo>
                    <a:pt x="189" y="26"/>
                  </a:lnTo>
                  <a:lnTo>
                    <a:pt x="188" y="80"/>
                  </a:lnTo>
                  <a:lnTo>
                    <a:pt x="185" y="80"/>
                  </a:lnTo>
                  <a:lnTo>
                    <a:pt x="185" y="87"/>
                  </a:lnTo>
                  <a:lnTo>
                    <a:pt x="188" y="93"/>
                  </a:lnTo>
                  <a:lnTo>
                    <a:pt x="186" y="98"/>
                  </a:lnTo>
                  <a:lnTo>
                    <a:pt x="188" y="111"/>
                  </a:lnTo>
                  <a:lnTo>
                    <a:pt x="183" y="110"/>
                  </a:lnTo>
                  <a:lnTo>
                    <a:pt x="179" y="105"/>
                  </a:lnTo>
                  <a:lnTo>
                    <a:pt x="169" y="102"/>
                  </a:lnTo>
                  <a:lnTo>
                    <a:pt x="162" y="100"/>
                  </a:lnTo>
                  <a:lnTo>
                    <a:pt x="146" y="101"/>
                  </a:lnTo>
                  <a:lnTo>
                    <a:pt x="137" y="94"/>
                  </a:lnTo>
                  <a:lnTo>
                    <a:pt x="0" y="87"/>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5" name="Freeform 1204">
              <a:extLst>
                <a:ext uri="{FF2B5EF4-FFF2-40B4-BE49-F238E27FC236}">
                  <a16:creationId xmlns:a16="http://schemas.microsoft.com/office/drawing/2014/main" id="{6AF705D7-C558-844C-A1F0-B81762EF9172}"/>
                </a:ext>
              </a:extLst>
            </p:cNvPr>
            <p:cNvSpPr>
              <a:spLocks noChangeArrowheads="1"/>
            </p:cNvSpPr>
            <p:nvPr/>
          </p:nvSpPr>
          <p:spPr bwMode="auto">
            <a:xfrm>
              <a:off x="4741119" y="5130488"/>
              <a:ext cx="331012" cy="97067"/>
            </a:xfrm>
            <a:custGeom>
              <a:avLst/>
              <a:gdLst>
                <a:gd name="T0" fmla="*/ 0 w 229"/>
                <a:gd name="T1" fmla="*/ 2147483646 h 69"/>
                <a:gd name="T2" fmla="*/ 2147483646 w 229"/>
                <a:gd name="T3" fmla="*/ 2147483646 h 69"/>
                <a:gd name="T4" fmla="*/ 2147483646 w 229"/>
                <a:gd name="T5" fmla="*/ 2147483646 h 69"/>
                <a:gd name="T6" fmla="*/ 2147483646 w 229"/>
                <a:gd name="T7" fmla="*/ 2147483646 h 69"/>
                <a:gd name="T8" fmla="*/ 2147483646 w 229"/>
                <a:gd name="T9" fmla="*/ 2147483646 h 69"/>
                <a:gd name="T10" fmla="*/ 2147483646 w 229"/>
                <a:gd name="T11" fmla="*/ 2147483646 h 69"/>
                <a:gd name="T12" fmla="*/ 2147483646 w 229"/>
                <a:gd name="T13" fmla="*/ 2147483646 h 69"/>
                <a:gd name="T14" fmla="*/ 2147483646 w 229"/>
                <a:gd name="T15" fmla="*/ 2147483646 h 69"/>
                <a:gd name="T16" fmla="*/ 2147483646 w 229"/>
                <a:gd name="T17" fmla="*/ 2147483646 h 69"/>
                <a:gd name="T18" fmla="*/ 2147483646 w 229"/>
                <a:gd name="T19" fmla="*/ 2147483646 h 69"/>
                <a:gd name="T20" fmla="*/ 2147483646 w 229"/>
                <a:gd name="T21" fmla="*/ 2147483646 h 69"/>
                <a:gd name="T22" fmla="*/ 2147483646 w 229"/>
                <a:gd name="T23" fmla="*/ 2147483646 h 69"/>
                <a:gd name="T24" fmla="*/ 2147483646 w 229"/>
                <a:gd name="T25" fmla="*/ 2147483646 h 69"/>
                <a:gd name="T26" fmla="*/ 2147483646 w 229"/>
                <a:gd name="T27" fmla="*/ 0 h 69"/>
                <a:gd name="T28" fmla="*/ 2147483646 w 229"/>
                <a:gd name="T29" fmla="*/ 2147483646 h 69"/>
                <a:gd name="T30" fmla="*/ 2147483646 w 229"/>
                <a:gd name="T31" fmla="*/ 2147483646 h 69"/>
                <a:gd name="T32" fmla="*/ 2147483646 w 229"/>
                <a:gd name="T33" fmla="*/ 2147483646 h 69"/>
                <a:gd name="T34" fmla="*/ 2147483646 w 229"/>
                <a:gd name="T35" fmla="*/ 2147483646 h 69"/>
                <a:gd name="T36" fmla="*/ 2147483646 w 229"/>
                <a:gd name="T37" fmla="*/ 2147483646 h 69"/>
                <a:gd name="T38" fmla="*/ 2147483646 w 229"/>
                <a:gd name="T39" fmla="*/ 2147483646 h 69"/>
                <a:gd name="T40" fmla="*/ 2147483646 w 229"/>
                <a:gd name="T41" fmla="*/ 2147483646 h 69"/>
                <a:gd name="T42" fmla="*/ 2147483646 w 229"/>
                <a:gd name="T43" fmla="*/ 2147483646 h 69"/>
                <a:gd name="T44" fmla="*/ 2147483646 w 229"/>
                <a:gd name="T45" fmla="*/ 2147483646 h 69"/>
                <a:gd name="T46" fmla="*/ 2147483646 w 229"/>
                <a:gd name="T47" fmla="*/ 2147483646 h 69"/>
                <a:gd name="T48" fmla="*/ 2147483646 w 229"/>
                <a:gd name="T49" fmla="*/ 2147483646 h 69"/>
                <a:gd name="T50" fmla="*/ 2147483646 w 229"/>
                <a:gd name="T51" fmla="*/ 2147483646 h 69"/>
                <a:gd name="T52" fmla="*/ 2147483646 w 229"/>
                <a:gd name="T53" fmla="*/ 2147483646 h 69"/>
                <a:gd name="T54" fmla="*/ 2147483646 w 229"/>
                <a:gd name="T55" fmla="*/ 2147483646 h 69"/>
                <a:gd name="T56" fmla="*/ 2147483646 w 229"/>
                <a:gd name="T57" fmla="*/ 2147483646 h 69"/>
                <a:gd name="T58" fmla="*/ 0 w 229"/>
                <a:gd name="T59" fmla="*/ 2147483646 h 6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9"/>
                <a:gd name="T91" fmla="*/ 0 h 69"/>
                <a:gd name="T92" fmla="*/ 229 w 229"/>
                <a:gd name="T93" fmla="*/ 69 h 6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9" h="69">
                  <a:moveTo>
                    <a:pt x="0" y="69"/>
                  </a:moveTo>
                  <a:lnTo>
                    <a:pt x="4" y="57"/>
                  </a:lnTo>
                  <a:lnTo>
                    <a:pt x="3" y="55"/>
                  </a:lnTo>
                  <a:lnTo>
                    <a:pt x="9" y="51"/>
                  </a:lnTo>
                  <a:lnTo>
                    <a:pt x="16" y="40"/>
                  </a:lnTo>
                  <a:lnTo>
                    <a:pt x="13" y="38"/>
                  </a:lnTo>
                  <a:lnTo>
                    <a:pt x="16" y="33"/>
                  </a:lnTo>
                  <a:lnTo>
                    <a:pt x="17" y="27"/>
                  </a:lnTo>
                  <a:lnTo>
                    <a:pt x="21" y="23"/>
                  </a:lnTo>
                  <a:lnTo>
                    <a:pt x="57" y="21"/>
                  </a:lnTo>
                  <a:lnTo>
                    <a:pt x="57" y="15"/>
                  </a:lnTo>
                  <a:lnTo>
                    <a:pt x="67" y="16"/>
                  </a:lnTo>
                  <a:lnTo>
                    <a:pt x="175" y="7"/>
                  </a:lnTo>
                  <a:lnTo>
                    <a:pt x="229" y="0"/>
                  </a:lnTo>
                  <a:lnTo>
                    <a:pt x="227" y="7"/>
                  </a:lnTo>
                  <a:lnTo>
                    <a:pt x="223" y="9"/>
                  </a:lnTo>
                  <a:lnTo>
                    <a:pt x="219" y="17"/>
                  </a:lnTo>
                  <a:lnTo>
                    <a:pt x="215" y="16"/>
                  </a:lnTo>
                  <a:lnTo>
                    <a:pt x="211" y="18"/>
                  </a:lnTo>
                  <a:lnTo>
                    <a:pt x="208" y="22"/>
                  </a:lnTo>
                  <a:lnTo>
                    <a:pt x="204" y="20"/>
                  </a:lnTo>
                  <a:lnTo>
                    <a:pt x="198" y="25"/>
                  </a:lnTo>
                  <a:lnTo>
                    <a:pt x="197" y="28"/>
                  </a:lnTo>
                  <a:lnTo>
                    <a:pt x="172" y="42"/>
                  </a:lnTo>
                  <a:lnTo>
                    <a:pt x="170" y="47"/>
                  </a:lnTo>
                  <a:lnTo>
                    <a:pt x="163" y="50"/>
                  </a:lnTo>
                  <a:lnTo>
                    <a:pt x="164" y="56"/>
                  </a:lnTo>
                  <a:lnTo>
                    <a:pt x="128" y="60"/>
                  </a:lnTo>
                  <a:lnTo>
                    <a:pt x="58" y="66"/>
                  </a:lnTo>
                  <a:lnTo>
                    <a:pt x="0" y="6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6" name="Freeform 1205">
              <a:extLst>
                <a:ext uri="{FF2B5EF4-FFF2-40B4-BE49-F238E27FC236}">
                  <a16:creationId xmlns:a16="http://schemas.microsoft.com/office/drawing/2014/main" id="{E5CCE05D-9387-8045-82BA-519814167339}"/>
                </a:ext>
              </a:extLst>
            </p:cNvPr>
            <p:cNvSpPr>
              <a:spLocks noChangeArrowheads="1"/>
            </p:cNvSpPr>
            <p:nvPr/>
          </p:nvSpPr>
          <p:spPr bwMode="auto">
            <a:xfrm>
              <a:off x="4076207" y="5160029"/>
              <a:ext cx="540603" cy="450166"/>
            </a:xfrm>
            <a:custGeom>
              <a:avLst/>
              <a:gdLst>
                <a:gd name="T0" fmla="*/ 2147483646 w 374"/>
                <a:gd name="T1" fmla="*/ 2147483646 h 320"/>
                <a:gd name="T2" fmla="*/ 2147483646 w 374"/>
                <a:gd name="T3" fmla="*/ 2147483646 h 320"/>
                <a:gd name="T4" fmla="*/ 2147483646 w 374"/>
                <a:gd name="T5" fmla="*/ 2147483646 h 320"/>
                <a:gd name="T6" fmla="*/ 2147483646 w 374"/>
                <a:gd name="T7" fmla="*/ 2147483646 h 320"/>
                <a:gd name="T8" fmla="*/ 2147483646 w 374"/>
                <a:gd name="T9" fmla="*/ 2147483646 h 320"/>
                <a:gd name="T10" fmla="*/ 2147483646 w 374"/>
                <a:gd name="T11" fmla="*/ 2147483646 h 320"/>
                <a:gd name="T12" fmla="*/ 2147483646 w 374"/>
                <a:gd name="T13" fmla="*/ 2147483646 h 320"/>
                <a:gd name="T14" fmla="*/ 2147483646 w 374"/>
                <a:gd name="T15" fmla="*/ 2147483646 h 320"/>
                <a:gd name="T16" fmla="*/ 2147483646 w 374"/>
                <a:gd name="T17" fmla="*/ 2147483646 h 320"/>
                <a:gd name="T18" fmla="*/ 2147483646 w 374"/>
                <a:gd name="T19" fmla="*/ 2147483646 h 320"/>
                <a:gd name="T20" fmla="*/ 2147483646 w 374"/>
                <a:gd name="T21" fmla="*/ 2147483646 h 320"/>
                <a:gd name="T22" fmla="*/ 2147483646 w 374"/>
                <a:gd name="T23" fmla="*/ 2147483646 h 320"/>
                <a:gd name="T24" fmla="*/ 2147483646 w 374"/>
                <a:gd name="T25" fmla="*/ 2147483646 h 320"/>
                <a:gd name="T26" fmla="*/ 2147483646 w 374"/>
                <a:gd name="T27" fmla="*/ 2147483646 h 320"/>
                <a:gd name="T28" fmla="*/ 2147483646 w 374"/>
                <a:gd name="T29" fmla="*/ 2147483646 h 320"/>
                <a:gd name="T30" fmla="*/ 2147483646 w 374"/>
                <a:gd name="T31" fmla="*/ 2147483646 h 320"/>
                <a:gd name="T32" fmla="*/ 2147483646 w 374"/>
                <a:gd name="T33" fmla="*/ 2147483646 h 320"/>
                <a:gd name="T34" fmla="*/ 2147483646 w 374"/>
                <a:gd name="T35" fmla="*/ 2147483646 h 320"/>
                <a:gd name="T36" fmla="*/ 2147483646 w 374"/>
                <a:gd name="T37" fmla="*/ 2147483646 h 320"/>
                <a:gd name="T38" fmla="*/ 2147483646 w 374"/>
                <a:gd name="T39" fmla="*/ 2147483646 h 320"/>
                <a:gd name="T40" fmla="*/ 2147483646 w 374"/>
                <a:gd name="T41" fmla="*/ 2147483646 h 320"/>
                <a:gd name="T42" fmla="*/ 2147483646 w 374"/>
                <a:gd name="T43" fmla="*/ 2147483646 h 320"/>
                <a:gd name="T44" fmla="*/ 2147483646 w 374"/>
                <a:gd name="T45" fmla="*/ 2147483646 h 320"/>
                <a:gd name="T46" fmla="*/ 2147483646 w 374"/>
                <a:gd name="T47" fmla="*/ 2147483646 h 320"/>
                <a:gd name="T48" fmla="*/ 2147483646 w 374"/>
                <a:gd name="T49" fmla="*/ 2147483646 h 320"/>
                <a:gd name="T50" fmla="*/ 2147483646 w 374"/>
                <a:gd name="T51" fmla="*/ 2147483646 h 320"/>
                <a:gd name="T52" fmla="*/ 2147483646 w 374"/>
                <a:gd name="T53" fmla="*/ 2147483646 h 320"/>
                <a:gd name="T54" fmla="*/ 2147483646 w 374"/>
                <a:gd name="T55" fmla="*/ 2147483646 h 320"/>
                <a:gd name="T56" fmla="*/ 2147483646 w 374"/>
                <a:gd name="T57" fmla="*/ 2147483646 h 320"/>
                <a:gd name="T58" fmla="*/ 2147483646 w 374"/>
                <a:gd name="T59" fmla="*/ 2147483646 h 320"/>
                <a:gd name="T60" fmla="*/ 2147483646 w 374"/>
                <a:gd name="T61" fmla="*/ 2147483646 h 320"/>
                <a:gd name="T62" fmla="*/ 2147483646 w 374"/>
                <a:gd name="T63" fmla="*/ 2147483646 h 320"/>
                <a:gd name="T64" fmla="*/ 2147483646 w 374"/>
                <a:gd name="T65" fmla="*/ 2147483646 h 320"/>
                <a:gd name="T66" fmla="*/ 2147483646 w 374"/>
                <a:gd name="T67" fmla="*/ 2147483646 h 320"/>
                <a:gd name="T68" fmla="*/ 2147483646 w 374"/>
                <a:gd name="T69" fmla="*/ 2147483646 h 320"/>
                <a:gd name="T70" fmla="*/ 2147483646 w 374"/>
                <a:gd name="T71" fmla="*/ 2147483646 h 320"/>
                <a:gd name="T72" fmla="*/ 2147483646 w 374"/>
                <a:gd name="T73" fmla="*/ 2147483646 h 320"/>
                <a:gd name="T74" fmla="*/ 2147483646 w 374"/>
                <a:gd name="T75" fmla="*/ 2147483646 h 320"/>
                <a:gd name="T76" fmla="*/ 2147483646 w 374"/>
                <a:gd name="T77" fmla="*/ 2147483646 h 320"/>
                <a:gd name="T78" fmla="*/ 2147483646 w 374"/>
                <a:gd name="T79" fmla="*/ 2147483646 h 320"/>
                <a:gd name="T80" fmla="*/ 2147483646 w 374"/>
                <a:gd name="T81" fmla="*/ 2147483646 h 320"/>
                <a:gd name="T82" fmla="*/ 2147483646 w 374"/>
                <a:gd name="T83" fmla="*/ 2147483646 h 320"/>
                <a:gd name="T84" fmla="*/ 2147483646 w 374"/>
                <a:gd name="T85" fmla="*/ 2147483646 h 3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4"/>
                <a:gd name="T130" fmla="*/ 0 h 320"/>
                <a:gd name="T131" fmla="*/ 374 w 374"/>
                <a:gd name="T132" fmla="*/ 320 h 3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4" h="320">
                  <a:moveTo>
                    <a:pt x="2" y="131"/>
                  </a:moveTo>
                  <a:lnTo>
                    <a:pt x="0" y="125"/>
                  </a:lnTo>
                  <a:lnTo>
                    <a:pt x="7" y="126"/>
                  </a:lnTo>
                  <a:lnTo>
                    <a:pt x="101" y="134"/>
                  </a:lnTo>
                  <a:lnTo>
                    <a:pt x="115" y="0"/>
                  </a:lnTo>
                  <a:lnTo>
                    <a:pt x="196" y="4"/>
                  </a:lnTo>
                  <a:lnTo>
                    <a:pt x="194" y="62"/>
                  </a:lnTo>
                  <a:lnTo>
                    <a:pt x="201" y="67"/>
                  </a:lnTo>
                  <a:lnTo>
                    <a:pt x="209" y="68"/>
                  </a:lnTo>
                  <a:lnTo>
                    <a:pt x="211" y="66"/>
                  </a:lnTo>
                  <a:lnTo>
                    <a:pt x="214" y="69"/>
                  </a:lnTo>
                  <a:lnTo>
                    <a:pt x="214" y="73"/>
                  </a:lnTo>
                  <a:lnTo>
                    <a:pt x="221" y="73"/>
                  </a:lnTo>
                  <a:lnTo>
                    <a:pt x="227" y="76"/>
                  </a:lnTo>
                  <a:lnTo>
                    <a:pt x="231" y="75"/>
                  </a:lnTo>
                  <a:lnTo>
                    <a:pt x="236" y="78"/>
                  </a:lnTo>
                  <a:lnTo>
                    <a:pt x="237" y="75"/>
                  </a:lnTo>
                  <a:lnTo>
                    <a:pt x="244" y="76"/>
                  </a:lnTo>
                  <a:lnTo>
                    <a:pt x="249" y="83"/>
                  </a:lnTo>
                  <a:lnTo>
                    <a:pt x="252" y="85"/>
                  </a:lnTo>
                  <a:lnTo>
                    <a:pt x="256" y="81"/>
                  </a:lnTo>
                  <a:lnTo>
                    <a:pt x="264" y="87"/>
                  </a:lnTo>
                  <a:lnTo>
                    <a:pt x="269" y="84"/>
                  </a:lnTo>
                  <a:lnTo>
                    <a:pt x="271" y="89"/>
                  </a:lnTo>
                  <a:lnTo>
                    <a:pt x="272" y="85"/>
                  </a:lnTo>
                  <a:lnTo>
                    <a:pt x="277" y="82"/>
                  </a:lnTo>
                  <a:lnTo>
                    <a:pt x="279" y="86"/>
                  </a:lnTo>
                  <a:lnTo>
                    <a:pt x="286" y="84"/>
                  </a:lnTo>
                  <a:lnTo>
                    <a:pt x="292" y="89"/>
                  </a:lnTo>
                  <a:lnTo>
                    <a:pt x="307" y="85"/>
                  </a:lnTo>
                  <a:lnTo>
                    <a:pt x="322" y="84"/>
                  </a:lnTo>
                  <a:lnTo>
                    <a:pt x="326" y="82"/>
                  </a:lnTo>
                  <a:lnTo>
                    <a:pt x="337" y="89"/>
                  </a:lnTo>
                  <a:lnTo>
                    <a:pt x="345" y="91"/>
                  </a:lnTo>
                  <a:lnTo>
                    <a:pt x="348" y="94"/>
                  </a:lnTo>
                  <a:lnTo>
                    <a:pt x="358" y="94"/>
                  </a:lnTo>
                  <a:lnTo>
                    <a:pt x="358" y="110"/>
                  </a:lnTo>
                  <a:lnTo>
                    <a:pt x="360" y="141"/>
                  </a:lnTo>
                  <a:lnTo>
                    <a:pt x="364" y="145"/>
                  </a:lnTo>
                  <a:lnTo>
                    <a:pt x="365" y="153"/>
                  </a:lnTo>
                  <a:lnTo>
                    <a:pt x="374" y="164"/>
                  </a:lnTo>
                  <a:lnTo>
                    <a:pt x="373" y="174"/>
                  </a:lnTo>
                  <a:lnTo>
                    <a:pt x="368" y="183"/>
                  </a:lnTo>
                  <a:lnTo>
                    <a:pt x="368" y="188"/>
                  </a:lnTo>
                  <a:lnTo>
                    <a:pt x="370" y="193"/>
                  </a:lnTo>
                  <a:lnTo>
                    <a:pt x="369" y="198"/>
                  </a:lnTo>
                  <a:lnTo>
                    <a:pt x="367" y="201"/>
                  </a:lnTo>
                  <a:lnTo>
                    <a:pt x="363" y="205"/>
                  </a:lnTo>
                  <a:lnTo>
                    <a:pt x="365" y="208"/>
                  </a:lnTo>
                  <a:lnTo>
                    <a:pt x="350" y="212"/>
                  </a:lnTo>
                  <a:lnTo>
                    <a:pt x="338" y="218"/>
                  </a:lnTo>
                  <a:lnTo>
                    <a:pt x="346" y="213"/>
                  </a:lnTo>
                  <a:lnTo>
                    <a:pt x="337" y="213"/>
                  </a:lnTo>
                  <a:lnTo>
                    <a:pt x="340" y="205"/>
                  </a:lnTo>
                  <a:lnTo>
                    <a:pt x="333" y="209"/>
                  </a:lnTo>
                  <a:lnTo>
                    <a:pt x="331" y="208"/>
                  </a:lnTo>
                  <a:lnTo>
                    <a:pt x="331" y="214"/>
                  </a:lnTo>
                  <a:lnTo>
                    <a:pt x="333" y="214"/>
                  </a:lnTo>
                  <a:lnTo>
                    <a:pt x="334" y="219"/>
                  </a:lnTo>
                  <a:lnTo>
                    <a:pt x="330" y="224"/>
                  </a:lnTo>
                  <a:lnTo>
                    <a:pt x="326" y="223"/>
                  </a:lnTo>
                  <a:lnTo>
                    <a:pt x="326" y="229"/>
                  </a:lnTo>
                  <a:lnTo>
                    <a:pt x="291" y="248"/>
                  </a:lnTo>
                  <a:lnTo>
                    <a:pt x="292" y="246"/>
                  </a:lnTo>
                  <a:lnTo>
                    <a:pt x="307" y="237"/>
                  </a:lnTo>
                  <a:lnTo>
                    <a:pt x="296" y="242"/>
                  </a:lnTo>
                  <a:lnTo>
                    <a:pt x="296" y="237"/>
                  </a:lnTo>
                  <a:lnTo>
                    <a:pt x="293" y="240"/>
                  </a:lnTo>
                  <a:lnTo>
                    <a:pt x="289" y="238"/>
                  </a:lnTo>
                  <a:lnTo>
                    <a:pt x="287" y="242"/>
                  </a:lnTo>
                  <a:lnTo>
                    <a:pt x="282" y="238"/>
                  </a:lnTo>
                  <a:lnTo>
                    <a:pt x="282" y="242"/>
                  </a:lnTo>
                  <a:lnTo>
                    <a:pt x="289" y="246"/>
                  </a:lnTo>
                  <a:lnTo>
                    <a:pt x="282" y="249"/>
                  </a:lnTo>
                  <a:lnTo>
                    <a:pt x="278" y="245"/>
                  </a:lnTo>
                  <a:lnTo>
                    <a:pt x="275" y="257"/>
                  </a:lnTo>
                  <a:lnTo>
                    <a:pt x="272" y="252"/>
                  </a:lnTo>
                  <a:lnTo>
                    <a:pt x="266" y="254"/>
                  </a:lnTo>
                  <a:lnTo>
                    <a:pt x="265" y="257"/>
                  </a:lnTo>
                  <a:lnTo>
                    <a:pt x="268" y="262"/>
                  </a:lnTo>
                  <a:lnTo>
                    <a:pt x="255" y="263"/>
                  </a:lnTo>
                  <a:lnTo>
                    <a:pt x="260" y="264"/>
                  </a:lnTo>
                  <a:lnTo>
                    <a:pt x="260" y="270"/>
                  </a:lnTo>
                  <a:lnTo>
                    <a:pt x="262" y="268"/>
                  </a:lnTo>
                  <a:lnTo>
                    <a:pt x="261" y="272"/>
                  </a:lnTo>
                  <a:lnTo>
                    <a:pt x="256" y="280"/>
                  </a:lnTo>
                  <a:lnTo>
                    <a:pt x="256" y="276"/>
                  </a:lnTo>
                  <a:lnTo>
                    <a:pt x="253" y="280"/>
                  </a:lnTo>
                  <a:lnTo>
                    <a:pt x="248" y="274"/>
                  </a:lnTo>
                  <a:lnTo>
                    <a:pt x="249" y="281"/>
                  </a:lnTo>
                  <a:lnTo>
                    <a:pt x="258" y="281"/>
                  </a:lnTo>
                  <a:lnTo>
                    <a:pt x="254" y="290"/>
                  </a:lnTo>
                  <a:lnTo>
                    <a:pt x="257" y="306"/>
                  </a:lnTo>
                  <a:lnTo>
                    <a:pt x="266" y="319"/>
                  </a:lnTo>
                  <a:lnTo>
                    <a:pt x="255" y="320"/>
                  </a:lnTo>
                  <a:lnTo>
                    <a:pt x="245" y="316"/>
                  </a:lnTo>
                  <a:lnTo>
                    <a:pt x="236" y="316"/>
                  </a:lnTo>
                  <a:lnTo>
                    <a:pt x="222" y="310"/>
                  </a:lnTo>
                  <a:lnTo>
                    <a:pt x="208" y="305"/>
                  </a:lnTo>
                  <a:lnTo>
                    <a:pt x="206" y="300"/>
                  </a:lnTo>
                  <a:lnTo>
                    <a:pt x="202" y="292"/>
                  </a:lnTo>
                  <a:lnTo>
                    <a:pt x="197" y="286"/>
                  </a:lnTo>
                  <a:lnTo>
                    <a:pt x="198" y="280"/>
                  </a:lnTo>
                  <a:lnTo>
                    <a:pt x="195" y="278"/>
                  </a:lnTo>
                  <a:lnTo>
                    <a:pt x="195" y="270"/>
                  </a:lnTo>
                  <a:lnTo>
                    <a:pt x="187" y="264"/>
                  </a:lnTo>
                  <a:lnTo>
                    <a:pt x="177" y="251"/>
                  </a:lnTo>
                  <a:lnTo>
                    <a:pt x="160" y="219"/>
                  </a:lnTo>
                  <a:lnTo>
                    <a:pt x="148" y="211"/>
                  </a:lnTo>
                  <a:lnTo>
                    <a:pt x="144" y="203"/>
                  </a:lnTo>
                  <a:lnTo>
                    <a:pt x="134" y="202"/>
                  </a:lnTo>
                  <a:lnTo>
                    <a:pt x="125" y="201"/>
                  </a:lnTo>
                  <a:lnTo>
                    <a:pt x="117" y="198"/>
                  </a:lnTo>
                  <a:lnTo>
                    <a:pt x="115" y="201"/>
                  </a:lnTo>
                  <a:lnTo>
                    <a:pt x="106" y="201"/>
                  </a:lnTo>
                  <a:lnTo>
                    <a:pt x="99" y="216"/>
                  </a:lnTo>
                  <a:lnTo>
                    <a:pt x="91" y="223"/>
                  </a:lnTo>
                  <a:lnTo>
                    <a:pt x="86" y="223"/>
                  </a:lnTo>
                  <a:lnTo>
                    <a:pt x="72" y="213"/>
                  </a:lnTo>
                  <a:lnTo>
                    <a:pt x="66" y="211"/>
                  </a:lnTo>
                  <a:lnTo>
                    <a:pt x="52" y="200"/>
                  </a:lnTo>
                  <a:lnTo>
                    <a:pt x="49" y="192"/>
                  </a:lnTo>
                  <a:lnTo>
                    <a:pt x="49" y="183"/>
                  </a:lnTo>
                  <a:lnTo>
                    <a:pt x="42" y="170"/>
                  </a:lnTo>
                  <a:lnTo>
                    <a:pt x="31" y="162"/>
                  </a:lnTo>
                  <a:lnTo>
                    <a:pt x="16" y="145"/>
                  </a:lnTo>
                  <a:lnTo>
                    <a:pt x="10" y="142"/>
                  </a:lnTo>
                  <a:lnTo>
                    <a:pt x="6" y="133"/>
                  </a:lnTo>
                  <a:lnTo>
                    <a:pt x="2" y="131"/>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7" name="Freeform 1206">
              <a:extLst>
                <a:ext uri="{FF2B5EF4-FFF2-40B4-BE49-F238E27FC236}">
                  <a16:creationId xmlns:a16="http://schemas.microsoft.com/office/drawing/2014/main" id="{33C00F34-EE5E-B24D-9A1A-988D562B1CB0}"/>
                </a:ext>
              </a:extLst>
            </p:cNvPr>
            <p:cNvSpPr>
              <a:spLocks noChangeArrowheads="1"/>
            </p:cNvSpPr>
            <p:nvPr/>
          </p:nvSpPr>
          <p:spPr bwMode="auto">
            <a:xfrm>
              <a:off x="3821805" y="4880083"/>
              <a:ext cx="218265" cy="236337"/>
            </a:xfrm>
            <a:custGeom>
              <a:avLst/>
              <a:gdLst>
                <a:gd name="T0" fmla="*/ 0 w 151"/>
                <a:gd name="T1" fmla="*/ 2147483646 h 168"/>
                <a:gd name="T2" fmla="*/ 2147483646 w 151"/>
                <a:gd name="T3" fmla="*/ 0 h 168"/>
                <a:gd name="T4" fmla="*/ 2147483646 w 151"/>
                <a:gd name="T5" fmla="*/ 2147483646 h 168"/>
                <a:gd name="T6" fmla="*/ 2147483646 w 151"/>
                <a:gd name="T7" fmla="*/ 2147483646 h 168"/>
                <a:gd name="T8" fmla="*/ 2147483646 w 151"/>
                <a:gd name="T9" fmla="*/ 2147483646 h 168"/>
                <a:gd name="T10" fmla="*/ 2147483646 w 151"/>
                <a:gd name="T11" fmla="*/ 2147483646 h 168"/>
                <a:gd name="T12" fmla="*/ 0 w 151"/>
                <a:gd name="T13" fmla="*/ 2147483646 h 168"/>
                <a:gd name="T14" fmla="*/ 0 60000 65536"/>
                <a:gd name="T15" fmla="*/ 0 60000 65536"/>
                <a:gd name="T16" fmla="*/ 0 60000 65536"/>
                <a:gd name="T17" fmla="*/ 0 60000 65536"/>
                <a:gd name="T18" fmla="*/ 0 60000 65536"/>
                <a:gd name="T19" fmla="*/ 0 60000 65536"/>
                <a:gd name="T20" fmla="*/ 0 60000 65536"/>
                <a:gd name="T21" fmla="*/ 0 w 151"/>
                <a:gd name="T22" fmla="*/ 0 h 168"/>
                <a:gd name="T23" fmla="*/ 151 w 151"/>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68">
                  <a:moveTo>
                    <a:pt x="0" y="148"/>
                  </a:moveTo>
                  <a:lnTo>
                    <a:pt x="33" y="0"/>
                  </a:lnTo>
                  <a:lnTo>
                    <a:pt x="106" y="12"/>
                  </a:lnTo>
                  <a:lnTo>
                    <a:pt x="101" y="42"/>
                  </a:lnTo>
                  <a:lnTo>
                    <a:pt x="151" y="49"/>
                  </a:lnTo>
                  <a:lnTo>
                    <a:pt x="132" y="168"/>
                  </a:lnTo>
                  <a:lnTo>
                    <a:pt x="0" y="14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8" name="Freeform 1207">
              <a:extLst>
                <a:ext uri="{FF2B5EF4-FFF2-40B4-BE49-F238E27FC236}">
                  <a16:creationId xmlns:a16="http://schemas.microsoft.com/office/drawing/2014/main" id="{B52388BD-2219-1E4B-861E-D2A285537F9B}"/>
                </a:ext>
              </a:extLst>
            </p:cNvPr>
            <p:cNvSpPr>
              <a:spLocks noChangeArrowheads="1"/>
            </p:cNvSpPr>
            <p:nvPr/>
          </p:nvSpPr>
          <p:spPr bwMode="auto">
            <a:xfrm>
              <a:off x="5291841" y="4721118"/>
              <a:ext cx="62154" cy="105508"/>
            </a:xfrm>
            <a:custGeom>
              <a:avLst/>
              <a:gdLst>
                <a:gd name="T0" fmla="*/ 0 w 43"/>
                <a:gd name="T1" fmla="*/ 2147483646 h 75"/>
                <a:gd name="T2" fmla="*/ 2147483646 w 43"/>
                <a:gd name="T3" fmla="*/ 2147483646 h 75"/>
                <a:gd name="T4" fmla="*/ 2147483646 w 43"/>
                <a:gd name="T5" fmla="*/ 2147483646 h 75"/>
                <a:gd name="T6" fmla="*/ 2147483646 w 43"/>
                <a:gd name="T7" fmla="*/ 2147483646 h 75"/>
                <a:gd name="T8" fmla="*/ 2147483646 w 43"/>
                <a:gd name="T9" fmla="*/ 2147483646 h 75"/>
                <a:gd name="T10" fmla="*/ 2147483646 w 43"/>
                <a:gd name="T11" fmla="*/ 2147483646 h 75"/>
                <a:gd name="T12" fmla="*/ 2147483646 w 43"/>
                <a:gd name="T13" fmla="*/ 2147483646 h 75"/>
                <a:gd name="T14" fmla="*/ 2147483646 w 43"/>
                <a:gd name="T15" fmla="*/ 2147483646 h 75"/>
                <a:gd name="T16" fmla="*/ 2147483646 w 43"/>
                <a:gd name="T17" fmla="*/ 2147483646 h 75"/>
                <a:gd name="T18" fmla="*/ 2147483646 w 43"/>
                <a:gd name="T19" fmla="*/ 0 h 75"/>
                <a:gd name="T20" fmla="*/ 0 w 43"/>
                <a:gd name="T21" fmla="*/ 2147483646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75"/>
                <a:gd name="T35" fmla="*/ 43 w 43"/>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75">
                  <a:moveTo>
                    <a:pt x="0" y="9"/>
                  </a:moveTo>
                  <a:lnTo>
                    <a:pt x="7" y="31"/>
                  </a:lnTo>
                  <a:lnTo>
                    <a:pt x="9" y="44"/>
                  </a:lnTo>
                  <a:lnTo>
                    <a:pt x="15" y="58"/>
                  </a:lnTo>
                  <a:lnTo>
                    <a:pt x="20" y="75"/>
                  </a:lnTo>
                  <a:lnTo>
                    <a:pt x="39" y="71"/>
                  </a:lnTo>
                  <a:lnTo>
                    <a:pt x="35" y="45"/>
                  </a:lnTo>
                  <a:lnTo>
                    <a:pt x="37" y="27"/>
                  </a:lnTo>
                  <a:lnTo>
                    <a:pt x="43" y="19"/>
                  </a:lnTo>
                  <a:lnTo>
                    <a:pt x="43" y="0"/>
                  </a:lnTo>
                  <a:lnTo>
                    <a:pt x="0" y="9"/>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89" name="Freeform 1208">
              <a:extLst>
                <a:ext uri="{FF2B5EF4-FFF2-40B4-BE49-F238E27FC236}">
                  <a16:creationId xmlns:a16="http://schemas.microsoft.com/office/drawing/2014/main" id="{4A07D3B8-E135-3341-BB69-8DC437FDE88C}"/>
                </a:ext>
              </a:extLst>
            </p:cNvPr>
            <p:cNvSpPr>
              <a:spLocks noChangeArrowheads="1"/>
            </p:cNvSpPr>
            <p:nvPr/>
          </p:nvSpPr>
          <p:spPr bwMode="auto">
            <a:xfrm>
              <a:off x="4994076" y="4995438"/>
              <a:ext cx="299210" cy="144897"/>
            </a:xfrm>
            <a:custGeom>
              <a:avLst/>
              <a:gdLst>
                <a:gd name="T0" fmla="*/ 2147483646 w 207"/>
                <a:gd name="T1" fmla="*/ 2147483646 h 103"/>
                <a:gd name="T2" fmla="*/ 2147483646 w 207"/>
                <a:gd name="T3" fmla="*/ 2147483646 h 103"/>
                <a:gd name="T4" fmla="*/ 2147483646 w 207"/>
                <a:gd name="T5" fmla="*/ 2147483646 h 103"/>
                <a:gd name="T6" fmla="*/ 2147483646 w 207"/>
                <a:gd name="T7" fmla="*/ 2147483646 h 103"/>
                <a:gd name="T8" fmla="*/ 2147483646 w 207"/>
                <a:gd name="T9" fmla="*/ 2147483646 h 103"/>
                <a:gd name="T10" fmla="*/ 2147483646 w 207"/>
                <a:gd name="T11" fmla="*/ 2147483646 h 103"/>
                <a:gd name="T12" fmla="*/ 2147483646 w 207"/>
                <a:gd name="T13" fmla="*/ 2147483646 h 103"/>
                <a:gd name="T14" fmla="*/ 2147483646 w 207"/>
                <a:gd name="T15" fmla="*/ 2147483646 h 103"/>
                <a:gd name="T16" fmla="*/ 2147483646 w 207"/>
                <a:gd name="T17" fmla="*/ 2147483646 h 103"/>
                <a:gd name="T18" fmla="*/ 2147483646 w 207"/>
                <a:gd name="T19" fmla="*/ 2147483646 h 103"/>
                <a:gd name="T20" fmla="*/ 2147483646 w 207"/>
                <a:gd name="T21" fmla="*/ 2147483646 h 103"/>
                <a:gd name="T22" fmla="*/ 2147483646 w 207"/>
                <a:gd name="T23" fmla="*/ 2147483646 h 103"/>
                <a:gd name="T24" fmla="*/ 2147483646 w 207"/>
                <a:gd name="T25" fmla="*/ 2147483646 h 103"/>
                <a:gd name="T26" fmla="*/ 2147483646 w 207"/>
                <a:gd name="T27" fmla="*/ 2147483646 h 103"/>
                <a:gd name="T28" fmla="*/ 2147483646 w 207"/>
                <a:gd name="T29" fmla="*/ 2147483646 h 103"/>
                <a:gd name="T30" fmla="*/ 2147483646 w 207"/>
                <a:gd name="T31" fmla="*/ 2147483646 h 103"/>
                <a:gd name="T32" fmla="*/ 2147483646 w 207"/>
                <a:gd name="T33" fmla="*/ 2147483646 h 103"/>
                <a:gd name="T34" fmla="*/ 2147483646 w 207"/>
                <a:gd name="T35" fmla="*/ 2147483646 h 103"/>
                <a:gd name="T36" fmla="*/ 2147483646 w 207"/>
                <a:gd name="T37" fmla="*/ 2147483646 h 103"/>
                <a:gd name="T38" fmla="*/ 2147483646 w 207"/>
                <a:gd name="T39" fmla="*/ 2147483646 h 103"/>
                <a:gd name="T40" fmla="*/ 2147483646 w 207"/>
                <a:gd name="T41" fmla="*/ 2147483646 h 103"/>
                <a:gd name="T42" fmla="*/ 2147483646 w 207"/>
                <a:gd name="T43" fmla="*/ 2147483646 h 103"/>
                <a:gd name="T44" fmla="*/ 2147483646 w 207"/>
                <a:gd name="T45" fmla="*/ 2147483646 h 103"/>
                <a:gd name="T46" fmla="*/ 2147483646 w 207"/>
                <a:gd name="T47" fmla="*/ 2147483646 h 103"/>
                <a:gd name="T48" fmla="*/ 2147483646 w 207"/>
                <a:gd name="T49" fmla="*/ 2147483646 h 103"/>
                <a:gd name="T50" fmla="*/ 2147483646 w 207"/>
                <a:gd name="T51" fmla="*/ 2147483646 h 103"/>
                <a:gd name="T52" fmla="*/ 2147483646 w 207"/>
                <a:gd name="T53" fmla="*/ 2147483646 h 103"/>
                <a:gd name="T54" fmla="*/ 2147483646 w 207"/>
                <a:gd name="T55" fmla="*/ 2147483646 h 103"/>
                <a:gd name="T56" fmla="*/ 2147483646 w 207"/>
                <a:gd name="T57" fmla="*/ 2147483646 h 103"/>
                <a:gd name="T58" fmla="*/ 2147483646 w 207"/>
                <a:gd name="T59" fmla="*/ 2147483646 h 103"/>
                <a:gd name="T60" fmla="*/ 2147483646 w 207"/>
                <a:gd name="T61" fmla="*/ 2147483646 h 103"/>
                <a:gd name="T62" fmla="*/ 2147483646 w 207"/>
                <a:gd name="T63" fmla="*/ 2147483646 h 103"/>
                <a:gd name="T64" fmla="*/ 2147483646 w 207"/>
                <a:gd name="T65" fmla="*/ 2147483646 h 103"/>
                <a:gd name="T66" fmla="*/ 2147483646 w 207"/>
                <a:gd name="T67" fmla="*/ 2147483646 h 103"/>
                <a:gd name="T68" fmla="*/ 2147483646 w 207"/>
                <a:gd name="T69" fmla="*/ 2147483646 h 103"/>
                <a:gd name="T70" fmla="*/ 2147483646 w 207"/>
                <a:gd name="T71" fmla="*/ 2147483646 h 103"/>
                <a:gd name="T72" fmla="*/ 2147483646 w 207"/>
                <a:gd name="T73" fmla="*/ 2147483646 h 103"/>
                <a:gd name="T74" fmla="*/ 2147483646 w 207"/>
                <a:gd name="T75" fmla="*/ 2147483646 h 103"/>
                <a:gd name="T76" fmla="*/ 2147483646 w 207"/>
                <a:gd name="T77" fmla="*/ 2147483646 h 103"/>
                <a:gd name="T78" fmla="*/ 0 w 207"/>
                <a:gd name="T79" fmla="*/ 2147483646 h 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03"/>
                <a:gd name="T122" fmla="*/ 207 w 207"/>
                <a:gd name="T123" fmla="*/ 103 h 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03">
                  <a:moveTo>
                    <a:pt x="0" y="103"/>
                  </a:moveTo>
                  <a:lnTo>
                    <a:pt x="19" y="91"/>
                  </a:lnTo>
                  <a:lnTo>
                    <a:pt x="20" y="89"/>
                  </a:lnTo>
                  <a:lnTo>
                    <a:pt x="26" y="82"/>
                  </a:lnTo>
                  <a:lnTo>
                    <a:pt x="33" y="78"/>
                  </a:lnTo>
                  <a:lnTo>
                    <a:pt x="40" y="70"/>
                  </a:lnTo>
                  <a:lnTo>
                    <a:pt x="48" y="78"/>
                  </a:lnTo>
                  <a:lnTo>
                    <a:pt x="57" y="74"/>
                  </a:lnTo>
                  <a:lnTo>
                    <a:pt x="61" y="76"/>
                  </a:lnTo>
                  <a:lnTo>
                    <a:pt x="67" y="74"/>
                  </a:lnTo>
                  <a:lnTo>
                    <a:pt x="70" y="69"/>
                  </a:lnTo>
                  <a:lnTo>
                    <a:pt x="80" y="68"/>
                  </a:lnTo>
                  <a:lnTo>
                    <a:pt x="86" y="61"/>
                  </a:lnTo>
                  <a:lnTo>
                    <a:pt x="84" y="60"/>
                  </a:lnTo>
                  <a:lnTo>
                    <a:pt x="93" y="40"/>
                  </a:lnTo>
                  <a:lnTo>
                    <a:pt x="95" y="30"/>
                  </a:lnTo>
                  <a:lnTo>
                    <a:pt x="105" y="34"/>
                  </a:lnTo>
                  <a:lnTo>
                    <a:pt x="109" y="22"/>
                  </a:lnTo>
                  <a:lnTo>
                    <a:pt x="114" y="22"/>
                  </a:lnTo>
                  <a:lnTo>
                    <a:pt x="121" y="11"/>
                  </a:lnTo>
                  <a:lnTo>
                    <a:pt x="123" y="0"/>
                  </a:lnTo>
                  <a:lnTo>
                    <a:pt x="138" y="7"/>
                  </a:lnTo>
                  <a:lnTo>
                    <a:pt x="140" y="1"/>
                  </a:lnTo>
                  <a:lnTo>
                    <a:pt x="147" y="2"/>
                  </a:lnTo>
                  <a:lnTo>
                    <a:pt x="151" y="7"/>
                  </a:lnTo>
                  <a:lnTo>
                    <a:pt x="157" y="10"/>
                  </a:lnTo>
                  <a:lnTo>
                    <a:pt x="160" y="13"/>
                  </a:lnTo>
                  <a:lnTo>
                    <a:pt x="160" y="17"/>
                  </a:lnTo>
                  <a:lnTo>
                    <a:pt x="156" y="23"/>
                  </a:lnTo>
                  <a:lnTo>
                    <a:pt x="157" y="27"/>
                  </a:lnTo>
                  <a:lnTo>
                    <a:pt x="163" y="26"/>
                  </a:lnTo>
                  <a:lnTo>
                    <a:pt x="165" y="29"/>
                  </a:lnTo>
                  <a:lnTo>
                    <a:pt x="167" y="30"/>
                  </a:lnTo>
                  <a:lnTo>
                    <a:pt x="176" y="31"/>
                  </a:lnTo>
                  <a:lnTo>
                    <a:pt x="179" y="34"/>
                  </a:lnTo>
                  <a:lnTo>
                    <a:pt x="187" y="36"/>
                  </a:lnTo>
                  <a:lnTo>
                    <a:pt x="185" y="38"/>
                  </a:lnTo>
                  <a:lnTo>
                    <a:pt x="186" y="42"/>
                  </a:lnTo>
                  <a:lnTo>
                    <a:pt x="186" y="44"/>
                  </a:lnTo>
                  <a:lnTo>
                    <a:pt x="183" y="44"/>
                  </a:lnTo>
                  <a:lnTo>
                    <a:pt x="177" y="41"/>
                  </a:lnTo>
                  <a:lnTo>
                    <a:pt x="168" y="35"/>
                  </a:lnTo>
                  <a:lnTo>
                    <a:pt x="181" y="46"/>
                  </a:lnTo>
                  <a:lnTo>
                    <a:pt x="187" y="46"/>
                  </a:lnTo>
                  <a:lnTo>
                    <a:pt x="184" y="48"/>
                  </a:lnTo>
                  <a:lnTo>
                    <a:pt x="191" y="51"/>
                  </a:lnTo>
                  <a:lnTo>
                    <a:pt x="191" y="53"/>
                  </a:lnTo>
                  <a:lnTo>
                    <a:pt x="188" y="52"/>
                  </a:lnTo>
                  <a:lnTo>
                    <a:pt x="185" y="52"/>
                  </a:lnTo>
                  <a:lnTo>
                    <a:pt x="186" y="54"/>
                  </a:lnTo>
                  <a:lnTo>
                    <a:pt x="188" y="55"/>
                  </a:lnTo>
                  <a:lnTo>
                    <a:pt x="185" y="56"/>
                  </a:lnTo>
                  <a:lnTo>
                    <a:pt x="179" y="52"/>
                  </a:lnTo>
                  <a:lnTo>
                    <a:pt x="176" y="50"/>
                  </a:lnTo>
                  <a:lnTo>
                    <a:pt x="177" y="52"/>
                  </a:lnTo>
                  <a:lnTo>
                    <a:pt x="184" y="57"/>
                  </a:lnTo>
                  <a:lnTo>
                    <a:pt x="187" y="57"/>
                  </a:lnTo>
                  <a:lnTo>
                    <a:pt x="191" y="58"/>
                  </a:lnTo>
                  <a:lnTo>
                    <a:pt x="190" y="60"/>
                  </a:lnTo>
                  <a:lnTo>
                    <a:pt x="192" y="60"/>
                  </a:lnTo>
                  <a:lnTo>
                    <a:pt x="193" y="62"/>
                  </a:lnTo>
                  <a:lnTo>
                    <a:pt x="189" y="64"/>
                  </a:lnTo>
                  <a:lnTo>
                    <a:pt x="184" y="62"/>
                  </a:lnTo>
                  <a:lnTo>
                    <a:pt x="183" y="59"/>
                  </a:lnTo>
                  <a:lnTo>
                    <a:pt x="176" y="58"/>
                  </a:lnTo>
                  <a:lnTo>
                    <a:pt x="174" y="57"/>
                  </a:lnTo>
                  <a:lnTo>
                    <a:pt x="172" y="59"/>
                  </a:lnTo>
                  <a:lnTo>
                    <a:pt x="181" y="61"/>
                  </a:lnTo>
                  <a:lnTo>
                    <a:pt x="182" y="63"/>
                  </a:lnTo>
                  <a:lnTo>
                    <a:pt x="189" y="66"/>
                  </a:lnTo>
                  <a:lnTo>
                    <a:pt x="193" y="66"/>
                  </a:lnTo>
                  <a:lnTo>
                    <a:pt x="193" y="64"/>
                  </a:lnTo>
                  <a:lnTo>
                    <a:pt x="196" y="65"/>
                  </a:lnTo>
                  <a:lnTo>
                    <a:pt x="201" y="64"/>
                  </a:lnTo>
                  <a:lnTo>
                    <a:pt x="207" y="74"/>
                  </a:lnTo>
                  <a:lnTo>
                    <a:pt x="203" y="72"/>
                  </a:lnTo>
                  <a:lnTo>
                    <a:pt x="202" y="75"/>
                  </a:lnTo>
                  <a:lnTo>
                    <a:pt x="120" y="88"/>
                  </a:lnTo>
                  <a:lnTo>
                    <a:pt x="54" y="96"/>
                  </a:lnTo>
                  <a:lnTo>
                    <a:pt x="0" y="10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0" name="Freeform 1209">
              <a:extLst>
                <a:ext uri="{FF2B5EF4-FFF2-40B4-BE49-F238E27FC236}">
                  <a16:creationId xmlns:a16="http://schemas.microsoft.com/office/drawing/2014/main" id="{65C11671-6A24-F741-8F4B-76589F3BE57F}"/>
                </a:ext>
              </a:extLst>
            </p:cNvPr>
            <p:cNvSpPr>
              <a:spLocks noChangeArrowheads="1"/>
            </p:cNvSpPr>
            <p:nvPr/>
          </p:nvSpPr>
          <p:spPr bwMode="auto">
            <a:xfrm>
              <a:off x="5280277" y="5034828"/>
              <a:ext cx="15900" cy="42203"/>
            </a:xfrm>
            <a:custGeom>
              <a:avLst/>
              <a:gdLst>
                <a:gd name="T0" fmla="*/ 0 w 11"/>
                <a:gd name="T1" fmla="*/ 2147483646 h 30"/>
                <a:gd name="T2" fmla="*/ 0 w 11"/>
                <a:gd name="T3" fmla="*/ 2147483646 h 30"/>
                <a:gd name="T4" fmla="*/ 2147483646 w 11"/>
                <a:gd name="T5" fmla="*/ 2147483646 h 30"/>
                <a:gd name="T6" fmla="*/ 2147483646 w 11"/>
                <a:gd name="T7" fmla="*/ 2147483646 h 30"/>
                <a:gd name="T8" fmla="*/ 2147483646 w 11"/>
                <a:gd name="T9" fmla="*/ 2147483646 h 30"/>
                <a:gd name="T10" fmla="*/ 2147483646 w 11"/>
                <a:gd name="T11" fmla="*/ 0 h 30"/>
                <a:gd name="T12" fmla="*/ 2147483646 w 11"/>
                <a:gd name="T13" fmla="*/ 2147483646 h 30"/>
                <a:gd name="T14" fmla="*/ 0 w 11"/>
                <a:gd name="T15" fmla="*/ 2147483646 h 30"/>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30"/>
                <a:gd name="T26" fmla="*/ 11 w 11"/>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30">
                  <a:moveTo>
                    <a:pt x="0" y="16"/>
                  </a:moveTo>
                  <a:lnTo>
                    <a:pt x="0" y="26"/>
                  </a:lnTo>
                  <a:lnTo>
                    <a:pt x="3" y="30"/>
                  </a:lnTo>
                  <a:lnTo>
                    <a:pt x="4" y="18"/>
                  </a:lnTo>
                  <a:lnTo>
                    <a:pt x="8" y="14"/>
                  </a:lnTo>
                  <a:lnTo>
                    <a:pt x="11" y="0"/>
                  </a:lnTo>
                  <a:lnTo>
                    <a:pt x="4" y="3"/>
                  </a:lnTo>
                  <a:lnTo>
                    <a:pt x="0" y="16"/>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1" name="Freeform 1210">
              <a:extLst>
                <a:ext uri="{FF2B5EF4-FFF2-40B4-BE49-F238E27FC236}">
                  <a16:creationId xmlns:a16="http://schemas.microsoft.com/office/drawing/2014/main" id="{08FD3945-2509-7245-9BA4-C14E1AC7AC74}"/>
                </a:ext>
              </a:extLst>
            </p:cNvPr>
            <p:cNvSpPr>
              <a:spLocks noChangeArrowheads="1"/>
            </p:cNvSpPr>
            <p:nvPr/>
          </p:nvSpPr>
          <p:spPr bwMode="auto">
            <a:xfrm>
              <a:off x="3583304" y="4536831"/>
              <a:ext cx="257292" cy="161778"/>
            </a:xfrm>
            <a:custGeom>
              <a:avLst/>
              <a:gdLst>
                <a:gd name="T0" fmla="*/ 2147483646 w 178"/>
                <a:gd name="T1" fmla="*/ 2147483646 h 115"/>
                <a:gd name="T2" fmla="*/ 2147483646 w 178"/>
                <a:gd name="T3" fmla="*/ 2147483646 h 115"/>
                <a:gd name="T4" fmla="*/ 2147483646 w 178"/>
                <a:gd name="T5" fmla="*/ 2147483646 h 115"/>
                <a:gd name="T6" fmla="*/ 2147483646 w 178"/>
                <a:gd name="T7" fmla="*/ 2147483646 h 115"/>
                <a:gd name="T8" fmla="*/ 2147483646 w 178"/>
                <a:gd name="T9" fmla="*/ 2147483646 h 115"/>
                <a:gd name="T10" fmla="*/ 2147483646 w 178"/>
                <a:gd name="T11" fmla="*/ 2147483646 h 115"/>
                <a:gd name="T12" fmla="*/ 0 w 178"/>
                <a:gd name="T13" fmla="*/ 2147483646 h 115"/>
                <a:gd name="T14" fmla="*/ 2147483646 w 178"/>
                <a:gd name="T15" fmla="*/ 2147483646 h 115"/>
                <a:gd name="T16" fmla="*/ 2147483646 w 178"/>
                <a:gd name="T17" fmla="*/ 2147483646 h 115"/>
                <a:gd name="T18" fmla="*/ 2147483646 w 178"/>
                <a:gd name="T19" fmla="*/ 2147483646 h 115"/>
                <a:gd name="T20" fmla="*/ 2147483646 w 178"/>
                <a:gd name="T21" fmla="*/ 2147483646 h 115"/>
                <a:gd name="T22" fmla="*/ 2147483646 w 178"/>
                <a:gd name="T23" fmla="*/ 0 h 115"/>
                <a:gd name="T24" fmla="*/ 2147483646 w 178"/>
                <a:gd name="T25" fmla="*/ 2147483646 h 115"/>
                <a:gd name="T26" fmla="*/ 2147483646 w 178"/>
                <a:gd name="T27" fmla="*/ 2147483646 h 115"/>
                <a:gd name="T28" fmla="*/ 2147483646 w 178"/>
                <a:gd name="T29" fmla="*/ 2147483646 h 115"/>
                <a:gd name="T30" fmla="*/ 2147483646 w 178"/>
                <a:gd name="T31" fmla="*/ 2147483646 h 115"/>
                <a:gd name="T32" fmla="*/ 2147483646 w 178"/>
                <a:gd name="T33" fmla="*/ 2147483646 h 115"/>
                <a:gd name="T34" fmla="*/ 2147483646 w 178"/>
                <a:gd name="T35" fmla="*/ 2147483646 h 115"/>
                <a:gd name="T36" fmla="*/ 2147483646 w 178"/>
                <a:gd name="T37" fmla="*/ 2147483646 h 115"/>
                <a:gd name="T38" fmla="*/ 2147483646 w 178"/>
                <a:gd name="T39" fmla="*/ 2147483646 h 115"/>
                <a:gd name="T40" fmla="*/ 2147483646 w 178"/>
                <a:gd name="T41" fmla="*/ 2147483646 h 115"/>
                <a:gd name="T42" fmla="*/ 2147483646 w 178"/>
                <a:gd name="T43" fmla="*/ 2147483646 h 115"/>
                <a:gd name="T44" fmla="*/ 2147483646 w 178"/>
                <a:gd name="T45" fmla="*/ 2147483646 h 115"/>
                <a:gd name="T46" fmla="*/ 2147483646 w 178"/>
                <a:gd name="T47" fmla="*/ 2147483646 h 115"/>
                <a:gd name="T48" fmla="*/ 2147483646 w 178"/>
                <a:gd name="T49" fmla="*/ 2147483646 h 115"/>
                <a:gd name="T50" fmla="*/ 2147483646 w 178"/>
                <a:gd name="T51" fmla="*/ 2147483646 h 115"/>
                <a:gd name="T52" fmla="*/ 2147483646 w 178"/>
                <a:gd name="T53" fmla="*/ 2147483646 h 115"/>
                <a:gd name="T54" fmla="*/ 2147483646 w 178"/>
                <a:gd name="T55" fmla="*/ 2147483646 h 115"/>
                <a:gd name="T56" fmla="*/ 2147483646 w 178"/>
                <a:gd name="T57" fmla="*/ 2147483646 h 115"/>
                <a:gd name="T58" fmla="*/ 2147483646 w 178"/>
                <a:gd name="T59" fmla="*/ 2147483646 h 115"/>
                <a:gd name="T60" fmla="*/ 2147483646 w 178"/>
                <a:gd name="T61" fmla="*/ 2147483646 h 115"/>
                <a:gd name="T62" fmla="*/ 2147483646 w 178"/>
                <a:gd name="T63" fmla="*/ 2147483646 h 115"/>
                <a:gd name="T64" fmla="*/ 2147483646 w 178"/>
                <a:gd name="T65" fmla="*/ 2147483646 h 115"/>
                <a:gd name="T66" fmla="*/ 2147483646 w 178"/>
                <a:gd name="T67" fmla="*/ 2147483646 h 115"/>
                <a:gd name="T68" fmla="*/ 2147483646 w 178"/>
                <a:gd name="T69" fmla="*/ 2147483646 h 115"/>
                <a:gd name="T70" fmla="*/ 2147483646 w 178"/>
                <a:gd name="T71" fmla="*/ 2147483646 h 115"/>
                <a:gd name="T72" fmla="*/ 2147483646 w 178"/>
                <a:gd name="T73" fmla="*/ 2147483646 h 115"/>
                <a:gd name="T74" fmla="*/ 2147483646 w 178"/>
                <a:gd name="T75" fmla="*/ 2147483646 h 115"/>
                <a:gd name="T76" fmla="*/ 2147483646 w 178"/>
                <a:gd name="T77" fmla="*/ 2147483646 h 115"/>
                <a:gd name="T78" fmla="*/ 2147483646 w 178"/>
                <a:gd name="T79" fmla="*/ 2147483646 h 115"/>
                <a:gd name="T80" fmla="*/ 2147483646 w 178"/>
                <a:gd name="T81" fmla="*/ 2147483646 h 115"/>
                <a:gd name="T82" fmla="*/ 2147483646 w 178"/>
                <a:gd name="T83" fmla="*/ 2147483646 h 115"/>
                <a:gd name="T84" fmla="*/ 2147483646 w 178"/>
                <a:gd name="T85" fmla="*/ 2147483646 h 115"/>
                <a:gd name="T86" fmla="*/ 2147483646 w 178"/>
                <a:gd name="T87" fmla="*/ 2147483646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8"/>
                <a:gd name="T133" fmla="*/ 0 h 115"/>
                <a:gd name="T134" fmla="*/ 178 w 178"/>
                <a:gd name="T135" fmla="*/ 115 h 1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8" h="115">
                  <a:moveTo>
                    <a:pt x="4" y="20"/>
                  </a:moveTo>
                  <a:lnTo>
                    <a:pt x="6" y="25"/>
                  </a:lnTo>
                  <a:lnTo>
                    <a:pt x="6" y="32"/>
                  </a:lnTo>
                  <a:lnTo>
                    <a:pt x="5" y="38"/>
                  </a:lnTo>
                  <a:lnTo>
                    <a:pt x="6" y="41"/>
                  </a:lnTo>
                  <a:lnTo>
                    <a:pt x="5" y="49"/>
                  </a:lnTo>
                  <a:lnTo>
                    <a:pt x="8" y="47"/>
                  </a:lnTo>
                  <a:lnTo>
                    <a:pt x="12" y="51"/>
                  </a:lnTo>
                  <a:lnTo>
                    <a:pt x="7" y="51"/>
                  </a:lnTo>
                  <a:lnTo>
                    <a:pt x="4" y="51"/>
                  </a:lnTo>
                  <a:lnTo>
                    <a:pt x="4" y="54"/>
                  </a:lnTo>
                  <a:lnTo>
                    <a:pt x="4" y="57"/>
                  </a:lnTo>
                  <a:lnTo>
                    <a:pt x="8" y="57"/>
                  </a:lnTo>
                  <a:lnTo>
                    <a:pt x="9" y="58"/>
                  </a:lnTo>
                  <a:lnTo>
                    <a:pt x="5" y="60"/>
                  </a:lnTo>
                  <a:lnTo>
                    <a:pt x="6" y="63"/>
                  </a:lnTo>
                  <a:lnTo>
                    <a:pt x="4" y="66"/>
                  </a:lnTo>
                  <a:lnTo>
                    <a:pt x="2" y="66"/>
                  </a:lnTo>
                  <a:lnTo>
                    <a:pt x="4" y="61"/>
                  </a:lnTo>
                  <a:lnTo>
                    <a:pt x="3" y="59"/>
                  </a:lnTo>
                  <a:lnTo>
                    <a:pt x="0" y="68"/>
                  </a:lnTo>
                  <a:lnTo>
                    <a:pt x="4" y="70"/>
                  </a:lnTo>
                  <a:lnTo>
                    <a:pt x="12" y="74"/>
                  </a:lnTo>
                  <a:lnTo>
                    <a:pt x="13" y="77"/>
                  </a:lnTo>
                  <a:lnTo>
                    <a:pt x="16" y="77"/>
                  </a:lnTo>
                  <a:lnTo>
                    <a:pt x="23" y="89"/>
                  </a:lnTo>
                  <a:lnTo>
                    <a:pt x="22" y="93"/>
                  </a:lnTo>
                  <a:lnTo>
                    <a:pt x="32" y="101"/>
                  </a:lnTo>
                  <a:lnTo>
                    <a:pt x="51" y="100"/>
                  </a:lnTo>
                  <a:lnTo>
                    <a:pt x="64" y="105"/>
                  </a:lnTo>
                  <a:lnTo>
                    <a:pt x="70" y="104"/>
                  </a:lnTo>
                  <a:lnTo>
                    <a:pt x="111" y="105"/>
                  </a:lnTo>
                  <a:lnTo>
                    <a:pt x="158" y="115"/>
                  </a:lnTo>
                  <a:lnTo>
                    <a:pt x="159" y="102"/>
                  </a:lnTo>
                  <a:lnTo>
                    <a:pt x="178" y="29"/>
                  </a:lnTo>
                  <a:lnTo>
                    <a:pt x="55" y="0"/>
                  </a:lnTo>
                  <a:lnTo>
                    <a:pt x="53" y="0"/>
                  </a:lnTo>
                  <a:lnTo>
                    <a:pt x="54" y="2"/>
                  </a:lnTo>
                  <a:lnTo>
                    <a:pt x="53" y="2"/>
                  </a:lnTo>
                  <a:lnTo>
                    <a:pt x="54" y="4"/>
                  </a:lnTo>
                  <a:lnTo>
                    <a:pt x="54" y="6"/>
                  </a:lnTo>
                  <a:lnTo>
                    <a:pt x="54" y="8"/>
                  </a:lnTo>
                  <a:lnTo>
                    <a:pt x="56" y="7"/>
                  </a:lnTo>
                  <a:lnTo>
                    <a:pt x="58" y="8"/>
                  </a:lnTo>
                  <a:lnTo>
                    <a:pt x="57" y="11"/>
                  </a:lnTo>
                  <a:lnTo>
                    <a:pt x="57" y="13"/>
                  </a:lnTo>
                  <a:lnTo>
                    <a:pt x="55" y="17"/>
                  </a:lnTo>
                  <a:lnTo>
                    <a:pt x="53" y="14"/>
                  </a:lnTo>
                  <a:lnTo>
                    <a:pt x="51" y="14"/>
                  </a:lnTo>
                  <a:lnTo>
                    <a:pt x="51" y="16"/>
                  </a:lnTo>
                  <a:lnTo>
                    <a:pt x="53" y="17"/>
                  </a:lnTo>
                  <a:lnTo>
                    <a:pt x="56" y="21"/>
                  </a:lnTo>
                  <a:lnTo>
                    <a:pt x="55" y="28"/>
                  </a:lnTo>
                  <a:lnTo>
                    <a:pt x="56" y="30"/>
                  </a:lnTo>
                  <a:lnTo>
                    <a:pt x="57" y="30"/>
                  </a:lnTo>
                  <a:lnTo>
                    <a:pt x="56" y="32"/>
                  </a:lnTo>
                  <a:lnTo>
                    <a:pt x="55" y="32"/>
                  </a:lnTo>
                  <a:lnTo>
                    <a:pt x="51" y="36"/>
                  </a:lnTo>
                  <a:lnTo>
                    <a:pt x="51" y="37"/>
                  </a:lnTo>
                  <a:lnTo>
                    <a:pt x="51" y="39"/>
                  </a:lnTo>
                  <a:lnTo>
                    <a:pt x="49" y="39"/>
                  </a:lnTo>
                  <a:lnTo>
                    <a:pt x="51" y="41"/>
                  </a:lnTo>
                  <a:lnTo>
                    <a:pt x="49" y="42"/>
                  </a:lnTo>
                  <a:lnTo>
                    <a:pt x="49" y="48"/>
                  </a:lnTo>
                  <a:lnTo>
                    <a:pt x="46" y="49"/>
                  </a:lnTo>
                  <a:lnTo>
                    <a:pt x="46" y="51"/>
                  </a:lnTo>
                  <a:lnTo>
                    <a:pt x="44" y="49"/>
                  </a:lnTo>
                  <a:lnTo>
                    <a:pt x="44" y="50"/>
                  </a:lnTo>
                  <a:lnTo>
                    <a:pt x="38" y="54"/>
                  </a:lnTo>
                  <a:lnTo>
                    <a:pt x="36" y="53"/>
                  </a:lnTo>
                  <a:lnTo>
                    <a:pt x="35" y="51"/>
                  </a:lnTo>
                  <a:lnTo>
                    <a:pt x="35" y="53"/>
                  </a:lnTo>
                  <a:lnTo>
                    <a:pt x="34" y="52"/>
                  </a:lnTo>
                  <a:lnTo>
                    <a:pt x="33" y="54"/>
                  </a:lnTo>
                  <a:lnTo>
                    <a:pt x="32" y="54"/>
                  </a:lnTo>
                  <a:lnTo>
                    <a:pt x="32" y="53"/>
                  </a:lnTo>
                  <a:lnTo>
                    <a:pt x="31" y="53"/>
                  </a:lnTo>
                  <a:lnTo>
                    <a:pt x="33" y="51"/>
                  </a:lnTo>
                  <a:lnTo>
                    <a:pt x="30" y="51"/>
                  </a:lnTo>
                  <a:lnTo>
                    <a:pt x="32" y="49"/>
                  </a:lnTo>
                  <a:lnTo>
                    <a:pt x="30" y="49"/>
                  </a:lnTo>
                  <a:lnTo>
                    <a:pt x="31" y="48"/>
                  </a:lnTo>
                  <a:lnTo>
                    <a:pt x="33" y="49"/>
                  </a:lnTo>
                  <a:lnTo>
                    <a:pt x="35" y="47"/>
                  </a:lnTo>
                  <a:lnTo>
                    <a:pt x="38" y="45"/>
                  </a:lnTo>
                  <a:lnTo>
                    <a:pt x="36" y="49"/>
                  </a:lnTo>
                  <a:lnTo>
                    <a:pt x="37" y="51"/>
                  </a:lnTo>
                  <a:lnTo>
                    <a:pt x="38" y="48"/>
                  </a:lnTo>
                  <a:lnTo>
                    <a:pt x="42" y="46"/>
                  </a:lnTo>
                  <a:lnTo>
                    <a:pt x="40" y="49"/>
                  </a:lnTo>
                  <a:lnTo>
                    <a:pt x="42" y="50"/>
                  </a:lnTo>
                  <a:lnTo>
                    <a:pt x="42" y="48"/>
                  </a:lnTo>
                  <a:lnTo>
                    <a:pt x="44" y="46"/>
                  </a:lnTo>
                  <a:lnTo>
                    <a:pt x="46" y="44"/>
                  </a:lnTo>
                  <a:lnTo>
                    <a:pt x="46" y="42"/>
                  </a:lnTo>
                  <a:lnTo>
                    <a:pt x="42" y="42"/>
                  </a:lnTo>
                  <a:lnTo>
                    <a:pt x="43" y="39"/>
                  </a:lnTo>
                  <a:lnTo>
                    <a:pt x="45" y="41"/>
                  </a:lnTo>
                  <a:lnTo>
                    <a:pt x="45" y="36"/>
                  </a:lnTo>
                  <a:lnTo>
                    <a:pt x="49" y="36"/>
                  </a:lnTo>
                  <a:lnTo>
                    <a:pt x="49" y="32"/>
                  </a:lnTo>
                  <a:lnTo>
                    <a:pt x="48" y="30"/>
                  </a:lnTo>
                  <a:lnTo>
                    <a:pt x="48" y="34"/>
                  </a:lnTo>
                  <a:lnTo>
                    <a:pt x="47" y="33"/>
                  </a:lnTo>
                  <a:lnTo>
                    <a:pt x="44" y="35"/>
                  </a:lnTo>
                  <a:lnTo>
                    <a:pt x="42" y="37"/>
                  </a:lnTo>
                  <a:lnTo>
                    <a:pt x="39" y="38"/>
                  </a:lnTo>
                  <a:lnTo>
                    <a:pt x="35" y="40"/>
                  </a:lnTo>
                  <a:lnTo>
                    <a:pt x="32" y="44"/>
                  </a:lnTo>
                  <a:lnTo>
                    <a:pt x="37" y="44"/>
                  </a:lnTo>
                  <a:lnTo>
                    <a:pt x="32" y="45"/>
                  </a:lnTo>
                  <a:lnTo>
                    <a:pt x="30" y="44"/>
                  </a:lnTo>
                  <a:lnTo>
                    <a:pt x="35" y="38"/>
                  </a:lnTo>
                  <a:lnTo>
                    <a:pt x="38" y="36"/>
                  </a:lnTo>
                  <a:lnTo>
                    <a:pt x="43" y="32"/>
                  </a:lnTo>
                  <a:lnTo>
                    <a:pt x="43" y="34"/>
                  </a:lnTo>
                  <a:lnTo>
                    <a:pt x="46" y="32"/>
                  </a:lnTo>
                  <a:lnTo>
                    <a:pt x="48" y="28"/>
                  </a:lnTo>
                  <a:lnTo>
                    <a:pt x="47" y="25"/>
                  </a:lnTo>
                  <a:lnTo>
                    <a:pt x="46" y="28"/>
                  </a:lnTo>
                  <a:lnTo>
                    <a:pt x="45" y="27"/>
                  </a:lnTo>
                  <a:lnTo>
                    <a:pt x="46" y="24"/>
                  </a:lnTo>
                  <a:lnTo>
                    <a:pt x="45" y="24"/>
                  </a:lnTo>
                  <a:lnTo>
                    <a:pt x="44" y="27"/>
                  </a:lnTo>
                  <a:lnTo>
                    <a:pt x="43" y="28"/>
                  </a:lnTo>
                  <a:lnTo>
                    <a:pt x="43" y="25"/>
                  </a:lnTo>
                  <a:lnTo>
                    <a:pt x="41" y="24"/>
                  </a:lnTo>
                  <a:lnTo>
                    <a:pt x="40" y="25"/>
                  </a:lnTo>
                  <a:lnTo>
                    <a:pt x="38" y="21"/>
                  </a:lnTo>
                  <a:lnTo>
                    <a:pt x="34" y="21"/>
                  </a:lnTo>
                  <a:lnTo>
                    <a:pt x="18" y="14"/>
                  </a:lnTo>
                  <a:lnTo>
                    <a:pt x="7" y="6"/>
                  </a:lnTo>
                  <a:lnTo>
                    <a:pt x="4" y="12"/>
                  </a:lnTo>
                  <a:lnTo>
                    <a:pt x="4" y="2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2" name="Freeform 1211">
              <a:extLst>
                <a:ext uri="{FF2B5EF4-FFF2-40B4-BE49-F238E27FC236}">
                  <a16:creationId xmlns:a16="http://schemas.microsoft.com/office/drawing/2014/main" id="{FA2520B7-12ED-8142-A554-7DE7E139D5E6}"/>
                </a:ext>
              </a:extLst>
            </p:cNvPr>
            <p:cNvSpPr>
              <a:spLocks noChangeArrowheads="1"/>
            </p:cNvSpPr>
            <p:nvPr/>
          </p:nvSpPr>
          <p:spPr bwMode="auto">
            <a:xfrm>
              <a:off x="3644013" y="4545272"/>
              <a:ext cx="11564" cy="12660"/>
            </a:xfrm>
            <a:custGeom>
              <a:avLst/>
              <a:gdLst>
                <a:gd name="T0" fmla="*/ 0 w 8"/>
                <a:gd name="T1" fmla="*/ 2147483646 h 9"/>
                <a:gd name="T2" fmla="*/ 2147483646 w 8"/>
                <a:gd name="T3" fmla="*/ 0 h 9"/>
                <a:gd name="T4" fmla="*/ 2147483646 w 8"/>
                <a:gd name="T5" fmla="*/ 2147483646 h 9"/>
                <a:gd name="T6" fmla="*/ 2147483646 w 8"/>
                <a:gd name="T7" fmla="*/ 2147483646 h 9"/>
                <a:gd name="T8" fmla="*/ 0 w 8"/>
                <a:gd name="T9" fmla="*/ 2147483646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4"/>
                  </a:moveTo>
                  <a:lnTo>
                    <a:pt x="7" y="0"/>
                  </a:lnTo>
                  <a:lnTo>
                    <a:pt x="8" y="4"/>
                  </a:lnTo>
                  <a:lnTo>
                    <a:pt x="7" y="9"/>
                  </a:lnTo>
                  <a:lnTo>
                    <a:pt x="0" y="4"/>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3" name="Freeform 1212">
              <a:extLst>
                <a:ext uri="{FF2B5EF4-FFF2-40B4-BE49-F238E27FC236}">
                  <a16:creationId xmlns:a16="http://schemas.microsoft.com/office/drawing/2014/main" id="{267ACD9D-2DDA-BE46-A903-8F0B28C451CB}"/>
                </a:ext>
              </a:extLst>
            </p:cNvPr>
            <p:cNvSpPr>
              <a:spLocks noChangeArrowheads="1"/>
            </p:cNvSpPr>
            <p:nvPr/>
          </p:nvSpPr>
          <p:spPr bwMode="auto">
            <a:xfrm>
              <a:off x="3651240" y="4562153"/>
              <a:ext cx="8673" cy="16881"/>
            </a:xfrm>
            <a:custGeom>
              <a:avLst/>
              <a:gdLst>
                <a:gd name="T0" fmla="*/ 0 w 6"/>
                <a:gd name="T1" fmla="*/ 2147483646 h 12"/>
                <a:gd name="T2" fmla="*/ 2147483646 w 6"/>
                <a:gd name="T3" fmla="*/ 0 h 12"/>
                <a:gd name="T4" fmla="*/ 2147483646 w 6"/>
                <a:gd name="T5" fmla="*/ 2147483646 h 12"/>
                <a:gd name="T6" fmla="*/ 2147483646 w 6"/>
                <a:gd name="T7" fmla="*/ 2147483646 h 12"/>
                <a:gd name="T8" fmla="*/ 0 w 6"/>
                <a:gd name="T9" fmla="*/ 2147483646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0" y="3"/>
                  </a:moveTo>
                  <a:lnTo>
                    <a:pt x="4" y="0"/>
                  </a:lnTo>
                  <a:lnTo>
                    <a:pt x="6" y="2"/>
                  </a:lnTo>
                  <a:lnTo>
                    <a:pt x="5" y="12"/>
                  </a:lnTo>
                  <a:lnTo>
                    <a:pt x="0" y="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4" name="Freeform 1213">
              <a:extLst>
                <a:ext uri="{FF2B5EF4-FFF2-40B4-BE49-F238E27FC236}">
                  <a16:creationId xmlns:a16="http://schemas.microsoft.com/office/drawing/2014/main" id="{742D6DAD-BA2E-A14A-B910-CC991BE7FC71}"/>
                </a:ext>
              </a:extLst>
            </p:cNvPr>
            <p:cNvSpPr>
              <a:spLocks noChangeArrowheads="1"/>
            </p:cNvSpPr>
            <p:nvPr/>
          </p:nvSpPr>
          <p:spPr bwMode="auto">
            <a:xfrm>
              <a:off x="5022985" y="4956048"/>
              <a:ext cx="173456" cy="149118"/>
            </a:xfrm>
            <a:custGeom>
              <a:avLst/>
              <a:gdLst>
                <a:gd name="T0" fmla="*/ 0 w 120"/>
                <a:gd name="T1" fmla="*/ 2147483646 h 106"/>
                <a:gd name="T2" fmla="*/ 2147483646 w 120"/>
                <a:gd name="T3" fmla="*/ 2147483646 h 106"/>
                <a:gd name="T4" fmla="*/ 2147483646 w 120"/>
                <a:gd name="T5" fmla="*/ 2147483646 h 106"/>
                <a:gd name="T6" fmla="*/ 2147483646 w 120"/>
                <a:gd name="T7" fmla="*/ 2147483646 h 106"/>
                <a:gd name="T8" fmla="*/ 2147483646 w 120"/>
                <a:gd name="T9" fmla="*/ 2147483646 h 106"/>
                <a:gd name="T10" fmla="*/ 2147483646 w 120"/>
                <a:gd name="T11" fmla="*/ 2147483646 h 106"/>
                <a:gd name="T12" fmla="*/ 2147483646 w 120"/>
                <a:gd name="T13" fmla="*/ 2147483646 h 106"/>
                <a:gd name="T14" fmla="*/ 2147483646 w 120"/>
                <a:gd name="T15" fmla="*/ 2147483646 h 106"/>
                <a:gd name="T16" fmla="*/ 2147483646 w 120"/>
                <a:gd name="T17" fmla="*/ 2147483646 h 106"/>
                <a:gd name="T18" fmla="*/ 2147483646 w 120"/>
                <a:gd name="T19" fmla="*/ 2147483646 h 106"/>
                <a:gd name="T20" fmla="*/ 2147483646 w 120"/>
                <a:gd name="T21" fmla="*/ 2147483646 h 106"/>
                <a:gd name="T22" fmla="*/ 2147483646 w 120"/>
                <a:gd name="T23" fmla="*/ 2147483646 h 106"/>
                <a:gd name="T24" fmla="*/ 2147483646 w 120"/>
                <a:gd name="T25" fmla="*/ 2147483646 h 106"/>
                <a:gd name="T26" fmla="*/ 2147483646 w 120"/>
                <a:gd name="T27" fmla="*/ 2147483646 h 106"/>
                <a:gd name="T28" fmla="*/ 2147483646 w 120"/>
                <a:gd name="T29" fmla="*/ 2147483646 h 106"/>
                <a:gd name="T30" fmla="*/ 2147483646 w 120"/>
                <a:gd name="T31" fmla="*/ 2147483646 h 106"/>
                <a:gd name="T32" fmla="*/ 2147483646 w 120"/>
                <a:gd name="T33" fmla="*/ 2147483646 h 106"/>
                <a:gd name="T34" fmla="*/ 2147483646 w 120"/>
                <a:gd name="T35" fmla="*/ 2147483646 h 106"/>
                <a:gd name="T36" fmla="*/ 2147483646 w 120"/>
                <a:gd name="T37" fmla="*/ 2147483646 h 106"/>
                <a:gd name="T38" fmla="*/ 2147483646 w 120"/>
                <a:gd name="T39" fmla="*/ 2147483646 h 106"/>
                <a:gd name="T40" fmla="*/ 2147483646 w 120"/>
                <a:gd name="T41" fmla="*/ 2147483646 h 106"/>
                <a:gd name="T42" fmla="*/ 2147483646 w 120"/>
                <a:gd name="T43" fmla="*/ 2147483646 h 106"/>
                <a:gd name="T44" fmla="*/ 2147483646 w 120"/>
                <a:gd name="T45" fmla="*/ 2147483646 h 106"/>
                <a:gd name="T46" fmla="*/ 2147483646 w 120"/>
                <a:gd name="T47" fmla="*/ 2147483646 h 106"/>
                <a:gd name="T48" fmla="*/ 2147483646 w 120"/>
                <a:gd name="T49" fmla="*/ 2147483646 h 106"/>
                <a:gd name="T50" fmla="*/ 2147483646 w 120"/>
                <a:gd name="T51" fmla="*/ 2147483646 h 106"/>
                <a:gd name="T52" fmla="*/ 2147483646 w 120"/>
                <a:gd name="T53" fmla="*/ 2147483646 h 106"/>
                <a:gd name="T54" fmla="*/ 2147483646 w 120"/>
                <a:gd name="T55" fmla="*/ 2147483646 h 106"/>
                <a:gd name="T56" fmla="*/ 2147483646 w 120"/>
                <a:gd name="T57" fmla="*/ 2147483646 h 106"/>
                <a:gd name="T58" fmla="*/ 2147483646 w 120"/>
                <a:gd name="T59" fmla="*/ 0 h 106"/>
                <a:gd name="T60" fmla="*/ 2147483646 w 120"/>
                <a:gd name="T61" fmla="*/ 2147483646 h 106"/>
                <a:gd name="T62" fmla="*/ 2147483646 w 120"/>
                <a:gd name="T63" fmla="*/ 2147483646 h 106"/>
                <a:gd name="T64" fmla="*/ 2147483646 w 120"/>
                <a:gd name="T65" fmla="*/ 2147483646 h 106"/>
                <a:gd name="T66" fmla="*/ 2147483646 w 120"/>
                <a:gd name="T67" fmla="*/ 2147483646 h 106"/>
                <a:gd name="T68" fmla="*/ 2147483646 w 120"/>
                <a:gd name="T69" fmla="*/ 2147483646 h 106"/>
                <a:gd name="T70" fmla="*/ 2147483646 w 120"/>
                <a:gd name="T71" fmla="*/ 2147483646 h 106"/>
                <a:gd name="T72" fmla="*/ 2147483646 w 120"/>
                <a:gd name="T73" fmla="*/ 2147483646 h 106"/>
                <a:gd name="T74" fmla="*/ 2147483646 w 120"/>
                <a:gd name="T75" fmla="*/ 2147483646 h 106"/>
                <a:gd name="T76" fmla="*/ 0 w 120"/>
                <a:gd name="T77" fmla="*/ 2147483646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0"/>
                <a:gd name="T118" fmla="*/ 0 h 106"/>
                <a:gd name="T119" fmla="*/ 120 w 120"/>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0" h="106">
                  <a:moveTo>
                    <a:pt x="0" y="73"/>
                  </a:moveTo>
                  <a:lnTo>
                    <a:pt x="5" y="88"/>
                  </a:lnTo>
                  <a:lnTo>
                    <a:pt x="10" y="93"/>
                  </a:lnTo>
                  <a:lnTo>
                    <a:pt x="20" y="98"/>
                  </a:lnTo>
                  <a:lnTo>
                    <a:pt x="28" y="106"/>
                  </a:lnTo>
                  <a:lnTo>
                    <a:pt x="37" y="102"/>
                  </a:lnTo>
                  <a:lnTo>
                    <a:pt x="41" y="104"/>
                  </a:lnTo>
                  <a:lnTo>
                    <a:pt x="47" y="102"/>
                  </a:lnTo>
                  <a:lnTo>
                    <a:pt x="50" y="97"/>
                  </a:lnTo>
                  <a:lnTo>
                    <a:pt x="60" y="96"/>
                  </a:lnTo>
                  <a:lnTo>
                    <a:pt x="66" y="89"/>
                  </a:lnTo>
                  <a:lnTo>
                    <a:pt x="64" y="88"/>
                  </a:lnTo>
                  <a:lnTo>
                    <a:pt x="73" y="68"/>
                  </a:lnTo>
                  <a:lnTo>
                    <a:pt x="75" y="58"/>
                  </a:lnTo>
                  <a:lnTo>
                    <a:pt x="85" y="62"/>
                  </a:lnTo>
                  <a:lnTo>
                    <a:pt x="89" y="50"/>
                  </a:lnTo>
                  <a:lnTo>
                    <a:pt x="94" y="50"/>
                  </a:lnTo>
                  <a:lnTo>
                    <a:pt x="101" y="39"/>
                  </a:lnTo>
                  <a:lnTo>
                    <a:pt x="103" y="28"/>
                  </a:lnTo>
                  <a:lnTo>
                    <a:pt x="118" y="35"/>
                  </a:lnTo>
                  <a:lnTo>
                    <a:pt x="120" y="29"/>
                  </a:lnTo>
                  <a:lnTo>
                    <a:pt x="117" y="24"/>
                  </a:lnTo>
                  <a:lnTo>
                    <a:pt x="110" y="22"/>
                  </a:lnTo>
                  <a:lnTo>
                    <a:pt x="102" y="22"/>
                  </a:lnTo>
                  <a:lnTo>
                    <a:pt x="99" y="26"/>
                  </a:lnTo>
                  <a:lnTo>
                    <a:pt x="85" y="30"/>
                  </a:lnTo>
                  <a:lnTo>
                    <a:pt x="76" y="39"/>
                  </a:lnTo>
                  <a:lnTo>
                    <a:pt x="73" y="24"/>
                  </a:lnTo>
                  <a:lnTo>
                    <a:pt x="47" y="28"/>
                  </a:lnTo>
                  <a:lnTo>
                    <a:pt x="42" y="0"/>
                  </a:lnTo>
                  <a:lnTo>
                    <a:pt x="38" y="2"/>
                  </a:lnTo>
                  <a:lnTo>
                    <a:pt x="40" y="8"/>
                  </a:lnTo>
                  <a:lnTo>
                    <a:pt x="37" y="32"/>
                  </a:lnTo>
                  <a:lnTo>
                    <a:pt x="32" y="38"/>
                  </a:lnTo>
                  <a:lnTo>
                    <a:pt x="18" y="47"/>
                  </a:lnTo>
                  <a:lnTo>
                    <a:pt x="16" y="57"/>
                  </a:lnTo>
                  <a:lnTo>
                    <a:pt x="10" y="54"/>
                  </a:lnTo>
                  <a:lnTo>
                    <a:pt x="8" y="67"/>
                  </a:lnTo>
                  <a:lnTo>
                    <a:pt x="0" y="73"/>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5" name="Freeform 1214">
              <a:extLst>
                <a:ext uri="{FF2B5EF4-FFF2-40B4-BE49-F238E27FC236}">
                  <a16:creationId xmlns:a16="http://schemas.microsoft.com/office/drawing/2014/main" id="{FC0EA07E-4330-6846-AB01-503166714331}"/>
                </a:ext>
              </a:extLst>
            </p:cNvPr>
            <p:cNvSpPr>
              <a:spLocks noChangeArrowheads="1"/>
            </p:cNvSpPr>
            <p:nvPr/>
          </p:nvSpPr>
          <p:spPr bwMode="auto">
            <a:xfrm>
              <a:off x="4622592" y="4726744"/>
              <a:ext cx="205256" cy="185694"/>
            </a:xfrm>
            <a:custGeom>
              <a:avLst/>
              <a:gdLst>
                <a:gd name="T0" fmla="*/ 0 w 142"/>
                <a:gd name="T1" fmla="*/ 2147483646 h 132"/>
                <a:gd name="T2" fmla="*/ 2147483646 w 142"/>
                <a:gd name="T3" fmla="*/ 2147483646 h 132"/>
                <a:gd name="T4" fmla="*/ 2147483646 w 142"/>
                <a:gd name="T5" fmla="*/ 2147483646 h 132"/>
                <a:gd name="T6" fmla="*/ 2147483646 w 142"/>
                <a:gd name="T7" fmla="*/ 2147483646 h 132"/>
                <a:gd name="T8" fmla="*/ 2147483646 w 142"/>
                <a:gd name="T9" fmla="*/ 2147483646 h 132"/>
                <a:gd name="T10" fmla="*/ 2147483646 w 142"/>
                <a:gd name="T11" fmla="*/ 2147483646 h 132"/>
                <a:gd name="T12" fmla="*/ 2147483646 w 142"/>
                <a:gd name="T13" fmla="*/ 2147483646 h 132"/>
                <a:gd name="T14" fmla="*/ 2147483646 w 142"/>
                <a:gd name="T15" fmla="*/ 2147483646 h 132"/>
                <a:gd name="T16" fmla="*/ 2147483646 w 142"/>
                <a:gd name="T17" fmla="*/ 2147483646 h 132"/>
                <a:gd name="T18" fmla="*/ 2147483646 w 142"/>
                <a:gd name="T19" fmla="*/ 2147483646 h 132"/>
                <a:gd name="T20" fmla="*/ 2147483646 w 142"/>
                <a:gd name="T21" fmla="*/ 2147483646 h 132"/>
                <a:gd name="T22" fmla="*/ 2147483646 w 142"/>
                <a:gd name="T23" fmla="*/ 2147483646 h 132"/>
                <a:gd name="T24" fmla="*/ 2147483646 w 142"/>
                <a:gd name="T25" fmla="*/ 2147483646 h 132"/>
                <a:gd name="T26" fmla="*/ 2147483646 w 142"/>
                <a:gd name="T27" fmla="*/ 2147483646 h 132"/>
                <a:gd name="T28" fmla="*/ 2147483646 w 142"/>
                <a:gd name="T29" fmla="*/ 2147483646 h 132"/>
                <a:gd name="T30" fmla="*/ 2147483646 w 142"/>
                <a:gd name="T31" fmla="*/ 2147483646 h 132"/>
                <a:gd name="T32" fmla="*/ 2147483646 w 142"/>
                <a:gd name="T33" fmla="*/ 2147483646 h 132"/>
                <a:gd name="T34" fmla="*/ 2147483646 w 142"/>
                <a:gd name="T35" fmla="*/ 2147483646 h 132"/>
                <a:gd name="T36" fmla="*/ 2147483646 w 142"/>
                <a:gd name="T37" fmla="*/ 2147483646 h 132"/>
                <a:gd name="T38" fmla="*/ 2147483646 w 142"/>
                <a:gd name="T39" fmla="*/ 2147483646 h 132"/>
                <a:gd name="T40" fmla="*/ 2147483646 w 142"/>
                <a:gd name="T41" fmla="*/ 2147483646 h 132"/>
                <a:gd name="T42" fmla="*/ 2147483646 w 142"/>
                <a:gd name="T43" fmla="*/ 2147483646 h 132"/>
                <a:gd name="T44" fmla="*/ 2147483646 w 142"/>
                <a:gd name="T45" fmla="*/ 2147483646 h 132"/>
                <a:gd name="T46" fmla="*/ 2147483646 w 142"/>
                <a:gd name="T47" fmla="*/ 2147483646 h 132"/>
                <a:gd name="T48" fmla="*/ 2147483646 w 142"/>
                <a:gd name="T49" fmla="*/ 2147483646 h 132"/>
                <a:gd name="T50" fmla="*/ 2147483646 w 142"/>
                <a:gd name="T51" fmla="*/ 2147483646 h 132"/>
                <a:gd name="T52" fmla="*/ 2147483646 w 142"/>
                <a:gd name="T53" fmla="*/ 2147483646 h 132"/>
                <a:gd name="T54" fmla="*/ 2147483646 w 142"/>
                <a:gd name="T55" fmla="*/ 2147483646 h 132"/>
                <a:gd name="T56" fmla="*/ 2147483646 w 142"/>
                <a:gd name="T57" fmla="*/ 2147483646 h 132"/>
                <a:gd name="T58" fmla="*/ 2147483646 w 142"/>
                <a:gd name="T59" fmla="*/ 2147483646 h 132"/>
                <a:gd name="T60" fmla="*/ 2147483646 w 142"/>
                <a:gd name="T61" fmla="*/ 2147483646 h 132"/>
                <a:gd name="T62" fmla="*/ 2147483646 w 142"/>
                <a:gd name="T63" fmla="*/ 2147483646 h 132"/>
                <a:gd name="T64" fmla="*/ 2147483646 w 142"/>
                <a:gd name="T65" fmla="*/ 2147483646 h 132"/>
                <a:gd name="T66" fmla="*/ 2147483646 w 142"/>
                <a:gd name="T67" fmla="*/ 2147483646 h 132"/>
                <a:gd name="T68" fmla="*/ 2147483646 w 142"/>
                <a:gd name="T69" fmla="*/ 2147483646 h 132"/>
                <a:gd name="T70" fmla="*/ 2147483646 w 142"/>
                <a:gd name="T71" fmla="*/ 2147483646 h 132"/>
                <a:gd name="T72" fmla="*/ 2147483646 w 142"/>
                <a:gd name="T73" fmla="*/ 2147483646 h 132"/>
                <a:gd name="T74" fmla="*/ 2147483646 w 142"/>
                <a:gd name="T75" fmla="*/ 2147483646 h 132"/>
                <a:gd name="T76" fmla="*/ 2147483646 w 142"/>
                <a:gd name="T77" fmla="*/ 2147483646 h 132"/>
                <a:gd name="T78" fmla="*/ 2147483646 w 142"/>
                <a:gd name="T79" fmla="*/ 0 h 132"/>
                <a:gd name="T80" fmla="*/ 2147483646 w 142"/>
                <a:gd name="T81" fmla="*/ 0 h 132"/>
                <a:gd name="T82" fmla="*/ 2147483646 w 142"/>
                <a:gd name="T83" fmla="*/ 2147483646 h 132"/>
                <a:gd name="T84" fmla="*/ 2147483646 w 142"/>
                <a:gd name="T85" fmla="*/ 2147483646 h 132"/>
                <a:gd name="T86" fmla="*/ 2147483646 w 142"/>
                <a:gd name="T87" fmla="*/ 2147483646 h 132"/>
                <a:gd name="T88" fmla="*/ 2147483646 w 142"/>
                <a:gd name="T89" fmla="*/ 2147483646 h 132"/>
                <a:gd name="T90" fmla="*/ 2147483646 w 142"/>
                <a:gd name="T91" fmla="*/ 2147483646 h 132"/>
                <a:gd name="T92" fmla="*/ 2147483646 w 142"/>
                <a:gd name="T93" fmla="*/ 2147483646 h 132"/>
                <a:gd name="T94" fmla="*/ 2147483646 w 142"/>
                <a:gd name="T95" fmla="*/ 2147483646 h 132"/>
                <a:gd name="T96" fmla="*/ 2147483646 w 142"/>
                <a:gd name="T97" fmla="*/ 2147483646 h 132"/>
                <a:gd name="T98" fmla="*/ 0 w 142"/>
                <a:gd name="T99" fmla="*/ 2147483646 h 1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2"/>
                <a:gd name="T151" fmla="*/ 0 h 132"/>
                <a:gd name="T152" fmla="*/ 142 w 142"/>
                <a:gd name="T153" fmla="*/ 132 h 1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2" h="132">
                  <a:moveTo>
                    <a:pt x="0" y="40"/>
                  </a:moveTo>
                  <a:lnTo>
                    <a:pt x="4" y="50"/>
                  </a:lnTo>
                  <a:lnTo>
                    <a:pt x="3" y="66"/>
                  </a:lnTo>
                  <a:lnTo>
                    <a:pt x="21" y="76"/>
                  </a:lnTo>
                  <a:lnTo>
                    <a:pt x="28" y="82"/>
                  </a:lnTo>
                  <a:lnTo>
                    <a:pt x="37" y="88"/>
                  </a:lnTo>
                  <a:lnTo>
                    <a:pt x="41" y="92"/>
                  </a:lnTo>
                  <a:lnTo>
                    <a:pt x="44" y="102"/>
                  </a:lnTo>
                  <a:lnTo>
                    <a:pt x="46" y="117"/>
                  </a:lnTo>
                  <a:lnTo>
                    <a:pt x="60" y="132"/>
                  </a:lnTo>
                  <a:lnTo>
                    <a:pt x="130" y="128"/>
                  </a:lnTo>
                  <a:lnTo>
                    <a:pt x="126" y="107"/>
                  </a:lnTo>
                  <a:lnTo>
                    <a:pt x="128" y="86"/>
                  </a:lnTo>
                  <a:lnTo>
                    <a:pt x="132" y="77"/>
                  </a:lnTo>
                  <a:lnTo>
                    <a:pt x="132" y="68"/>
                  </a:lnTo>
                  <a:lnTo>
                    <a:pt x="141" y="49"/>
                  </a:lnTo>
                  <a:lnTo>
                    <a:pt x="142" y="44"/>
                  </a:lnTo>
                  <a:lnTo>
                    <a:pt x="139" y="43"/>
                  </a:lnTo>
                  <a:lnTo>
                    <a:pt x="136" y="47"/>
                  </a:lnTo>
                  <a:lnTo>
                    <a:pt x="133" y="57"/>
                  </a:lnTo>
                  <a:lnTo>
                    <a:pt x="128" y="58"/>
                  </a:lnTo>
                  <a:lnTo>
                    <a:pt x="125" y="63"/>
                  </a:lnTo>
                  <a:lnTo>
                    <a:pt x="118" y="68"/>
                  </a:lnTo>
                  <a:lnTo>
                    <a:pt x="119" y="61"/>
                  </a:lnTo>
                  <a:lnTo>
                    <a:pt x="123" y="54"/>
                  </a:lnTo>
                  <a:lnTo>
                    <a:pt x="127" y="52"/>
                  </a:lnTo>
                  <a:lnTo>
                    <a:pt x="128" y="50"/>
                  </a:lnTo>
                  <a:lnTo>
                    <a:pt x="120" y="32"/>
                  </a:lnTo>
                  <a:lnTo>
                    <a:pt x="114" y="30"/>
                  </a:lnTo>
                  <a:lnTo>
                    <a:pt x="112" y="26"/>
                  </a:lnTo>
                  <a:lnTo>
                    <a:pt x="99" y="25"/>
                  </a:lnTo>
                  <a:lnTo>
                    <a:pt x="69" y="18"/>
                  </a:lnTo>
                  <a:lnTo>
                    <a:pt x="57" y="11"/>
                  </a:lnTo>
                  <a:lnTo>
                    <a:pt x="51" y="8"/>
                  </a:lnTo>
                  <a:lnTo>
                    <a:pt x="47" y="11"/>
                  </a:lnTo>
                  <a:lnTo>
                    <a:pt x="46" y="10"/>
                  </a:lnTo>
                  <a:lnTo>
                    <a:pt x="48" y="8"/>
                  </a:lnTo>
                  <a:lnTo>
                    <a:pt x="48" y="4"/>
                  </a:lnTo>
                  <a:lnTo>
                    <a:pt x="49" y="3"/>
                  </a:lnTo>
                  <a:lnTo>
                    <a:pt x="49" y="0"/>
                  </a:lnTo>
                  <a:lnTo>
                    <a:pt x="47" y="0"/>
                  </a:lnTo>
                  <a:lnTo>
                    <a:pt x="31" y="6"/>
                  </a:lnTo>
                  <a:lnTo>
                    <a:pt x="25" y="9"/>
                  </a:lnTo>
                  <a:lnTo>
                    <a:pt x="22" y="9"/>
                  </a:lnTo>
                  <a:lnTo>
                    <a:pt x="18" y="7"/>
                  </a:lnTo>
                  <a:lnTo>
                    <a:pt x="17" y="9"/>
                  </a:lnTo>
                  <a:lnTo>
                    <a:pt x="16" y="7"/>
                  </a:lnTo>
                  <a:lnTo>
                    <a:pt x="13" y="9"/>
                  </a:lnTo>
                  <a:lnTo>
                    <a:pt x="14" y="25"/>
                  </a:lnTo>
                  <a:lnTo>
                    <a:pt x="0" y="4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6" name="Freeform 1215">
              <a:extLst>
                <a:ext uri="{FF2B5EF4-FFF2-40B4-BE49-F238E27FC236}">
                  <a16:creationId xmlns:a16="http://schemas.microsoft.com/office/drawing/2014/main" id="{DA9CF9DB-59B4-D449-A417-D8F0347B0542}"/>
                </a:ext>
              </a:extLst>
            </p:cNvPr>
            <p:cNvSpPr>
              <a:spLocks noChangeArrowheads="1"/>
            </p:cNvSpPr>
            <p:nvPr/>
          </p:nvSpPr>
          <p:spPr bwMode="auto">
            <a:xfrm>
              <a:off x="3967797" y="4773169"/>
              <a:ext cx="271747" cy="192727"/>
            </a:xfrm>
            <a:custGeom>
              <a:avLst/>
              <a:gdLst>
                <a:gd name="T0" fmla="*/ 0 w 188"/>
                <a:gd name="T1" fmla="*/ 2147483646 h 137"/>
                <a:gd name="T2" fmla="*/ 2147483646 w 188"/>
                <a:gd name="T3" fmla="*/ 2147483646 h 137"/>
                <a:gd name="T4" fmla="*/ 2147483646 w 188"/>
                <a:gd name="T5" fmla="*/ 2147483646 h 137"/>
                <a:gd name="T6" fmla="*/ 2147483646 w 188"/>
                <a:gd name="T7" fmla="*/ 0 h 137"/>
                <a:gd name="T8" fmla="*/ 2147483646 w 188"/>
                <a:gd name="T9" fmla="*/ 2147483646 h 137"/>
                <a:gd name="T10" fmla="*/ 2147483646 w 188"/>
                <a:gd name="T11" fmla="*/ 2147483646 h 137"/>
                <a:gd name="T12" fmla="*/ 2147483646 w 188"/>
                <a:gd name="T13" fmla="*/ 2147483646 h 137"/>
                <a:gd name="T14" fmla="*/ 2147483646 w 188"/>
                <a:gd name="T15" fmla="*/ 2147483646 h 137"/>
                <a:gd name="T16" fmla="*/ 2147483646 w 188"/>
                <a:gd name="T17" fmla="*/ 2147483646 h 137"/>
                <a:gd name="T18" fmla="*/ 0 w 188"/>
                <a:gd name="T19" fmla="*/ 2147483646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8"/>
                <a:gd name="T31" fmla="*/ 0 h 137"/>
                <a:gd name="T32" fmla="*/ 188 w 188"/>
                <a:gd name="T33" fmla="*/ 137 h 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8" h="137">
                  <a:moveTo>
                    <a:pt x="0" y="118"/>
                  </a:moveTo>
                  <a:lnTo>
                    <a:pt x="5" y="88"/>
                  </a:lnTo>
                  <a:lnTo>
                    <a:pt x="19" y="15"/>
                  </a:lnTo>
                  <a:lnTo>
                    <a:pt x="22" y="0"/>
                  </a:lnTo>
                  <a:lnTo>
                    <a:pt x="96" y="10"/>
                  </a:lnTo>
                  <a:lnTo>
                    <a:pt x="188" y="18"/>
                  </a:lnTo>
                  <a:lnTo>
                    <a:pt x="181" y="78"/>
                  </a:lnTo>
                  <a:lnTo>
                    <a:pt x="175" y="137"/>
                  </a:lnTo>
                  <a:lnTo>
                    <a:pt x="50" y="125"/>
                  </a:lnTo>
                  <a:lnTo>
                    <a:pt x="0" y="118"/>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7" name="Freeform 1216">
              <a:extLst>
                <a:ext uri="{FF2B5EF4-FFF2-40B4-BE49-F238E27FC236}">
                  <a16:creationId xmlns:a16="http://schemas.microsoft.com/office/drawing/2014/main" id="{930D5717-6B3C-494F-B1C4-6530E7CA9018}"/>
                </a:ext>
              </a:extLst>
            </p:cNvPr>
            <p:cNvSpPr>
              <a:spLocks noChangeArrowheads="1"/>
            </p:cNvSpPr>
            <p:nvPr/>
          </p:nvSpPr>
          <p:spPr bwMode="auto">
            <a:xfrm>
              <a:off x="4652946" y="5537043"/>
              <a:ext cx="75164" cy="22508"/>
            </a:xfrm>
            <a:custGeom>
              <a:avLst/>
              <a:gdLst>
                <a:gd name="T0" fmla="*/ 2147483646 w 52"/>
                <a:gd name="T1" fmla="*/ 0 h 16"/>
                <a:gd name="T2" fmla="*/ 2147483646 w 52"/>
                <a:gd name="T3" fmla="*/ 0 h 16"/>
                <a:gd name="T4" fmla="*/ 2147483646 w 52"/>
                <a:gd name="T5" fmla="*/ 0 h 16"/>
                <a:gd name="T6" fmla="*/ 2147483646 w 52"/>
                <a:gd name="T7" fmla="*/ 0 h 16"/>
                <a:gd name="T8" fmla="*/ 2147483646 w 52"/>
                <a:gd name="T9" fmla="*/ 0 h 16"/>
                <a:gd name="T10" fmla="*/ 2147483646 w 52"/>
                <a:gd name="T11" fmla="*/ 2147483646 h 16"/>
                <a:gd name="T12" fmla="*/ 2147483646 w 52"/>
                <a:gd name="T13" fmla="*/ 2147483646 h 16"/>
                <a:gd name="T14" fmla="*/ 2147483646 w 52"/>
                <a:gd name="T15" fmla="*/ 0 h 16"/>
                <a:gd name="T16" fmla="*/ 2147483646 w 52"/>
                <a:gd name="T17" fmla="*/ 0 h 16"/>
                <a:gd name="T18" fmla="*/ 2147483646 w 52"/>
                <a:gd name="T19" fmla="*/ 0 h 16"/>
                <a:gd name="T20" fmla="*/ 2147483646 w 52"/>
                <a:gd name="T21" fmla="*/ 0 h 16"/>
                <a:gd name="T22" fmla="*/ 2147483646 w 52"/>
                <a:gd name="T23" fmla="*/ 2147483646 h 16"/>
                <a:gd name="T24" fmla="*/ 2147483646 w 52"/>
                <a:gd name="T25" fmla="*/ 2147483646 h 16"/>
                <a:gd name="T26" fmla="*/ 2147483646 w 52"/>
                <a:gd name="T27" fmla="*/ 2147483646 h 16"/>
                <a:gd name="T28" fmla="*/ 2147483646 w 52"/>
                <a:gd name="T29" fmla="*/ 2147483646 h 16"/>
                <a:gd name="T30" fmla="*/ 2147483646 w 52"/>
                <a:gd name="T31" fmla="*/ 2147483646 h 16"/>
                <a:gd name="T32" fmla="*/ 2147483646 w 52"/>
                <a:gd name="T33" fmla="*/ 2147483646 h 16"/>
                <a:gd name="T34" fmla="*/ 2147483646 w 52"/>
                <a:gd name="T35" fmla="*/ 2147483646 h 16"/>
                <a:gd name="T36" fmla="*/ 2147483646 w 52"/>
                <a:gd name="T37" fmla="*/ 2147483646 h 16"/>
                <a:gd name="T38" fmla="*/ 2147483646 w 52"/>
                <a:gd name="T39" fmla="*/ 2147483646 h 16"/>
                <a:gd name="T40" fmla="*/ 2147483646 w 52"/>
                <a:gd name="T41" fmla="*/ 2147483646 h 16"/>
                <a:gd name="T42" fmla="*/ 2147483646 w 52"/>
                <a:gd name="T43" fmla="*/ 2147483646 h 16"/>
                <a:gd name="T44" fmla="*/ 2147483646 w 52"/>
                <a:gd name="T45" fmla="*/ 2147483646 h 16"/>
                <a:gd name="T46" fmla="*/ 2147483646 w 52"/>
                <a:gd name="T47" fmla="*/ 2147483646 h 16"/>
                <a:gd name="T48" fmla="*/ 2147483646 w 52"/>
                <a:gd name="T49" fmla="*/ 2147483646 h 16"/>
                <a:gd name="T50" fmla="*/ 2147483646 w 52"/>
                <a:gd name="T51" fmla="*/ 2147483646 h 16"/>
                <a:gd name="T52" fmla="*/ 2147483646 w 52"/>
                <a:gd name="T53" fmla="*/ 2147483646 h 16"/>
                <a:gd name="T54" fmla="*/ 2147483646 w 52"/>
                <a:gd name="T55" fmla="*/ 2147483646 h 16"/>
                <a:gd name="T56" fmla="*/ 2147483646 w 52"/>
                <a:gd name="T57" fmla="*/ 2147483646 h 16"/>
                <a:gd name="T58" fmla="*/ 2147483646 w 52"/>
                <a:gd name="T59" fmla="*/ 2147483646 h 16"/>
                <a:gd name="T60" fmla="*/ 2147483646 w 52"/>
                <a:gd name="T61" fmla="*/ 2147483646 h 16"/>
                <a:gd name="T62" fmla="*/ 2147483646 w 52"/>
                <a:gd name="T63" fmla="*/ 2147483646 h 16"/>
                <a:gd name="T64" fmla="*/ 2147483646 w 52"/>
                <a:gd name="T65" fmla="*/ 2147483646 h 16"/>
                <a:gd name="T66" fmla="*/ 2147483646 w 52"/>
                <a:gd name="T67" fmla="*/ 2147483646 h 16"/>
                <a:gd name="T68" fmla="*/ 2147483646 w 52"/>
                <a:gd name="T69" fmla="*/ 2147483646 h 16"/>
                <a:gd name="T70" fmla="*/ 2147483646 w 52"/>
                <a:gd name="T71" fmla="*/ 2147483646 h 16"/>
                <a:gd name="T72" fmla="*/ 2147483646 w 52"/>
                <a:gd name="T73" fmla="*/ 2147483646 h 16"/>
                <a:gd name="T74" fmla="*/ 2147483646 w 52"/>
                <a:gd name="T75" fmla="*/ 2147483646 h 16"/>
                <a:gd name="T76" fmla="*/ 2147483646 w 52"/>
                <a:gd name="T77" fmla="*/ 2147483646 h 16"/>
                <a:gd name="T78" fmla="*/ 2147483646 w 52"/>
                <a:gd name="T79" fmla="*/ 2147483646 h 16"/>
                <a:gd name="T80" fmla="*/ 2147483646 w 52"/>
                <a:gd name="T81" fmla="*/ 2147483646 h 16"/>
                <a:gd name="T82" fmla="*/ 2147483646 w 52"/>
                <a:gd name="T83" fmla="*/ 2147483646 h 16"/>
                <a:gd name="T84" fmla="*/ 2147483646 w 52"/>
                <a:gd name="T85" fmla="*/ 2147483646 h 16"/>
                <a:gd name="T86" fmla="*/ 2147483646 w 52"/>
                <a:gd name="T87" fmla="*/ 2147483646 h 16"/>
                <a:gd name="T88" fmla="*/ 2147483646 w 52"/>
                <a:gd name="T89" fmla="*/ 2147483646 h 16"/>
                <a:gd name="T90" fmla="*/ 2147483646 w 52"/>
                <a:gd name="T91" fmla="*/ 2147483646 h 16"/>
                <a:gd name="T92" fmla="*/ 2147483646 w 52"/>
                <a:gd name="T93" fmla="*/ 2147483646 h 16"/>
                <a:gd name="T94" fmla="*/ 2147483646 w 52"/>
                <a:gd name="T95" fmla="*/ 2147483646 h 16"/>
                <a:gd name="T96" fmla="*/ 2147483646 w 52"/>
                <a:gd name="T97" fmla="*/ 2147483646 h 16"/>
                <a:gd name="T98" fmla="*/ 2147483646 w 52"/>
                <a:gd name="T99" fmla="*/ 2147483646 h 16"/>
                <a:gd name="T100" fmla="*/ 2147483646 w 52"/>
                <a:gd name="T101" fmla="*/ 2147483646 h 16"/>
                <a:gd name="T102" fmla="*/ 0 w 52"/>
                <a:gd name="T103" fmla="*/ 2147483646 h 16"/>
                <a:gd name="T104" fmla="*/ 2147483646 w 52"/>
                <a:gd name="T105" fmla="*/ 2147483646 h 16"/>
                <a:gd name="T106" fmla="*/ 2147483646 w 52"/>
                <a:gd name="T107" fmla="*/ 0 h 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16"/>
                <a:gd name="T164" fmla="*/ 52 w 52"/>
                <a:gd name="T165" fmla="*/ 16 h 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16">
                  <a:moveTo>
                    <a:pt x="6" y="0"/>
                  </a:moveTo>
                  <a:lnTo>
                    <a:pt x="8" y="0"/>
                  </a:lnTo>
                  <a:lnTo>
                    <a:pt x="10" y="0"/>
                  </a:lnTo>
                  <a:lnTo>
                    <a:pt x="13" y="0"/>
                  </a:lnTo>
                  <a:lnTo>
                    <a:pt x="14" y="0"/>
                  </a:lnTo>
                  <a:lnTo>
                    <a:pt x="17" y="0"/>
                  </a:lnTo>
                  <a:lnTo>
                    <a:pt x="19" y="0"/>
                  </a:lnTo>
                  <a:lnTo>
                    <a:pt x="20" y="0"/>
                  </a:lnTo>
                  <a:lnTo>
                    <a:pt x="22" y="0"/>
                  </a:lnTo>
                  <a:lnTo>
                    <a:pt x="24" y="0"/>
                  </a:lnTo>
                  <a:lnTo>
                    <a:pt x="26" y="0"/>
                  </a:lnTo>
                  <a:lnTo>
                    <a:pt x="30" y="0"/>
                  </a:lnTo>
                  <a:lnTo>
                    <a:pt x="33" y="0"/>
                  </a:lnTo>
                  <a:lnTo>
                    <a:pt x="34" y="0"/>
                  </a:lnTo>
                  <a:lnTo>
                    <a:pt x="36" y="1"/>
                  </a:lnTo>
                  <a:lnTo>
                    <a:pt x="37" y="1"/>
                  </a:lnTo>
                  <a:lnTo>
                    <a:pt x="39" y="2"/>
                  </a:lnTo>
                  <a:lnTo>
                    <a:pt x="38" y="1"/>
                  </a:lnTo>
                  <a:lnTo>
                    <a:pt x="37" y="1"/>
                  </a:lnTo>
                  <a:lnTo>
                    <a:pt x="35" y="0"/>
                  </a:lnTo>
                  <a:lnTo>
                    <a:pt x="36" y="0"/>
                  </a:lnTo>
                  <a:lnTo>
                    <a:pt x="37" y="0"/>
                  </a:lnTo>
                  <a:lnTo>
                    <a:pt x="39" y="0"/>
                  </a:lnTo>
                  <a:lnTo>
                    <a:pt x="40" y="0"/>
                  </a:lnTo>
                  <a:lnTo>
                    <a:pt x="42" y="0"/>
                  </a:lnTo>
                  <a:lnTo>
                    <a:pt x="43" y="1"/>
                  </a:lnTo>
                  <a:lnTo>
                    <a:pt x="44" y="1"/>
                  </a:lnTo>
                  <a:lnTo>
                    <a:pt x="45" y="1"/>
                  </a:lnTo>
                  <a:lnTo>
                    <a:pt x="46" y="1"/>
                  </a:lnTo>
                  <a:lnTo>
                    <a:pt x="46" y="2"/>
                  </a:lnTo>
                  <a:lnTo>
                    <a:pt x="47" y="2"/>
                  </a:lnTo>
                  <a:lnTo>
                    <a:pt x="48" y="2"/>
                  </a:lnTo>
                  <a:lnTo>
                    <a:pt x="49" y="3"/>
                  </a:lnTo>
                  <a:lnTo>
                    <a:pt x="50" y="2"/>
                  </a:lnTo>
                  <a:lnTo>
                    <a:pt x="51" y="2"/>
                  </a:lnTo>
                  <a:lnTo>
                    <a:pt x="50" y="2"/>
                  </a:lnTo>
                  <a:lnTo>
                    <a:pt x="50" y="3"/>
                  </a:lnTo>
                  <a:lnTo>
                    <a:pt x="50" y="4"/>
                  </a:lnTo>
                  <a:lnTo>
                    <a:pt x="50" y="5"/>
                  </a:lnTo>
                  <a:lnTo>
                    <a:pt x="50" y="6"/>
                  </a:lnTo>
                  <a:lnTo>
                    <a:pt x="51" y="6"/>
                  </a:lnTo>
                  <a:lnTo>
                    <a:pt x="52" y="6"/>
                  </a:lnTo>
                  <a:lnTo>
                    <a:pt x="51" y="7"/>
                  </a:lnTo>
                  <a:lnTo>
                    <a:pt x="50" y="6"/>
                  </a:lnTo>
                  <a:lnTo>
                    <a:pt x="50" y="7"/>
                  </a:lnTo>
                  <a:lnTo>
                    <a:pt x="50" y="8"/>
                  </a:lnTo>
                  <a:lnTo>
                    <a:pt x="49" y="7"/>
                  </a:lnTo>
                  <a:lnTo>
                    <a:pt x="48" y="8"/>
                  </a:lnTo>
                  <a:lnTo>
                    <a:pt x="46" y="8"/>
                  </a:lnTo>
                  <a:lnTo>
                    <a:pt x="46" y="10"/>
                  </a:lnTo>
                  <a:lnTo>
                    <a:pt x="46" y="11"/>
                  </a:lnTo>
                  <a:lnTo>
                    <a:pt x="46" y="12"/>
                  </a:lnTo>
                  <a:lnTo>
                    <a:pt x="45" y="12"/>
                  </a:lnTo>
                  <a:lnTo>
                    <a:pt x="45" y="13"/>
                  </a:lnTo>
                  <a:lnTo>
                    <a:pt x="44" y="13"/>
                  </a:lnTo>
                  <a:lnTo>
                    <a:pt x="42" y="14"/>
                  </a:lnTo>
                  <a:lnTo>
                    <a:pt x="40" y="14"/>
                  </a:lnTo>
                  <a:lnTo>
                    <a:pt x="39" y="14"/>
                  </a:lnTo>
                  <a:lnTo>
                    <a:pt x="38" y="15"/>
                  </a:lnTo>
                  <a:lnTo>
                    <a:pt x="37" y="15"/>
                  </a:lnTo>
                  <a:lnTo>
                    <a:pt x="36" y="15"/>
                  </a:lnTo>
                  <a:lnTo>
                    <a:pt x="34" y="15"/>
                  </a:lnTo>
                  <a:lnTo>
                    <a:pt x="33" y="15"/>
                  </a:lnTo>
                  <a:lnTo>
                    <a:pt x="34" y="15"/>
                  </a:lnTo>
                  <a:lnTo>
                    <a:pt x="33" y="15"/>
                  </a:lnTo>
                  <a:lnTo>
                    <a:pt x="32" y="15"/>
                  </a:lnTo>
                  <a:lnTo>
                    <a:pt x="31" y="15"/>
                  </a:lnTo>
                  <a:lnTo>
                    <a:pt x="30" y="15"/>
                  </a:lnTo>
                  <a:lnTo>
                    <a:pt x="29" y="15"/>
                  </a:lnTo>
                  <a:lnTo>
                    <a:pt x="28" y="15"/>
                  </a:lnTo>
                  <a:lnTo>
                    <a:pt x="27" y="15"/>
                  </a:lnTo>
                  <a:lnTo>
                    <a:pt x="26" y="15"/>
                  </a:lnTo>
                  <a:lnTo>
                    <a:pt x="24" y="14"/>
                  </a:lnTo>
                  <a:lnTo>
                    <a:pt x="23" y="15"/>
                  </a:lnTo>
                  <a:lnTo>
                    <a:pt x="21" y="15"/>
                  </a:lnTo>
                  <a:lnTo>
                    <a:pt x="19" y="15"/>
                  </a:lnTo>
                  <a:lnTo>
                    <a:pt x="18" y="15"/>
                  </a:lnTo>
                  <a:lnTo>
                    <a:pt x="16" y="14"/>
                  </a:lnTo>
                  <a:lnTo>
                    <a:pt x="16" y="15"/>
                  </a:lnTo>
                  <a:lnTo>
                    <a:pt x="16" y="14"/>
                  </a:lnTo>
                  <a:lnTo>
                    <a:pt x="15" y="14"/>
                  </a:lnTo>
                  <a:lnTo>
                    <a:pt x="14" y="14"/>
                  </a:lnTo>
                  <a:lnTo>
                    <a:pt x="14" y="15"/>
                  </a:lnTo>
                  <a:lnTo>
                    <a:pt x="15" y="14"/>
                  </a:lnTo>
                  <a:lnTo>
                    <a:pt x="14" y="15"/>
                  </a:lnTo>
                  <a:lnTo>
                    <a:pt x="13" y="15"/>
                  </a:lnTo>
                  <a:lnTo>
                    <a:pt x="11" y="15"/>
                  </a:lnTo>
                  <a:lnTo>
                    <a:pt x="11" y="16"/>
                  </a:lnTo>
                  <a:lnTo>
                    <a:pt x="9" y="16"/>
                  </a:lnTo>
                  <a:lnTo>
                    <a:pt x="9" y="15"/>
                  </a:lnTo>
                  <a:lnTo>
                    <a:pt x="8" y="15"/>
                  </a:lnTo>
                  <a:lnTo>
                    <a:pt x="6" y="15"/>
                  </a:lnTo>
                  <a:lnTo>
                    <a:pt x="5" y="15"/>
                  </a:lnTo>
                  <a:lnTo>
                    <a:pt x="4" y="15"/>
                  </a:lnTo>
                  <a:lnTo>
                    <a:pt x="3" y="15"/>
                  </a:lnTo>
                  <a:lnTo>
                    <a:pt x="2" y="16"/>
                  </a:lnTo>
                  <a:lnTo>
                    <a:pt x="2" y="15"/>
                  </a:lnTo>
                  <a:lnTo>
                    <a:pt x="2" y="14"/>
                  </a:lnTo>
                  <a:lnTo>
                    <a:pt x="3" y="14"/>
                  </a:lnTo>
                  <a:lnTo>
                    <a:pt x="2" y="13"/>
                  </a:lnTo>
                  <a:lnTo>
                    <a:pt x="2" y="12"/>
                  </a:lnTo>
                  <a:lnTo>
                    <a:pt x="2" y="10"/>
                  </a:lnTo>
                  <a:lnTo>
                    <a:pt x="2" y="9"/>
                  </a:lnTo>
                  <a:lnTo>
                    <a:pt x="3" y="8"/>
                  </a:lnTo>
                  <a:lnTo>
                    <a:pt x="3" y="7"/>
                  </a:lnTo>
                  <a:lnTo>
                    <a:pt x="2" y="6"/>
                  </a:lnTo>
                  <a:lnTo>
                    <a:pt x="2" y="5"/>
                  </a:lnTo>
                  <a:lnTo>
                    <a:pt x="1" y="5"/>
                  </a:lnTo>
                  <a:lnTo>
                    <a:pt x="0" y="4"/>
                  </a:lnTo>
                  <a:lnTo>
                    <a:pt x="0" y="3"/>
                  </a:lnTo>
                  <a:lnTo>
                    <a:pt x="1" y="3"/>
                  </a:lnTo>
                  <a:lnTo>
                    <a:pt x="2" y="2"/>
                  </a:lnTo>
                  <a:lnTo>
                    <a:pt x="3" y="2"/>
                  </a:lnTo>
                  <a:lnTo>
                    <a:pt x="3" y="0"/>
                  </a:lnTo>
                  <a:lnTo>
                    <a:pt x="4" y="0"/>
                  </a:lnTo>
                  <a:lnTo>
                    <a:pt x="6" y="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8" name="Freeform 1217">
              <a:extLst>
                <a:ext uri="{FF2B5EF4-FFF2-40B4-BE49-F238E27FC236}">
                  <a16:creationId xmlns:a16="http://schemas.microsoft.com/office/drawing/2014/main" id="{3917601A-7009-5744-9512-E48A64D2C5AC}"/>
                </a:ext>
              </a:extLst>
            </p:cNvPr>
            <p:cNvSpPr>
              <a:spLocks noChangeArrowheads="1"/>
            </p:cNvSpPr>
            <p:nvPr/>
          </p:nvSpPr>
          <p:spPr bwMode="auto">
            <a:xfrm>
              <a:off x="4729555" y="5548298"/>
              <a:ext cx="13010" cy="2814"/>
            </a:xfrm>
            <a:custGeom>
              <a:avLst/>
              <a:gdLst>
                <a:gd name="T0" fmla="*/ 2147483646 w 9"/>
                <a:gd name="T1" fmla="*/ 0 h 2"/>
                <a:gd name="T2" fmla="*/ 2147483646 w 9"/>
                <a:gd name="T3" fmla="*/ 0 h 2"/>
                <a:gd name="T4" fmla="*/ 2147483646 w 9"/>
                <a:gd name="T5" fmla="*/ 0 h 2"/>
                <a:gd name="T6" fmla="*/ 2147483646 w 9"/>
                <a:gd name="T7" fmla="*/ 0 h 2"/>
                <a:gd name="T8" fmla="*/ 2147483646 w 9"/>
                <a:gd name="T9" fmla="*/ 0 h 2"/>
                <a:gd name="T10" fmla="*/ 2147483646 w 9"/>
                <a:gd name="T11" fmla="*/ 0 h 2"/>
                <a:gd name="T12" fmla="*/ 2147483646 w 9"/>
                <a:gd name="T13" fmla="*/ 0 h 2"/>
                <a:gd name="T14" fmla="*/ 2147483646 w 9"/>
                <a:gd name="T15" fmla="*/ 0 h 2"/>
                <a:gd name="T16" fmla="*/ 2147483646 w 9"/>
                <a:gd name="T17" fmla="*/ 0 h 2"/>
                <a:gd name="T18" fmla="*/ 2147483646 w 9"/>
                <a:gd name="T19" fmla="*/ 2147483646 h 2"/>
                <a:gd name="T20" fmla="*/ 2147483646 w 9"/>
                <a:gd name="T21" fmla="*/ 2147483646 h 2"/>
                <a:gd name="T22" fmla="*/ 2147483646 w 9"/>
                <a:gd name="T23" fmla="*/ 2147483646 h 2"/>
                <a:gd name="T24" fmla="*/ 2147483646 w 9"/>
                <a:gd name="T25" fmla="*/ 2147483646 h 2"/>
                <a:gd name="T26" fmla="*/ 2147483646 w 9"/>
                <a:gd name="T27" fmla="*/ 2147483646 h 2"/>
                <a:gd name="T28" fmla="*/ 2147483646 w 9"/>
                <a:gd name="T29" fmla="*/ 2147483646 h 2"/>
                <a:gd name="T30" fmla="*/ 2147483646 w 9"/>
                <a:gd name="T31" fmla="*/ 2147483646 h 2"/>
                <a:gd name="T32" fmla="*/ 2147483646 w 9"/>
                <a:gd name="T33" fmla="*/ 2147483646 h 2"/>
                <a:gd name="T34" fmla="*/ 2147483646 w 9"/>
                <a:gd name="T35" fmla="*/ 2147483646 h 2"/>
                <a:gd name="T36" fmla="*/ 2147483646 w 9"/>
                <a:gd name="T37" fmla="*/ 2147483646 h 2"/>
                <a:gd name="T38" fmla="*/ 0 w 9"/>
                <a:gd name="T39" fmla="*/ 2147483646 h 2"/>
                <a:gd name="T40" fmla="*/ 0 w 9"/>
                <a:gd name="T41" fmla="*/ 2147483646 h 2"/>
                <a:gd name="T42" fmla="*/ 2147483646 w 9"/>
                <a:gd name="T43" fmla="*/ 2147483646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2"/>
                <a:gd name="T68" fmla="*/ 9 w 9"/>
                <a:gd name="T69" fmla="*/ 2 h 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2">
                  <a:moveTo>
                    <a:pt x="4" y="0"/>
                  </a:moveTo>
                  <a:lnTo>
                    <a:pt x="5" y="0"/>
                  </a:lnTo>
                  <a:lnTo>
                    <a:pt x="6" y="0"/>
                  </a:lnTo>
                  <a:lnTo>
                    <a:pt x="7" y="0"/>
                  </a:lnTo>
                  <a:lnTo>
                    <a:pt x="8" y="0"/>
                  </a:lnTo>
                  <a:lnTo>
                    <a:pt x="9" y="0"/>
                  </a:lnTo>
                  <a:lnTo>
                    <a:pt x="7" y="1"/>
                  </a:lnTo>
                  <a:lnTo>
                    <a:pt x="6" y="2"/>
                  </a:lnTo>
                  <a:lnTo>
                    <a:pt x="5" y="2"/>
                  </a:lnTo>
                  <a:lnTo>
                    <a:pt x="4" y="2"/>
                  </a:lnTo>
                  <a:lnTo>
                    <a:pt x="3" y="2"/>
                  </a:lnTo>
                  <a:lnTo>
                    <a:pt x="2" y="2"/>
                  </a:lnTo>
                  <a:lnTo>
                    <a:pt x="1" y="2"/>
                  </a:lnTo>
                  <a:lnTo>
                    <a:pt x="0" y="2"/>
                  </a:lnTo>
                  <a:lnTo>
                    <a:pt x="0" y="1"/>
                  </a:lnTo>
                  <a:lnTo>
                    <a:pt x="1" y="1"/>
                  </a:lnTo>
                  <a:lnTo>
                    <a:pt x="4" y="0"/>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sp>
          <p:nvSpPr>
            <p:cNvPr id="32899" name="Freeform 1218">
              <a:extLst>
                <a:ext uri="{FF2B5EF4-FFF2-40B4-BE49-F238E27FC236}">
                  <a16:creationId xmlns:a16="http://schemas.microsoft.com/office/drawing/2014/main" id="{2E510613-C044-214F-98AE-25B214446592}"/>
                </a:ext>
              </a:extLst>
            </p:cNvPr>
            <p:cNvSpPr>
              <a:spLocks noChangeArrowheads="1"/>
            </p:cNvSpPr>
            <p:nvPr/>
          </p:nvSpPr>
          <p:spPr bwMode="auto">
            <a:xfrm>
              <a:off x="4739674" y="5539857"/>
              <a:ext cx="4336" cy="2814"/>
            </a:xfrm>
            <a:custGeom>
              <a:avLst/>
              <a:gdLst>
                <a:gd name="T0" fmla="*/ 0 w 3"/>
                <a:gd name="T1" fmla="*/ 2147483646 h 2"/>
                <a:gd name="T2" fmla="*/ 2147483646 w 3"/>
                <a:gd name="T3" fmla="*/ 2147483646 h 2"/>
                <a:gd name="T4" fmla="*/ 2147483646 w 3"/>
                <a:gd name="T5" fmla="*/ 2147483646 h 2"/>
                <a:gd name="T6" fmla="*/ 2147483646 w 3"/>
                <a:gd name="T7" fmla="*/ 2147483646 h 2"/>
                <a:gd name="T8" fmla="*/ 2147483646 w 3"/>
                <a:gd name="T9" fmla="*/ 2147483646 h 2"/>
                <a:gd name="T10" fmla="*/ 2147483646 w 3"/>
                <a:gd name="T11" fmla="*/ 2147483646 h 2"/>
                <a:gd name="T12" fmla="*/ 2147483646 w 3"/>
                <a:gd name="T13" fmla="*/ 2147483646 h 2"/>
                <a:gd name="T14" fmla="*/ 2147483646 w 3"/>
                <a:gd name="T15" fmla="*/ 2147483646 h 2"/>
                <a:gd name="T16" fmla="*/ 2147483646 w 3"/>
                <a:gd name="T17" fmla="*/ 2147483646 h 2"/>
                <a:gd name="T18" fmla="*/ 2147483646 w 3"/>
                <a:gd name="T19" fmla="*/ 2147483646 h 2"/>
                <a:gd name="T20" fmla="*/ 0 w 3"/>
                <a:gd name="T21" fmla="*/ 2147483646 h 2"/>
                <a:gd name="T22" fmla="*/ 0 w 3"/>
                <a:gd name="T23" fmla="*/ 0 h 2"/>
                <a:gd name="T24" fmla="*/ 0 w 3"/>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2"/>
                <a:gd name="T41" fmla="*/ 3 w 3"/>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2">
                  <a:moveTo>
                    <a:pt x="0" y="2"/>
                  </a:moveTo>
                  <a:lnTo>
                    <a:pt x="1" y="2"/>
                  </a:lnTo>
                  <a:lnTo>
                    <a:pt x="2" y="2"/>
                  </a:lnTo>
                  <a:lnTo>
                    <a:pt x="1" y="2"/>
                  </a:lnTo>
                  <a:lnTo>
                    <a:pt x="2" y="2"/>
                  </a:lnTo>
                  <a:lnTo>
                    <a:pt x="3" y="2"/>
                  </a:lnTo>
                  <a:lnTo>
                    <a:pt x="2" y="1"/>
                  </a:lnTo>
                  <a:lnTo>
                    <a:pt x="0" y="1"/>
                  </a:lnTo>
                  <a:lnTo>
                    <a:pt x="0" y="0"/>
                  </a:lnTo>
                  <a:lnTo>
                    <a:pt x="0" y="2"/>
                  </a:lnTo>
                  <a:close/>
                </a:path>
              </a:pathLst>
            </a:custGeom>
            <a:solidFill>
              <a:srgbClr val="8DFF7E"/>
            </a:solidFill>
            <a:ln w="12700">
              <a:solidFill>
                <a:srgbClr val="000000"/>
              </a:solidFill>
              <a:round/>
              <a:headEnd/>
              <a:tailEnd/>
            </a:ln>
          </p:spPr>
          <p:txBody>
            <a:bodyPr wrap="none" lIns="61715" tIns="30857" rIns="61715" bIns="30857"/>
            <a:lstStyle/>
            <a:p>
              <a:endParaRPr lang="en-US" sz="1350"/>
            </a:p>
          </p:txBody>
        </p:sp>
      </p:grpSp>
      <p:sp>
        <p:nvSpPr>
          <p:cNvPr id="32779" name="Rectangle 142">
            <a:extLst>
              <a:ext uri="{FF2B5EF4-FFF2-40B4-BE49-F238E27FC236}">
                <a16:creationId xmlns:a16="http://schemas.microsoft.com/office/drawing/2014/main" id="{94542A51-8948-C94C-8856-A3E54939DC78}"/>
              </a:ext>
            </a:extLst>
          </p:cNvPr>
          <p:cNvSpPr>
            <a:spLocks noChangeArrowheads="1"/>
          </p:cNvSpPr>
          <p:nvPr/>
        </p:nvSpPr>
        <p:spPr bwMode="auto">
          <a:xfrm>
            <a:off x="3667387" y="4572000"/>
            <a:ext cx="2275513" cy="4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215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The public at large</a:t>
            </a:r>
          </a:p>
          <a:p>
            <a:pPr lvl="1" eaLnBrk="1" hangingPunct="1">
              <a:spcBef>
                <a:spcPct val="0"/>
              </a:spcBef>
              <a:spcAft>
                <a:spcPct val="15000"/>
              </a:spcAft>
              <a:buFontTx/>
              <a:buNone/>
            </a:pPr>
            <a:r>
              <a:rPr lang="en-US" altLang="en-US" sz="675" b="1">
                <a:solidFill>
                  <a:srgbClr val="FFFFE1"/>
                </a:solidFill>
                <a:latin typeface="Helvetica" pitchFamily="2" charset="0"/>
              </a:rPr>
              <a:t>Educated/environmentally interested</a:t>
            </a:r>
          </a:p>
          <a:p>
            <a:pPr lvl="1" eaLnBrk="1" hangingPunct="1">
              <a:spcBef>
                <a:spcPct val="0"/>
              </a:spcBef>
              <a:spcAft>
                <a:spcPct val="15000"/>
              </a:spcAft>
              <a:buFontTx/>
              <a:buNone/>
            </a:pPr>
            <a:r>
              <a:rPr lang="en-US" altLang="en-US" sz="675" b="1">
                <a:solidFill>
                  <a:srgbClr val="FFFFE1"/>
                </a:solidFill>
                <a:latin typeface="Helvetica" pitchFamily="2" charset="0"/>
              </a:rPr>
              <a:t>Consumers, Students</a:t>
            </a:r>
          </a:p>
        </p:txBody>
      </p:sp>
      <p:sp>
        <p:nvSpPr>
          <p:cNvPr id="32780" name="Text Box 1220">
            <a:extLst>
              <a:ext uri="{FF2B5EF4-FFF2-40B4-BE49-F238E27FC236}">
                <a16:creationId xmlns:a16="http://schemas.microsoft.com/office/drawing/2014/main" id="{5B8757CF-6782-4940-B96A-75F2EBD976CB}"/>
              </a:ext>
            </a:extLst>
          </p:cNvPr>
          <p:cNvSpPr txBox="1">
            <a:spLocks noChangeArrowheads="1"/>
          </p:cNvSpPr>
          <p:nvPr/>
        </p:nvSpPr>
        <p:spPr bwMode="auto">
          <a:xfrm>
            <a:off x="1600462" y="4559488"/>
            <a:ext cx="1416778"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State Legislators</a:t>
            </a:r>
          </a:p>
        </p:txBody>
      </p:sp>
      <p:sp>
        <p:nvSpPr>
          <p:cNvPr id="32781" name="Text Box 1222">
            <a:extLst>
              <a:ext uri="{FF2B5EF4-FFF2-40B4-BE49-F238E27FC236}">
                <a16:creationId xmlns:a16="http://schemas.microsoft.com/office/drawing/2014/main" id="{B47CFA44-A43B-B345-8976-C4ABCC3E7D0F}"/>
              </a:ext>
            </a:extLst>
          </p:cNvPr>
          <p:cNvSpPr txBox="1">
            <a:spLocks noChangeArrowheads="1"/>
          </p:cNvSpPr>
          <p:nvPr/>
        </p:nvSpPr>
        <p:spPr bwMode="auto">
          <a:xfrm>
            <a:off x="5533849" y="4425543"/>
            <a:ext cx="1904388"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City Council Members</a:t>
            </a:r>
          </a:p>
        </p:txBody>
      </p:sp>
      <p:sp>
        <p:nvSpPr>
          <p:cNvPr id="32782" name="Text Box 1224">
            <a:extLst>
              <a:ext uri="{FF2B5EF4-FFF2-40B4-BE49-F238E27FC236}">
                <a16:creationId xmlns:a16="http://schemas.microsoft.com/office/drawing/2014/main" id="{B7589B58-2ED5-0048-BD5C-4D1A2348AEDB}"/>
              </a:ext>
            </a:extLst>
          </p:cNvPr>
          <p:cNvSpPr txBox="1">
            <a:spLocks noChangeArrowheads="1"/>
          </p:cNvSpPr>
          <p:nvPr/>
        </p:nvSpPr>
        <p:spPr bwMode="auto">
          <a:xfrm>
            <a:off x="1658706" y="4713674"/>
            <a:ext cx="1813639"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State/Local Air Agencies</a:t>
            </a:r>
          </a:p>
        </p:txBody>
      </p:sp>
      <p:sp>
        <p:nvSpPr>
          <p:cNvPr id="32783" name="Text Box 1226">
            <a:extLst>
              <a:ext uri="{FF2B5EF4-FFF2-40B4-BE49-F238E27FC236}">
                <a16:creationId xmlns:a16="http://schemas.microsoft.com/office/drawing/2014/main" id="{7B8FFD7E-33BB-994C-B5EF-DD26161D48D0}"/>
              </a:ext>
            </a:extLst>
          </p:cNvPr>
          <p:cNvSpPr txBox="1">
            <a:spLocks noChangeArrowheads="1"/>
          </p:cNvSpPr>
          <p:nvPr/>
        </p:nvSpPr>
        <p:spPr bwMode="auto">
          <a:xfrm>
            <a:off x="1521903" y="4857739"/>
            <a:ext cx="1820411"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EPA Regional Offices</a:t>
            </a:r>
          </a:p>
        </p:txBody>
      </p:sp>
      <p:sp>
        <p:nvSpPr>
          <p:cNvPr id="32784" name="Text Box 1138">
            <a:extLst>
              <a:ext uri="{FF2B5EF4-FFF2-40B4-BE49-F238E27FC236}">
                <a16:creationId xmlns:a16="http://schemas.microsoft.com/office/drawing/2014/main" id="{9605C597-765D-9C4F-B2AE-D570D5570410}"/>
              </a:ext>
            </a:extLst>
          </p:cNvPr>
          <p:cNvSpPr txBox="1">
            <a:spLocks noChangeArrowheads="1"/>
          </p:cNvSpPr>
          <p:nvPr/>
        </p:nvSpPr>
        <p:spPr bwMode="auto">
          <a:xfrm>
            <a:off x="5961777" y="3087875"/>
            <a:ext cx="1582023"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dirty="0">
                <a:solidFill>
                  <a:srgbClr val="FFFFE1"/>
                </a:solidFill>
                <a:latin typeface="Helvetica" pitchFamily="2" charset="0"/>
              </a:rPr>
              <a:t>Small Businesses</a:t>
            </a:r>
          </a:p>
        </p:txBody>
      </p:sp>
      <p:sp>
        <p:nvSpPr>
          <p:cNvPr id="32785" name="Text Box 1219">
            <a:extLst>
              <a:ext uri="{FF2B5EF4-FFF2-40B4-BE49-F238E27FC236}">
                <a16:creationId xmlns:a16="http://schemas.microsoft.com/office/drawing/2014/main" id="{559921DA-2CDD-F846-931F-05E87D20E2CC}"/>
              </a:ext>
            </a:extLst>
          </p:cNvPr>
          <p:cNvSpPr txBox="1">
            <a:spLocks noChangeArrowheads="1"/>
          </p:cNvSpPr>
          <p:nvPr/>
        </p:nvSpPr>
        <p:spPr bwMode="auto">
          <a:xfrm>
            <a:off x="5487797" y="3735026"/>
            <a:ext cx="1246114" cy="32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endParaRPr lang="en-US" altLang="en-US" sz="975" b="1" dirty="0">
              <a:solidFill>
                <a:srgbClr val="FFFFE1"/>
              </a:solidFill>
              <a:latin typeface="Helvetica" pitchFamily="2" charset="0"/>
            </a:endParaRPr>
          </a:p>
          <a:p>
            <a:pPr algn="ctr" eaLnBrk="1" hangingPunct="1">
              <a:spcBef>
                <a:spcPct val="0"/>
              </a:spcBef>
              <a:spcAft>
                <a:spcPct val="15000"/>
              </a:spcAft>
              <a:buFontTx/>
              <a:buNone/>
            </a:pPr>
            <a:r>
              <a:rPr lang="en-US" altLang="en-US" sz="975" b="1" dirty="0">
                <a:solidFill>
                  <a:srgbClr val="FFFFE1"/>
                </a:solidFill>
                <a:latin typeface="Helvetica" pitchFamily="2" charset="0"/>
              </a:rPr>
              <a:t>State Governors</a:t>
            </a:r>
          </a:p>
        </p:txBody>
      </p:sp>
      <p:sp>
        <p:nvSpPr>
          <p:cNvPr id="32786" name="Text Box 1221">
            <a:extLst>
              <a:ext uri="{FF2B5EF4-FFF2-40B4-BE49-F238E27FC236}">
                <a16:creationId xmlns:a16="http://schemas.microsoft.com/office/drawing/2014/main" id="{2BE522C1-0A01-F14D-B67D-668805C59877}"/>
              </a:ext>
            </a:extLst>
          </p:cNvPr>
          <p:cNvSpPr txBox="1">
            <a:spLocks noChangeArrowheads="1"/>
          </p:cNvSpPr>
          <p:nvPr/>
        </p:nvSpPr>
        <p:spPr bwMode="auto">
          <a:xfrm>
            <a:off x="5562293" y="4104669"/>
            <a:ext cx="1485856"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County Officials</a:t>
            </a:r>
          </a:p>
        </p:txBody>
      </p:sp>
      <p:sp>
        <p:nvSpPr>
          <p:cNvPr id="32787" name="Text Box 1223">
            <a:extLst>
              <a:ext uri="{FF2B5EF4-FFF2-40B4-BE49-F238E27FC236}">
                <a16:creationId xmlns:a16="http://schemas.microsoft.com/office/drawing/2014/main" id="{FF4BB9F8-3A14-A241-B040-1FBD099E7D12}"/>
              </a:ext>
            </a:extLst>
          </p:cNvPr>
          <p:cNvSpPr txBox="1">
            <a:spLocks noChangeArrowheads="1"/>
          </p:cNvSpPr>
          <p:nvPr/>
        </p:nvSpPr>
        <p:spPr bwMode="auto">
          <a:xfrm>
            <a:off x="5617826" y="4250520"/>
            <a:ext cx="780176"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Mayors</a:t>
            </a:r>
          </a:p>
        </p:txBody>
      </p:sp>
      <p:sp>
        <p:nvSpPr>
          <p:cNvPr id="32788" name="Text Box 1225">
            <a:extLst>
              <a:ext uri="{FF2B5EF4-FFF2-40B4-BE49-F238E27FC236}">
                <a16:creationId xmlns:a16="http://schemas.microsoft.com/office/drawing/2014/main" id="{4DA14368-E313-124E-8DF5-883595F1FBEA}"/>
              </a:ext>
            </a:extLst>
          </p:cNvPr>
          <p:cNvSpPr txBox="1">
            <a:spLocks noChangeArrowheads="1"/>
          </p:cNvSpPr>
          <p:nvPr/>
        </p:nvSpPr>
        <p:spPr bwMode="auto">
          <a:xfrm>
            <a:off x="6198896" y="4669609"/>
            <a:ext cx="195450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Environmental  and Public Health Groups</a:t>
            </a:r>
          </a:p>
        </p:txBody>
      </p:sp>
      <p:sp>
        <p:nvSpPr>
          <p:cNvPr id="32789" name="Text Box 1228">
            <a:extLst>
              <a:ext uri="{FF2B5EF4-FFF2-40B4-BE49-F238E27FC236}">
                <a16:creationId xmlns:a16="http://schemas.microsoft.com/office/drawing/2014/main" id="{94B0900F-9CA1-FA40-9BB1-02636404B4F0}"/>
              </a:ext>
            </a:extLst>
          </p:cNvPr>
          <p:cNvSpPr txBox="1">
            <a:spLocks noChangeArrowheads="1"/>
          </p:cNvSpPr>
          <p:nvPr/>
        </p:nvSpPr>
        <p:spPr bwMode="auto">
          <a:xfrm>
            <a:off x="6007914" y="2343232"/>
            <a:ext cx="1885425" cy="49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Other Federal Agencies</a:t>
            </a:r>
          </a:p>
          <a:p>
            <a:pPr eaLnBrk="1" hangingPunct="1">
              <a:spcBef>
                <a:spcPct val="0"/>
              </a:spcBef>
              <a:spcAft>
                <a:spcPct val="15000"/>
              </a:spcAft>
              <a:buFontTx/>
              <a:buNone/>
            </a:pPr>
            <a:r>
              <a:rPr lang="en-US" altLang="en-US" sz="975" b="1">
                <a:solidFill>
                  <a:srgbClr val="FFFFE1"/>
                </a:solidFill>
                <a:latin typeface="Helvetica" pitchFamily="2" charset="0"/>
              </a:rPr>
              <a:t>DOE, DOC, DOT, DOI,,USDA</a:t>
            </a:r>
          </a:p>
          <a:p>
            <a:pPr eaLnBrk="1" hangingPunct="1">
              <a:spcBef>
                <a:spcPct val="0"/>
              </a:spcBef>
              <a:spcAft>
                <a:spcPct val="15000"/>
              </a:spcAft>
              <a:buFontTx/>
              <a:buNone/>
            </a:pPr>
            <a:r>
              <a:rPr lang="en-US" altLang="en-US" sz="975" b="1">
                <a:solidFill>
                  <a:srgbClr val="FFFFE1"/>
                </a:solidFill>
                <a:latin typeface="Helvetica" pitchFamily="2" charset="0"/>
              </a:rPr>
              <a:t>DOD, NOAA, NASA, </a:t>
            </a:r>
          </a:p>
        </p:txBody>
      </p:sp>
      <p:sp>
        <p:nvSpPr>
          <p:cNvPr id="32790" name="Rectangle 153">
            <a:extLst>
              <a:ext uri="{FF2B5EF4-FFF2-40B4-BE49-F238E27FC236}">
                <a16:creationId xmlns:a16="http://schemas.microsoft.com/office/drawing/2014/main" id="{B0BF3245-6CEE-594E-BD45-CDD427016B50}"/>
              </a:ext>
            </a:extLst>
          </p:cNvPr>
          <p:cNvSpPr>
            <a:spLocks noChangeArrowheads="1"/>
          </p:cNvSpPr>
          <p:nvPr/>
        </p:nvSpPr>
        <p:spPr bwMode="auto">
          <a:xfrm>
            <a:off x="3645095" y="1600200"/>
            <a:ext cx="1678077"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975" b="1">
                <a:solidFill>
                  <a:srgbClr val="FFFFE1"/>
                </a:solidFill>
                <a:latin typeface="Helvetica" pitchFamily="2" charset="0"/>
              </a:rPr>
              <a:t>The executive Branch</a:t>
            </a:r>
          </a:p>
        </p:txBody>
      </p:sp>
      <p:sp>
        <p:nvSpPr>
          <p:cNvPr id="32791" name="Rectangle 154">
            <a:extLst>
              <a:ext uri="{FF2B5EF4-FFF2-40B4-BE49-F238E27FC236}">
                <a16:creationId xmlns:a16="http://schemas.microsoft.com/office/drawing/2014/main" id="{302AC8F1-E94D-4A44-9CC0-A1DD0015CA47}"/>
              </a:ext>
            </a:extLst>
          </p:cNvPr>
          <p:cNvSpPr>
            <a:spLocks noChangeArrowheads="1"/>
          </p:cNvSpPr>
          <p:nvPr/>
        </p:nvSpPr>
        <p:spPr bwMode="auto">
          <a:xfrm>
            <a:off x="3631027" y="1771650"/>
            <a:ext cx="169266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1050" b="1">
                <a:solidFill>
                  <a:srgbClr val="FFFFE1"/>
                </a:solidFill>
                <a:latin typeface="Helvetica" pitchFamily="2" charset="0"/>
              </a:rPr>
              <a:t>EPA   </a:t>
            </a:r>
            <a:r>
              <a:rPr lang="en-US" altLang="en-US" sz="975" b="1">
                <a:solidFill>
                  <a:srgbClr val="FFFFE1"/>
                </a:solidFill>
                <a:latin typeface="Helvetica" pitchFamily="2" charset="0"/>
              </a:rPr>
              <a:t>    CEQ      OMB</a:t>
            </a:r>
          </a:p>
        </p:txBody>
      </p:sp>
      <p:sp>
        <p:nvSpPr>
          <p:cNvPr id="32792" name="Rectangle 155">
            <a:extLst>
              <a:ext uri="{FF2B5EF4-FFF2-40B4-BE49-F238E27FC236}">
                <a16:creationId xmlns:a16="http://schemas.microsoft.com/office/drawing/2014/main" id="{3DEDC441-C6EA-9142-9731-831BCB59D1EA}"/>
              </a:ext>
            </a:extLst>
          </p:cNvPr>
          <p:cNvSpPr>
            <a:spLocks noChangeArrowheads="1"/>
          </p:cNvSpPr>
          <p:nvPr/>
        </p:nvSpPr>
        <p:spPr bwMode="auto">
          <a:xfrm>
            <a:off x="6202958" y="2000250"/>
            <a:ext cx="910205"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Congress</a:t>
            </a:r>
            <a:endParaRPr lang="en-US" altLang="en-US" sz="7200" b="1">
              <a:solidFill>
                <a:srgbClr val="FFFFE1"/>
              </a:solidFill>
              <a:latin typeface="Helvetica" pitchFamily="2" charset="0"/>
            </a:endParaRPr>
          </a:p>
        </p:txBody>
      </p:sp>
      <p:sp>
        <p:nvSpPr>
          <p:cNvPr id="32793" name="Rectangle 156">
            <a:extLst>
              <a:ext uri="{FF2B5EF4-FFF2-40B4-BE49-F238E27FC236}">
                <a16:creationId xmlns:a16="http://schemas.microsoft.com/office/drawing/2014/main" id="{EFD2F798-EAFD-694E-B567-5B4029373B7E}"/>
              </a:ext>
            </a:extLst>
          </p:cNvPr>
          <p:cNvSpPr>
            <a:spLocks noChangeArrowheads="1"/>
          </p:cNvSpPr>
          <p:nvPr/>
        </p:nvSpPr>
        <p:spPr bwMode="auto">
          <a:xfrm>
            <a:off x="1066800" y="2593181"/>
            <a:ext cx="1563189" cy="4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Major Industry,</a:t>
            </a:r>
          </a:p>
          <a:p>
            <a:pPr eaLnBrk="1" hangingPunct="1">
              <a:spcBef>
                <a:spcPct val="0"/>
              </a:spcBef>
              <a:spcAft>
                <a:spcPct val="15000"/>
              </a:spcAft>
              <a:buFontTx/>
              <a:buNone/>
            </a:pPr>
            <a:r>
              <a:rPr lang="en-US" altLang="en-US" sz="975" b="1">
                <a:solidFill>
                  <a:srgbClr val="FFFFE1"/>
                </a:solidFill>
                <a:latin typeface="Helvetica" pitchFamily="2" charset="0"/>
              </a:rPr>
              <a:t>Trade organizations</a:t>
            </a:r>
          </a:p>
        </p:txBody>
      </p:sp>
      <p:pic>
        <p:nvPicPr>
          <p:cNvPr id="32794" name="Picture 3" descr="C:\Documents and Settings\Owner\Local Settings\Temporary Internet Files\Content.IE5\195GWMF2\MPj04004650000[1].jpg">
            <a:extLst>
              <a:ext uri="{FF2B5EF4-FFF2-40B4-BE49-F238E27FC236}">
                <a16:creationId xmlns:a16="http://schemas.microsoft.com/office/drawing/2014/main" id="{23886274-2465-E745-800F-4F355A619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7005" y="2130029"/>
            <a:ext cx="325073"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Picture 4" descr="C:\Documents and Settings\Owner\Local Settings\Temporary Internet Files\Content.IE5\VV2X3WQ8\MPj04024510000[1].jpg">
            <a:extLst>
              <a:ext uri="{FF2B5EF4-FFF2-40B4-BE49-F238E27FC236}">
                <a16:creationId xmlns:a16="http://schemas.microsoft.com/office/drawing/2014/main" id="{3BB87614-4377-B544-9309-5FA944B82A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2157" y="1012269"/>
            <a:ext cx="732770" cy="64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6" name="Rectangle 157">
            <a:extLst>
              <a:ext uri="{FF2B5EF4-FFF2-40B4-BE49-F238E27FC236}">
                <a16:creationId xmlns:a16="http://schemas.microsoft.com/office/drawing/2014/main" id="{5CEA77E1-6319-F644-BD4F-DC95EEC39F45}"/>
              </a:ext>
            </a:extLst>
          </p:cNvPr>
          <p:cNvSpPr>
            <a:spLocks noChangeArrowheads="1"/>
          </p:cNvSpPr>
          <p:nvPr/>
        </p:nvSpPr>
        <p:spPr bwMode="auto">
          <a:xfrm>
            <a:off x="1716947" y="1828800"/>
            <a:ext cx="961401"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a:solidFill>
                  <a:srgbClr val="FFFFE1"/>
                </a:solidFill>
                <a:latin typeface="Helvetica" pitchFamily="2" charset="0"/>
              </a:rPr>
              <a:t>The Courts</a:t>
            </a:r>
          </a:p>
        </p:txBody>
      </p:sp>
      <p:pic>
        <p:nvPicPr>
          <p:cNvPr id="32797" name="Picture 7" descr="C:\Documents and Settings\Owner\Local Settings\Temporary Internet Files\Content.IE5\G127WDYN\MCIN00428_0000[1].wmf">
            <a:extLst>
              <a:ext uri="{FF2B5EF4-FFF2-40B4-BE49-F238E27FC236}">
                <a16:creationId xmlns:a16="http://schemas.microsoft.com/office/drawing/2014/main" id="{2D22F646-8DB8-4440-9197-3FE1F85EEB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2154" y="2914650"/>
            <a:ext cx="665046" cy="3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8" descr="C:\Program Files\Microsoft Office\MEDIA\CAGCAT10\j0233312.wmf">
            <a:extLst>
              <a:ext uri="{FF2B5EF4-FFF2-40B4-BE49-F238E27FC236}">
                <a16:creationId xmlns:a16="http://schemas.microsoft.com/office/drawing/2014/main" id="{32005E07-6FB4-504A-9029-41B1BD9C35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3901" y="3371850"/>
            <a:ext cx="438849"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Rectangle 159">
            <a:extLst>
              <a:ext uri="{FF2B5EF4-FFF2-40B4-BE49-F238E27FC236}">
                <a16:creationId xmlns:a16="http://schemas.microsoft.com/office/drawing/2014/main" id="{557D6E00-7720-BB4D-B038-9595CB772B04}"/>
              </a:ext>
            </a:extLst>
          </p:cNvPr>
          <p:cNvSpPr>
            <a:spLocks noChangeArrowheads="1"/>
          </p:cNvSpPr>
          <p:nvPr/>
        </p:nvSpPr>
        <p:spPr bwMode="auto">
          <a:xfrm>
            <a:off x="6516749" y="3429000"/>
            <a:ext cx="102705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1050" b="1" dirty="0">
                <a:solidFill>
                  <a:srgbClr val="FFFFE1"/>
                </a:solidFill>
                <a:latin typeface="Helvetica" pitchFamily="2" charset="0"/>
              </a:rPr>
              <a:t>Agriculture</a:t>
            </a:r>
          </a:p>
        </p:txBody>
      </p:sp>
      <p:sp>
        <p:nvSpPr>
          <p:cNvPr id="32800" name="Rectangle 162">
            <a:extLst>
              <a:ext uri="{FF2B5EF4-FFF2-40B4-BE49-F238E27FC236}">
                <a16:creationId xmlns:a16="http://schemas.microsoft.com/office/drawing/2014/main" id="{C6F62526-D1EB-5740-9307-11BBCE8C2A43}"/>
              </a:ext>
            </a:extLst>
          </p:cNvPr>
          <p:cNvSpPr>
            <a:spLocks noChangeArrowheads="1"/>
          </p:cNvSpPr>
          <p:nvPr/>
        </p:nvSpPr>
        <p:spPr bwMode="auto">
          <a:xfrm>
            <a:off x="685800" y="3600450"/>
            <a:ext cx="2145484" cy="86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15000"/>
              </a:spcAft>
              <a:buFontTx/>
              <a:buNone/>
            </a:pPr>
            <a:r>
              <a:rPr lang="en-US" altLang="en-US" sz="975" b="1" dirty="0">
                <a:solidFill>
                  <a:srgbClr val="FFFFE1"/>
                </a:solidFill>
                <a:latin typeface="Helvetica" pitchFamily="2" charset="0"/>
              </a:rPr>
              <a:t>Scientists, engineers, academia, research organizations</a:t>
            </a:r>
          </a:p>
          <a:p>
            <a:pPr eaLnBrk="1" hangingPunct="1">
              <a:spcBef>
                <a:spcPct val="0"/>
              </a:spcBef>
              <a:spcAft>
                <a:spcPct val="15000"/>
              </a:spcAft>
              <a:buFontTx/>
              <a:buNone/>
            </a:pPr>
            <a:r>
              <a:rPr lang="en-US" altLang="en-US" sz="975" b="1" dirty="0">
                <a:solidFill>
                  <a:srgbClr val="FFFFE1"/>
                </a:solidFill>
                <a:latin typeface="Helvetica" pitchFamily="2" charset="0"/>
              </a:rPr>
              <a:t>Clean Air Scientific Advisory Committee (CASAC)</a:t>
            </a:r>
          </a:p>
        </p:txBody>
      </p:sp>
      <p:graphicFrame>
        <p:nvGraphicFramePr>
          <p:cNvPr id="32801" name="Object 2">
            <a:extLst>
              <a:ext uri="{FF2B5EF4-FFF2-40B4-BE49-F238E27FC236}">
                <a16:creationId xmlns:a16="http://schemas.microsoft.com/office/drawing/2014/main" id="{1987E26B-785B-F44B-B2AA-37F5719EAD18}"/>
              </a:ext>
            </a:extLst>
          </p:cNvPr>
          <p:cNvGraphicFramePr>
            <a:graphicFrameLocks noChangeAspect="1"/>
          </p:cNvGraphicFramePr>
          <p:nvPr>
            <p:extLst>
              <p:ext uri="{D42A27DB-BD31-4B8C-83A1-F6EECF244321}">
                <p14:modId xmlns:p14="http://schemas.microsoft.com/office/powerpoint/2010/main" val="4118053470"/>
              </p:ext>
            </p:extLst>
          </p:nvPr>
        </p:nvGraphicFramePr>
        <p:xfrm>
          <a:off x="2634886" y="3862387"/>
          <a:ext cx="413114" cy="385763"/>
        </p:xfrm>
        <a:graphic>
          <a:graphicData uri="http://schemas.openxmlformats.org/presentationml/2006/ole">
            <mc:AlternateContent xmlns:mc="http://schemas.openxmlformats.org/markup-compatibility/2006">
              <mc:Choice xmlns:v="urn:schemas-microsoft-com:vml" Requires="v">
                <p:oleObj spid="_x0000_s3079" name="Drawing" r:id="rId11" imgW="56210200" imgH="57035700" progId="">
                  <p:embed/>
                </p:oleObj>
              </mc:Choice>
              <mc:Fallback>
                <p:oleObj name="Drawing" r:id="rId11" imgW="56210200" imgH="57035700" progId="">
                  <p:embed/>
                  <p:pic>
                    <p:nvPicPr>
                      <p:cNvPr id="32801" name="Object 2">
                        <a:extLst>
                          <a:ext uri="{FF2B5EF4-FFF2-40B4-BE49-F238E27FC236}">
                            <a16:creationId xmlns:a16="http://schemas.microsoft.com/office/drawing/2014/main" id="{1987E26B-785B-F44B-B2AA-37F5719EAD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34886" y="3862387"/>
                        <a:ext cx="413114"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2802" name="Freeform 3">
            <a:extLst>
              <a:ext uri="{FF2B5EF4-FFF2-40B4-BE49-F238E27FC236}">
                <a16:creationId xmlns:a16="http://schemas.microsoft.com/office/drawing/2014/main" id="{A364C2E5-36C2-CF41-BE40-8DAC995340B7}"/>
              </a:ext>
            </a:extLst>
          </p:cNvPr>
          <p:cNvSpPr>
            <a:spLocks noChangeArrowheads="1"/>
          </p:cNvSpPr>
          <p:nvPr/>
        </p:nvSpPr>
        <p:spPr bwMode="auto">
          <a:xfrm>
            <a:off x="2887211" y="2677716"/>
            <a:ext cx="1313838" cy="954881"/>
          </a:xfrm>
          <a:custGeom>
            <a:avLst/>
            <a:gdLst>
              <a:gd name="T0" fmla="*/ 2147483646 w 1521"/>
              <a:gd name="T1" fmla="*/ 2147483646 h 1433"/>
              <a:gd name="T2" fmla="*/ 2147483646 w 1521"/>
              <a:gd name="T3" fmla="*/ 2147483646 h 1433"/>
              <a:gd name="T4" fmla="*/ 2147483646 w 1521"/>
              <a:gd name="T5" fmla="*/ 2147483646 h 1433"/>
              <a:gd name="T6" fmla="*/ 2147483646 w 1521"/>
              <a:gd name="T7" fmla="*/ 2147483646 h 1433"/>
              <a:gd name="T8" fmla="*/ 2147483646 w 1521"/>
              <a:gd name="T9" fmla="*/ 2147483646 h 1433"/>
              <a:gd name="T10" fmla="*/ 2147483646 w 1521"/>
              <a:gd name="T11" fmla="*/ 2147483646 h 1433"/>
              <a:gd name="T12" fmla="*/ 2147483646 w 1521"/>
              <a:gd name="T13" fmla="*/ 2147483646 h 1433"/>
              <a:gd name="T14" fmla="*/ 2147483646 w 1521"/>
              <a:gd name="T15" fmla="*/ 0 h 1433"/>
              <a:gd name="T16" fmla="*/ 2147483646 w 1521"/>
              <a:gd name="T17" fmla="*/ 2147483646 h 1433"/>
              <a:gd name="T18" fmla="*/ 2147483646 w 1521"/>
              <a:gd name="T19" fmla="*/ 2147483646 h 1433"/>
              <a:gd name="T20" fmla="*/ 2147483646 w 1521"/>
              <a:gd name="T21" fmla="*/ 2147483646 h 1433"/>
              <a:gd name="T22" fmla="*/ 2147483646 w 1521"/>
              <a:gd name="T23" fmla="*/ 2147483646 h 1433"/>
              <a:gd name="T24" fmla="*/ 2147483646 w 1521"/>
              <a:gd name="T25" fmla="*/ 2147483646 h 1433"/>
              <a:gd name="T26" fmla="*/ 2147483646 w 1521"/>
              <a:gd name="T27" fmla="*/ 2147483646 h 1433"/>
              <a:gd name="T28" fmla="*/ 2147483646 w 1521"/>
              <a:gd name="T29" fmla="*/ 2147483646 h 1433"/>
              <a:gd name="T30" fmla="*/ 2147483646 w 1521"/>
              <a:gd name="T31" fmla="*/ 2147483646 h 1433"/>
              <a:gd name="T32" fmla="*/ 2147483646 w 1521"/>
              <a:gd name="T33" fmla="*/ 2147483646 h 1433"/>
              <a:gd name="T34" fmla="*/ 2147483646 w 1521"/>
              <a:gd name="T35" fmla="*/ 2147483646 h 1433"/>
              <a:gd name="T36" fmla="*/ 2147483646 w 1521"/>
              <a:gd name="T37" fmla="*/ 2147483646 h 1433"/>
              <a:gd name="T38" fmla="*/ 0 w 1521"/>
              <a:gd name="T39" fmla="*/ 2147483646 h 1433"/>
              <a:gd name="T40" fmla="*/ 2147483646 w 1521"/>
              <a:gd name="T41" fmla="*/ 2147483646 h 1433"/>
              <a:gd name="T42" fmla="*/ 2147483646 w 1521"/>
              <a:gd name="T43" fmla="*/ 2147483646 h 1433"/>
              <a:gd name="T44" fmla="*/ 2147483646 w 1521"/>
              <a:gd name="T45" fmla="*/ 2147483646 h 1433"/>
              <a:gd name="T46" fmla="*/ 2147483646 w 1521"/>
              <a:gd name="T47" fmla="*/ 2147483646 h 1433"/>
              <a:gd name="T48" fmla="*/ 2147483646 w 1521"/>
              <a:gd name="T49" fmla="*/ 2147483646 h 1433"/>
              <a:gd name="T50" fmla="*/ 2147483646 w 1521"/>
              <a:gd name="T51" fmla="*/ 2147483646 h 1433"/>
              <a:gd name="T52" fmla="*/ 2147483646 w 1521"/>
              <a:gd name="T53" fmla="*/ 2147483646 h 1433"/>
              <a:gd name="T54" fmla="*/ 2147483646 w 1521"/>
              <a:gd name="T55" fmla="*/ 2147483646 h 1433"/>
              <a:gd name="T56" fmla="*/ 2147483646 w 1521"/>
              <a:gd name="T57" fmla="*/ 2147483646 h 1433"/>
              <a:gd name="T58" fmla="*/ 2147483646 w 1521"/>
              <a:gd name="T59" fmla="*/ 2147483646 h 1433"/>
              <a:gd name="T60" fmla="*/ 2147483646 w 1521"/>
              <a:gd name="T61" fmla="*/ 2147483646 h 1433"/>
              <a:gd name="T62" fmla="*/ 2147483646 w 1521"/>
              <a:gd name="T63" fmla="*/ 2147483646 h 1433"/>
              <a:gd name="T64" fmla="*/ 2147483646 w 1521"/>
              <a:gd name="T65" fmla="*/ 2147483646 h 1433"/>
              <a:gd name="T66" fmla="*/ 2147483646 w 1521"/>
              <a:gd name="T67" fmla="*/ 2147483646 h 1433"/>
              <a:gd name="T68" fmla="*/ 2147483646 w 1521"/>
              <a:gd name="T69" fmla="*/ 2147483646 h 1433"/>
              <a:gd name="T70" fmla="*/ 2147483646 w 1521"/>
              <a:gd name="T71" fmla="*/ 2147483646 h 1433"/>
              <a:gd name="T72" fmla="*/ 2147483646 w 1521"/>
              <a:gd name="T73" fmla="*/ 2147483646 h 14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1"/>
              <a:gd name="T112" fmla="*/ 0 h 1433"/>
              <a:gd name="T113" fmla="*/ 1521 w 1521"/>
              <a:gd name="T114" fmla="*/ 1433 h 14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1" h="1433">
                <a:moveTo>
                  <a:pt x="1521" y="422"/>
                </a:moveTo>
                <a:lnTo>
                  <a:pt x="1516" y="295"/>
                </a:lnTo>
                <a:lnTo>
                  <a:pt x="1489" y="191"/>
                </a:lnTo>
                <a:lnTo>
                  <a:pt x="1442" y="110"/>
                </a:lnTo>
                <a:lnTo>
                  <a:pt x="1378" y="51"/>
                </a:lnTo>
                <a:lnTo>
                  <a:pt x="1341" y="30"/>
                </a:lnTo>
                <a:lnTo>
                  <a:pt x="1299" y="15"/>
                </a:lnTo>
                <a:lnTo>
                  <a:pt x="1210" y="0"/>
                </a:lnTo>
                <a:lnTo>
                  <a:pt x="1109" y="8"/>
                </a:lnTo>
                <a:lnTo>
                  <a:pt x="1004" y="35"/>
                </a:lnTo>
                <a:lnTo>
                  <a:pt x="893" y="84"/>
                </a:lnTo>
                <a:lnTo>
                  <a:pt x="672" y="240"/>
                </a:lnTo>
                <a:lnTo>
                  <a:pt x="469" y="470"/>
                </a:lnTo>
                <a:lnTo>
                  <a:pt x="421" y="538"/>
                </a:lnTo>
                <a:lnTo>
                  <a:pt x="378" y="612"/>
                </a:lnTo>
                <a:lnTo>
                  <a:pt x="302" y="772"/>
                </a:lnTo>
                <a:lnTo>
                  <a:pt x="296" y="758"/>
                </a:lnTo>
                <a:lnTo>
                  <a:pt x="293" y="698"/>
                </a:lnTo>
                <a:lnTo>
                  <a:pt x="287" y="613"/>
                </a:lnTo>
                <a:lnTo>
                  <a:pt x="0" y="1433"/>
                </a:lnTo>
                <a:lnTo>
                  <a:pt x="340" y="1338"/>
                </a:lnTo>
                <a:lnTo>
                  <a:pt x="341" y="1206"/>
                </a:lnTo>
                <a:lnTo>
                  <a:pt x="419" y="1062"/>
                </a:lnTo>
                <a:lnTo>
                  <a:pt x="505" y="923"/>
                </a:lnTo>
                <a:lnTo>
                  <a:pt x="556" y="846"/>
                </a:lnTo>
                <a:lnTo>
                  <a:pt x="611" y="771"/>
                </a:lnTo>
                <a:lnTo>
                  <a:pt x="777" y="597"/>
                </a:lnTo>
                <a:lnTo>
                  <a:pt x="934" y="461"/>
                </a:lnTo>
                <a:lnTo>
                  <a:pt x="1135" y="364"/>
                </a:lnTo>
                <a:lnTo>
                  <a:pt x="1224" y="345"/>
                </a:lnTo>
                <a:lnTo>
                  <a:pt x="1306" y="347"/>
                </a:lnTo>
                <a:lnTo>
                  <a:pt x="1341" y="356"/>
                </a:lnTo>
                <a:lnTo>
                  <a:pt x="1376" y="370"/>
                </a:lnTo>
                <a:lnTo>
                  <a:pt x="1433" y="415"/>
                </a:lnTo>
                <a:lnTo>
                  <a:pt x="1474" y="481"/>
                </a:lnTo>
                <a:lnTo>
                  <a:pt x="1499" y="572"/>
                </a:lnTo>
                <a:lnTo>
                  <a:pt x="1500" y="573"/>
                </a:lnTo>
                <a:lnTo>
                  <a:pt x="1521" y="422"/>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3" name="Freeform 4">
            <a:extLst>
              <a:ext uri="{FF2B5EF4-FFF2-40B4-BE49-F238E27FC236}">
                <a16:creationId xmlns:a16="http://schemas.microsoft.com/office/drawing/2014/main" id="{47702809-31BA-AC4A-9522-F01862699140}"/>
              </a:ext>
            </a:extLst>
          </p:cNvPr>
          <p:cNvSpPr>
            <a:spLocks noChangeArrowheads="1"/>
          </p:cNvSpPr>
          <p:nvPr/>
        </p:nvSpPr>
        <p:spPr bwMode="auto">
          <a:xfrm>
            <a:off x="4423182" y="2677716"/>
            <a:ext cx="1313838" cy="954881"/>
          </a:xfrm>
          <a:custGeom>
            <a:avLst/>
            <a:gdLst>
              <a:gd name="T0" fmla="*/ 0 w 1521"/>
              <a:gd name="T1" fmla="*/ 2147483646 h 1433"/>
              <a:gd name="T2" fmla="*/ 2147483646 w 1521"/>
              <a:gd name="T3" fmla="*/ 2147483646 h 1433"/>
              <a:gd name="T4" fmla="*/ 2147483646 w 1521"/>
              <a:gd name="T5" fmla="*/ 2147483646 h 1433"/>
              <a:gd name="T6" fmla="*/ 2147483646 w 1521"/>
              <a:gd name="T7" fmla="*/ 2147483646 h 1433"/>
              <a:gd name="T8" fmla="*/ 2147483646 w 1521"/>
              <a:gd name="T9" fmla="*/ 2147483646 h 1433"/>
              <a:gd name="T10" fmla="*/ 2147483646 w 1521"/>
              <a:gd name="T11" fmla="*/ 2147483646 h 1433"/>
              <a:gd name="T12" fmla="*/ 2147483646 w 1521"/>
              <a:gd name="T13" fmla="*/ 2147483646 h 1433"/>
              <a:gd name="T14" fmla="*/ 2147483646 w 1521"/>
              <a:gd name="T15" fmla="*/ 0 h 1433"/>
              <a:gd name="T16" fmla="*/ 2147483646 w 1521"/>
              <a:gd name="T17" fmla="*/ 2147483646 h 1433"/>
              <a:gd name="T18" fmla="*/ 2147483646 w 1521"/>
              <a:gd name="T19" fmla="*/ 2147483646 h 1433"/>
              <a:gd name="T20" fmla="*/ 2147483646 w 1521"/>
              <a:gd name="T21" fmla="*/ 2147483646 h 1433"/>
              <a:gd name="T22" fmla="*/ 2147483646 w 1521"/>
              <a:gd name="T23" fmla="*/ 2147483646 h 1433"/>
              <a:gd name="T24" fmla="*/ 2147483646 w 1521"/>
              <a:gd name="T25" fmla="*/ 2147483646 h 1433"/>
              <a:gd name="T26" fmla="*/ 2147483646 w 1521"/>
              <a:gd name="T27" fmla="*/ 2147483646 h 1433"/>
              <a:gd name="T28" fmla="*/ 2147483646 w 1521"/>
              <a:gd name="T29" fmla="*/ 2147483646 h 1433"/>
              <a:gd name="T30" fmla="*/ 2147483646 w 1521"/>
              <a:gd name="T31" fmla="*/ 2147483646 h 1433"/>
              <a:gd name="T32" fmla="*/ 2147483646 w 1521"/>
              <a:gd name="T33" fmla="*/ 2147483646 h 1433"/>
              <a:gd name="T34" fmla="*/ 2147483646 w 1521"/>
              <a:gd name="T35" fmla="*/ 2147483646 h 1433"/>
              <a:gd name="T36" fmla="*/ 2147483646 w 1521"/>
              <a:gd name="T37" fmla="*/ 2147483646 h 1433"/>
              <a:gd name="T38" fmla="*/ 2147483646 w 1521"/>
              <a:gd name="T39" fmla="*/ 2147483646 h 1433"/>
              <a:gd name="T40" fmla="*/ 2147483646 w 1521"/>
              <a:gd name="T41" fmla="*/ 2147483646 h 1433"/>
              <a:gd name="T42" fmla="*/ 2147483646 w 1521"/>
              <a:gd name="T43" fmla="*/ 2147483646 h 1433"/>
              <a:gd name="T44" fmla="*/ 2147483646 w 1521"/>
              <a:gd name="T45" fmla="*/ 2147483646 h 1433"/>
              <a:gd name="T46" fmla="*/ 2147483646 w 1521"/>
              <a:gd name="T47" fmla="*/ 2147483646 h 1433"/>
              <a:gd name="T48" fmla="*/ 2147483646 w 1521"/>
              <a:gd name="T49" fmla="*/ 2147483646 h 1433"/>
              <a:gd name="T50" fmla="*/ 2147483646 w 1521"/>
              <a:gd name="T51" fmla="*/ 2147483646 h 1433"/>
              <a:gd name="T52" fmla="*/ 2147483646 w 1521"/>
              <a:gd name="T53" fmla="*/ 2147483646 h 1433"/>
              <a:gd name="T54" fmla="*/ 2147483646 w 1521"/>
              <a:gd name="T55" fmla="*/ 2147483646 h 1433"/>
              <a:gd name="T56" fmla="*/ 2147483646 w 1521"/>
              <a:gd name="T57" fmla="*/ 2147483646 h 1433"/>
              <a:gd name="T58" fmla="*/ 2147483646 w 1521"/>
              <a:gd name="T59" fmla="*/ 2147483646 h 1433"/>
              <a:gd name="T60" fmla="*/ 2147483646 w 1521"/>
              <a:gd name="T61" fmla="*/ 2147483646 h 1433"/>
              <a:gd name="T62" fmla="*/ 2147483646 w 1521"/>
              <a:gd name="T63" fmla="*/ 2147483646 h 1433"/>
              <a:gd name="T64" fmla="*/ 2147483646 w 1521"/>
              <a:gd name="T65" fmla="*/ 2147483646 h 1433"/>
              <a:gd name="T66" fmla="*/ 2147483646 w 1521"/>
              <a:gd name="T67" fmla="*/ 2147483646 h 1433"/>
              <a:gd name="T68" fmla="*/ 2147483646 w 1521"/>
              <a:gd name="T69" fmla="*/ 2147483646 h 1433"/>
              <a:gd name="T70" fmla="*/ 2147483646 w 1521"/>
              <a:gd name="T71" fmla="*/ 2147483646 h 1433"/>
              <a:gd name="T72" fmla="*/ 2147483646 w 1521"/>
              <a:gd name="T73" fmla="*/ 2147483646 h 14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1"/>
              <a:gd name="T112" fmla="*/ 0 h 1433"/>
              <a:gd name="T113" fmla="*/ 1521 w 1521"/>
              <a:gd name="T114" fmla="*/ 1433 h 14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1" h="1433">
                <a:moveTo>
                  <a:pt x="0" y="422"/>
                </a:moveTo>
                <a:lnTo>
                  <a:pt x="6" y="295"/>
                </a:lnTo>
                <a:lnTo>
                  <a:pt x="32" y="191"/>
                </a:lnTo>
                <a:lnTo>
                  <a:pt x="79" y="110"/>
                </a:lnTo>
                <a:lnTo>
                  <a:pt x="143" y="51"/>
                </a:lnTo>
                <a:lnTo>
                  <a:pt x="180" y="30"/>
                </a:lnTo>
                <a:lnTo>
                  <a:pt x="222" y="15"/>
                </a:lnTo>
                <a:lnTo>
                  <a:pt x="311" y="0"/>
                </a:lnTo>
                <a:lnTo>
                  <a:pt x="412" y="8"/>
                </a:lnTo>
                <a:lnTo>
                  <a:pt x="517" y="35"/>
                </a:lnTo>
                <a:lnTo>
                  <a:pt x="628" y="84"/>
                </a:lnTo>
                <a:lnTo>
                  <a:pt x="849" y="240"/>
                </a:lnTo>
                <a:lnTo>
                  <a:pt x="1052" y="470"/>
                </a:lnTo>
                <a:lnTo>
                  <a:pt x="1100" y="538"/>
                </a:lnTo>
                <a:lnTo>
                  <a:pt x="1143" y="612"/>
                </a:lnTo>
                <a:lnTo>
                  <a:pt x="1219" y="772"/>
                </a:lnTo>
                <a:lnTo>
                  <a:pt x="1225" y="758"/>
                </a:lnTo>
                <a:lnTo>
                  <a:pt x="1228" y="698"/>
                </a:lnTo>
                <a:lnTo>
                  <a:pt x="1234" y="613"/>
                </a:lnTo>
                <a:lnTo>
                  <a:pt x="1521" y="1433"/>
                </a:lnTo>
                <a:lnTo>
                  <a:pt x="1181" y="1338"/>
                </a:lnTo>
                <a:lnTo>
                  <a:pt x="1180" y="1206"/>
                </a:lnTo>
                <a:lnTo>
                  <a:pt x="1102" y="1062"/>
                </a:lnTo>
                <a:lnTo>
                  <a:pt x="1016" y="923"/>
                </a:lnTo>
                <a:lnTo>
                  <a:pt x="966" y="846"/>
                </a:lnTo>
                <a:lnTo>
                  <a:pt x="910" y="771"/>
                </a:lnTo>
                <a:lnTo>
                  <a:pt x="744" y="597"/>
                </a:lnTo>
                <a:lnTo>
                  <a:pt x="587" y="461"/>
                </a:lnTo>
                <a:lnTo>
                  <a:pt x="387" y="364"/>
                </a:lnTo>
                <a:lnTo>
                  <a:pt x="297" y="345"/>
                </a:lnTo>
                <a:lnTo>
                  <a:pt x="215" y="347"/>
                </a:lnTo>
                <a:lnTo>
                  <a:pt x="180" y="356"/>
                </a:lnTo>
                <a:lnTo>
                  <a:pt x="145" y="370"/>
                </a:lnTo>
                <a:lnTo>
                  <a:pt x="88" y="415"/>
                </a:lnTo>
                <a:lnTo>
                  <a:pt x="47" y="481"/>
                </a:lnTo>
                <a:lnTo>
                  <a:pt x="22" y="572"/>
                </a:lnTo>
                <a:lnTo>
                  <a:pt x="21" y="573"/>
                </a:lnTo>
                <a:lnTo>
                  <a:pt x="0" y="422"/>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4" name="Freeform 5">
            <a:extLst>
              <a:ext uri="{FF2B5EF4-FFF2-40B4-BE49-F238E27FC236}">
                <a16:creationId xmlns:a16="http://schemas.microsoft.com/office/drawing/2014/main" id="{9F4A89A7-078C-9A4F-82AE-A62DBB008154}"/>
              </a:ext>
            </a:extLst>
          </p:cNvPr>
          <p:cNvSpPr>
            <a:spLocks noChangeArrowheads="1"/>
          </p:cNvSpPr>
          <p:nvPr/>
        </p:nvSpPr>
        <p:spPr bwMode="auto">
          <a:xfrm>
            <a:off x="4144161" y="2228850"/>
            <a:ext cx="927814" cy="632222"/>
          </a:xfrm>
          <a:custGeom>
            <a:avLst/>
            <a:gdLst>
              <a:gd name="T0" fmla="*/ 2147483646 w 1074"/>
              <a:gd name="T1" fmla="*/ 2147483646 h 949"/>
              <a:gd name="T2" fmla="*/ 2147483646 w 1074"/>
              <a:gd name="T3" fmla="*/ 2147483646 h 949"/>
              <a:gd name="T4" fmla="*/ 2147483646 w 1074"/>
              <a:gd name="T5" fmla="*/ 2147483646 h 949"/>
              <a:gd name="T6" fmla="*/ 2147483646 w 1074"/>
              <a:gd name="T7" fmla="*/ 2147483646 h 949"/>
              <a:gd name="T8" fmla="*/ 2147483646 w 1074"/>
              <a:gd name="T9" fmla="*/ 2147483646 h 949"/>
              <a:gd name="T10" fmla="*/ 2147483646 w 1074"/>
              <a:gd name="T11" fmla="*/ 2147483646 h 949"/>
              <a:gd name="T12" fmla="*/ 2147483646 w 1074"/>
              <a:gd name="T13" fmla="*/ 2147483646 h 949"/>
              <a:gd name="T14" fmla="*/ 0 w 1074"/>
              <a:gd name="T15" fmla="*/ 2147483646 h 949"/>
              <a:gd name="T16" fmla="*/ 2147483646 w 1074"/>
              <a:gd name="T17" fmla="*/ 2147483646 h 949"/>
              <a:gd name="T18" fmla="*/ 2147483646 w 1074"/>
              <a:gd name="T19" fmla="*/ 2147483646 h 949"/>
              <a:gd name="T20" fmla="*/ 2147483646 w 1074"/>
              <a:gd name="T21" fmla="*/ 2147483646 h 949"/>
              <a:gd name="T22" fmla="*/ 2147483646 w 1074"/>
              <a:gd name="T23" fmla="*/ 2147483646 h 949"/>
              <a:gd name="T24" fmla="*/ 2147483646 w 1074"/>
              <a:gd name="T25" fmla="*/ 2147483646 h 949"/>
              <a:gd name="T26" fmla="*/ 2147483646 w 1074"/>
              <a:gd name="T27" fmla="*/ 2147483646 h 949"/>
              <a:gd name="T28" fmla="*/ 2147483646 w 1074"/>
              <a:gd name="T29" fmla="*/ 2147483646 h 949"/>
              <a:gd name="T30" fmla="*/ 2147483646 w 1074"/>
              <a:gd name="T31" fmla="*/ 2147483646 h 949"/>
              <a:gd name="T32" fmla="*/ 2147483646 w 1074"/>
              <a:gd name="T33" fmla="*/ 2147483646 h 949"/>
              <a:gd name="T34" fmla="*/ 2147483646 w 1074"/>
              <a:gd name="T35" fmla="*/ 2147483646 h 949"/>
              <a:gd name="T36" fmla="*/ 2147483646 w 1074"/>
              <a:gd name="T37" fmla="*/ 2147483646 h 949"/>
              <a:gd name="T38" fmla="*/ 2147483646 w 1074"/>
              <a:gd name="T39" fmla="*/ 0 h 949"/>
              <a:gd name="T40" fmla="*/ 2147483646 w 1074"/>
              <a:gd name="T41" fmla="*/ 2147483646 h 949"/>
              <a:gd name="T42" fmla="*/ 2147483646 w 1074"/>
              <a:gd name="T43" fmla="*/ 2147483646 h 949"/>
              <a:gd name="T44" fmla="*/ 2147483646 w 1074"/>
              <a:gd name="T45" fmla="*/ 2147483646 h 949"/>
              <a:gd name="T46" fmla="*/ 2147483646 w 1074"/>
              <a:gd name="T47" fmla="*/ 2147483646 h 949"/>
              <a:gd name="T48" fmla="*/ 2147483646 w 1074"/>
              <a:gd name="T49" fmla="*/ 2147483646 h 949"/>
              <a:gd name="T50" fmla="*/ 2147483646 w 1074"/>
              <a:gd name="T51" fmla="*/ 2147483646 h 949"/>
              <a:gd name="T52" fmla="*/ 2147483646 w 1074"/>
              <a:gd name="T53" fmla="*/ 2147483646 h 949"/>
              <a:gd name="T54" fmla="*/ 2147483646 w 1074"/>
              <a:gd name="T55" fmla="*/ 2147483646 h 949"/>
              <a:gd name="T56" fmla="*/ 2147483646 w 1074"/>
              <a:gd name="T57" fmla="*/ 2147483646 h 949"/>
              <a:gd name="T58" fmla="*/ 2147483646 w 1074"/>
              <a:gd name="T59" fmla="*/ 2147483646 h 949"/>
              <a:gd name="T60" fmla="*/ 2147483646 w 1074"/>
              <a:gd name="T61" fmla="*/ 2147483646 h 949"/>
              <a:gd name="T62" fmla="*/ 2147483646 w 1074"/>
              <a:gd name="T63" fmla="*/ 2147483646 h 949"/>
              <a:gd name="T64" fmla="*/ 2147483646 w 1074"/>
              <a:gd name="T65" fmla="*/ 2147483646 h 949"/>
              <a:gd name="T66" fmla="*/ 2147483646 w 1074"/>
              <a:gd name="T67" fmla="*/ 2147483646 h 949"/>
              <a:gd name="T68" fmla="*/ 2147483646 w 1074"/>
              <a:gd name="T69" fmla="*/ 2147483646 h 949"/>
              <a:gd name="T70" fmla="*/ 2147483646 w 1074"/>
              <a:gd name="T71" fmla="*/ 2147483646 h 949"/>
              <a:gd name="T72" fmla="*/ 2147483646 w 1074"/>
              <a:gd name="T73" fmla="*/ 2147483646 h 9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74"/>
              <a:gd name="T112" fmla="*/ 0 h 949"/>
              <a:gd name="T113" fmla="*/ 1074 w 1074"/>
              <a:gd name="T114" fmla="*/ 949 h 9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74" h="949">
                <a:moveTo>
                  <a:pt x="327" y="949"/>
                </a:moveTo>
                <a:lnTo>
                  <a:pt x="230" y="945"/>
                </a:lnTo>
                <a:lnTo>
                  <a:pt x="150" y="928"/>
                </a:lnTo>
                <a:lnTo>
                  <a:pt x="87" y="898"/>
                </a:lnTo>
                <a:lnTo>
                  <a:pt x="41" y="857"/>
                </a:lnTo>
                <a:lnTo>
                  <a:pt x="25" y="833"/>
                </a:lnTo>
                <a:lnTo>
                  <a:pt x="13" y="808"/>
                </a:lnTo>
                <a:lnTo>
                  <a:pt x="0" y="751"/>
                </a:lnTo>
                <a:lnTo>
                  <a:pt x="4" y="688"/>
                </a:lnTo>
                <a:lnTo>
                  <a:pt x="23" y="623"/>
                </a:lnTo>
                <a:lnTo>
                  <a:pt x="58" y="554"/>
                </a:lnTo>
                <a:lnTo>
                  <a:pt x="174" y="415"/>
                </a:lnTo>
                <a:lnTo>
                  <a:pt x="346" y="289"/>
                </a:lnTo>
                <a:lnTo>
                  <a:pt x="398" y="260"/>
                </a:lnTo>
                <a:lnTo>
                  <a:pt x="453" y="233"/>
                </a:lnTo>
                <a:lnTo>
                  <a:pt x="574" y="185"/>
                </a:lnTo>
                <a:lnTo>
                  <a:pt x="563" y="182"/>
                </a:lnTo>
                <a:lnTo>
                  <a:pt x="518" y="179"/>
                </a:lnTo>
                <a:lnTo>
                  <a:pt x="452" y="176"/>
                </a:lnTo>
                <a:lnTo>
                  <a:pt x="1074" y="0"/>
                </a:lnTo>
                <a:lnTo>
                  <a:pt x="1006" y="213"/>
                </a:lnTo>
                <a:lnTo>
                  <a:pt x="905" y="213"/>
                </a:lnTo>
                <a:lnTo>
                  <a:pt x="797" y="261"/>
                </a:lnTo>
                <a:lnTo>
                  <a:pt x="692" y="314"/>
                </a:lnTo>
                <a:lnTo>
                  <a:pt x="634" y="345"/>
                </a:lnTo>
                <a:lnTo>
                  <a:pt x="579" y="380"/>
                </a:lnTo>
                <a:lnTo>
                  <a:pt x="449" y="483"/>
                </a:lnTo>
                <a:lnTo>
                  <a:pt x="347" y="582"/>
                </a:lnTo>
                <a:lnTo>
                  <a:pt x="276" y="706"/>
                </a:lnTo>
                <a:lnTo>
                  <a:pt x="263" y="762"/>
                </a:lnTo>
                <a:lnTo>
                  <a:pt x="266" y="814"/>
                </a:lnTo>
                <a:lnTo>
                  <a:pt x="274" y="836"/>
                </a:lnTo>
                <a:lnTo>
                  <a:pt x="285" y="858"/>
                </a:lnTo>
                <a:lnTo>
                  <a:pt x="320" y="894"/>
                </a:lnTo>
                <a:lnTo>
                  <a:pt x="371" y="920"/>
                </a:lnTo>
                <a:lnTo>
                  <a:pt x="441" y="936"/>
                </a:lnTo>
                <a:lnTo>
                  <a:pt x="442" y="936"/>
                </a:lnTo>
                <a:lnTo>
                  <a:pt x="327" y="949"/>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5" name="Freeform 6">
            <a:extLst>
              <a:ext uri="{FF2B5EF4-FFF2-40B4-BE49-F238E27FC236}">
                <a16:creationId xmlns:a16="http://schemas.microsoft.com/office/drawing/2014/main" id="{DA4E284C-BA4F-EA41-9D5A-074221871133}"/>
              </a:ext>
            </a:extLst>
          </p:cNvPr>
          <p:cNvSpPr>
            <a:spLocks noChangeArrowheads="1"/>
          </p:cNvSpPr>
          <p:nvPr/>
        </p:nvSpPr>
        <p:spPr bwMode="auto">
          <a:xfrm>
            <a:off x="3495369" y="2246710"/>
            <a:ext cx="927813" cy="632222"/>
          </a:xfrm>
          <a:custGeom>
            <a:avLst/>
            <a:gdLst>
              <a:gd name="T0" fmla="*/ 2147483646 w 1073"/>
              <a:gd name="T1" fmla="*/ 2147483646 h 948"/>
              <a:gd name="T2" fmla="*/ 2147483646 w 1073"/>
              <a:gd name="T3" fmla="*/ 2147483646 h 948"/>
              <a:gd name="T4" fmla="*/ 2147483646 w 1073"/>
              <a:gd name="T5" fmla="*/ 2147483646 h 948"/>
              <a:gd name="T6" fmla="*/ 2147483646 w 1073"/>
              <a:gd name="T7" fmla="*/ 2147483646 h 948"/>
              <a:gd name="T8" fmla="*/ 2147483646 w 1073"/>
              <a:gd name="T9" fmla="*/ 2147483646 h 948"/>
              <a:gd name="T10" fmla="*/ 2147483646 w 1073"/>
              <a:gd name="T11" fmla="*/ 2147483646 h 948"/>
              <a:gd name="T12" fmla="*/ 2147483646 w 1073"/>
              <a:gd name="T13" fmla="*/ 2147483646 h 948"/>
              <a:gd name="T14" fmla="*/ 2147483646 w 1073"/>
              <a:gd name="T15" fmla="*/ 2147483646 h 948"/>
              <a:gd name="T16" fmla="*/ 2147483646 w 1073"/>
              <a:gd name="T17" fmla="*/ 2147483646 h 948"/>
              <a:gd name="T18" fmla="*/ 2147483646 w 1073"/>
              <a:gd name="T19" fmla="*/ 2147483646 h 948"/>
              <a:gd name="T20" fmla="*/ 2147483646 w 1073"/>
              <a:gd name="T21" fmla="*/ 2147483646 h 948"/>
              <a:gd name="T22" fmla="*/ 2147483646 w 1073"/>
              <a:gd name="T23" fmla="*/ 2147483646 h 948"/>
              <a:gd name="T24" fmla="*/ 2147483646 w 1073"/>
              <a:gd name="T25" fmla="*/ 2147483646 h 948"/>
              <a:gd name="T26" fmla="*/ 2147483646 w 1073"/>
              <a:gd name="T27" fmla="*/ 2147483646 h 948"/>
              <a:gd name="T28" fmla="*/ 2147483646 w 1073"/>
              <a:gd name="T29" fmla="*/ 2147483646 h 948"/>
              <a:gd name="T30" fmla="*/ 2147483646 w 1073"/>
              <a:gd name="T31" fmla="*/ 2147483646 h 948"/>
              <a:gd name="T32" fmla="*/ 2147483646 w 1073"/>
              <a:gd name="T33" fmla="*/ 2147483646 h 948"/>
              <a:gd name="T34" fmla="*/ 2147483646 w 1073"/>
              <a:gd name="T35" fmla="*/ 2147483646 h 948"/>
              <a:gd name="T36" fmla="*/ 2147483646 w 1073"/>
              <a:gd name="T37" fmla="*/ 2147483646 h 948"/>
              <a:gd name="T38" fmla="*/ 0 w 1073"/>
              <a:gd name="T39" fmla="*/ 0 h 948"/>
              <a:gd name="T40" fmla="*/ 2147483646 w 1073"/>
              <a:gd name="T41" fmla="*/ 2147483646 h 948"/>
              <a:gd name="T42" fmla="*/ 2147483646 w 1073"/>
              <a:gd name="T43" fmla="*/ 2147483646 h 948"/>
              <a:gd name="T44" fmla="*/ 2147483646 w 1073"/>
              <a:gd name="T45" fmla="*/ 2147483646 h 948"/>
              <a:gd name="T46" fmla="*/ 2147483646 w 1073"/>
              <a:gd name="T47" fmla="*/ 2147483646 h 948"/>
              <a:gd name="T48" fmla="*/ 2147483646 w 1073"/>
              <a:gd name="T49" fmla="*/ 2147483646 h 948"/>
              <a:gd name="T50" fmla="*/ 2147483646 w 1073"/>
              <a:gd name="T51" fmla="*/ 2147483646 h 948"/>
              <a:gd name="T52" fmla="*/ 2147483646 w 1073"/>
              <a:gd name="T53" fmla="*/ 2147483646 h 948"/>
              <a:gd name="T54" fmla="*/ 2147483646 w 1073"/>
              <a:gd name="T55" fmla="*/ 2147483646 h 948"/>
              <a:gd name="T56" fmla="*/ 2147483646 w 1073"/>
              <a:gd name="T57" fmla="*/ 2147483646 h 948"/>
              <a:gd name="T58" fmla="*/ 2147483646 w 1073"/>
              <a:gd name="T59" fmla="*/ 2147483646 h 948"/>
              <a:gd name="T60" fmla="*/ 2147483646 w 1073"/>
              <a:gd name="T61" fmla="*/ 2147483646 h 948"/>
              <a:gd name="T62" fmla="*/ 2147483646 w 1073"/>
              <a:gd name="T63" fmla="*/ 2147483646 h 948"/>
              <a:gd name="T64" fmla="*/ 2147483646 w 1073"/>
              <a:gd name="T65" fmla="*/ 2147483646 h 948"/>
              <a:gd name="T66" fmla="*/ 2147483646 w 1073"/>
              <a:gd name="T67" fmla="*/ 2147483646 h 948"/>
              <a:gd name="T68" fmla="*/ 2147483646 w 1073"/>
              <a:gd name="T69" fmla="*/ 2147483646 h 948"/>
              <a:gd name="T70" fmla="*/ 2147483646 w 1073"/>
              <a:gd name="T71" fmla="*/ 2147483646 h 948"/>
              <a:gd name="T72" fmla="*/ 2147483646 w 1073"/>
              <a:gd name="T73" fmla="*/ 2147483646 h 9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73"/>
              <a:gd name="T112" fmla="*/ 0 h 948"/>
              <a:gd name="T113" fmla="*/ 1073 w 1073"/>
              <a:gd name="T114" fmla="*/ 948 h 9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73" h="948">
                <a:moveTo>
                  <a:pt x="746" y="948"/>
                </a:moveTo>
                <a:lnTo>
                  <a:pt x="843" y="944"/>
                </a:lnTo>
                <a:lnTo>
                  <a:pt x="923" y="927"/>
                </a:lnTo>
                <a:lnTo>
                  <a:pt x="986" y="897"/>
                </a:lnTo>
                <a:lnTo>
                  <a:pt x="1032" y="856"/>
                </a:lnTo>
                <a:lnTo>
                  <a:pt x="1048" y="833"/>
                </a:lnTo>
                <a:lnTo>
                  <a:pt x="1060" y="807"/>
                </a:lnTo>
                <a:lnTo>
                  <a:pt x="1073" y="751"/>
                </a:lnTo>
                <a:lnTo>
                  <a:pt x="1069" y="687"/>
                </a:lnTo>
                <a:lnTo>
                  <a:pt x="1050" y="622"/>
                </a:lnTo>
                <a:lnTo>
                  <a:pt x="1015" y="553"/>
                </a:lnTo>
                <a:lnTo>
                  <a:pt x="899" y="415"/>
                </a:lnTo>
                <a:lnTo>
                  <a:pt x="727" y="288"/>
                </a:lnTo>
                <a:lnTo>
                  <a:pt x="675" y="259"/>
                </a:lnTo>
                <a:lnTo>
                  <a:pt x="620" y="232"/>
                </a:lnTo>
                <a:lnTo>
                  <a:pt x="499" y="185"/>
                </a:lnTo>
                <a:lnTo>
                  <a:pt x="510" y="181"/>
                </a:lnTo>
                <a:lnTo>
                  <a:pt x="555" y="179"/>
                </a:lnTo>
                <a:lnTo>
                  <a:pt x="621" y="175"/>
                </a:lnTo>
                <a:lnTo>
                  <a:pt x="0" y="0"/>
                </a:lnTo>
                <a:lnTo>
                  <a:pt x="67" y="212"/>
                </a:lnTo>
                <a:lnTo>
                  <a:pt x="168" y="212"/>
                </a:lnTo>
                <a:lnTo>
                  <a:pt x="276" y="260"/>
                </a:lnTo>
                <a:lnTo>
                  <a:pt x="381" y="313"/>
                </a:lnTo>
                <a:lnTo>
                  <a:pt x="439" y="344"/>
                </a:lnTo>
                <a:lnTo>
                  <a:pt x="494" y="379"/>
                </a:lnTo>
                <a:lnTo>
                  <a:pt x="624" y="482"/>
                </a:lnTo>
                <a:lnTo>
                  <a:pt x="726" y="581"/>
                </a:lnTo>
                <a:lnTo>
                  <a:pt x="797" y="705"/>
                </a:lnTo>
                <a:lnTo>
                  <a:pt x="810" y="762"/>
                </a:lnTo>
                <a:lnTo>
                  <a:pt x="807" y="813"/>
                </a:lnTo>
                <a:lnTo>
                  <a:pt x="799" y="835"/>
                </a:lnTo>
                <a:lnTo>
                  <a:pt x="788" y="857"/>
                </a:lnTo>
                <a:lnTo>
                  <a:pt x="753" y="893"/>
                </a:lnTo>
                <a:lnTo>
                  <a:pt x="702" y="919"/>
                </a:lnTo>
                <a:lnTo>
                  <a:pt x="632" y="935"/>
                </a:lnTo>
                <a:lnTo>
                  <a:pt x="631" y="936"/>
                </a:lnTo>
                <a:lnTo>
                  <a:pt x="746" y="948"/>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6" name="Freeform 7">
            <a:extLst>
              <a:ext uri="{FF2B5EF4-FFF2-40B4-BE49-F238E27FC236}">
                <a16:creationId xmlns:a16="http://schemas.microsoft.com/office/drawing/2014/main" id="{A8D7A170-D4A8-E048-825B-97E7B050D53F}"/>
              </a:ext>
            </a:extLst>
          </p:cNvPr>
          <p:cNvSpPr>
            <a:spLocks noChangeArrowheads="1"/>
          </p:cNvSpPr>
          <p:nvPr/>
        </p:nvSpPr>
        <p:spPr bwMode="auto">
          <a:xfrm>
            <a:off x="3132370" y="2540794"/>
            <a:ext cx="1156719" cy="408385"/>
          </a:xfrm>
          <a:custGeom>
            <a:avLst/>
            <a:gdLst>
              <a:gd name="T0" fmla="*/ 2147483646 w 1339"/>
              <a:gd name="T1" fmla="*/ 2147483646 h 612"/>
              <a:gd name="T2" fmla="*/ 2147483646 w 1339"/>
              <a:gd name="T3" fmla="*/ 2147483646 h 612"/>
              <a:gd name="T4" fmla="*/ 2147483646 w 1339"/>
              <a:gd name="T5" fmla="*/ 2147483646 h 612"/>
              <a:gd name="T6" fmla="*/ 2147483646 w 1339"/>
              <a:gd name="T7" fmla="*/ 2147483646 h 612"/>
              <a:gd name="T8" fmla="*/ 2147483646 w 1339"/>
              <a:gd name="T9" fmla="*/ 2147483646 h 612"/>
              <a:gd name="T10" fmla="*/ 2147483646 w 1339"/>
              <a:gd name="T11" fmla="*/ 2147483646 h 612"/>
              <a:gd name="T12" fmla="*/ 2147483646 w 1339"/>
              <a:gd name="T13" fmla="*/ 2147483646 h 612"/>
              <a:gd name="T14" fmla="*/ 2147483646 w 1339"/>
              <a:gd name="T15" fmla="*/ 2147483646 h 612"/>
              <a:gd name="T16" fmla="*/ 2147483646 w 1339"/>
              <a:gd name="T17" fmla="*/ 2147483646 h 612"/>
              <a:gd name="T18" fmla="*/ 2147483646 w 1339"/>
              <a:gd name="T19" fmla="*/ 2147483646 h 612"/>
              <a:gd name="T20" fmla="*/ 2147483646 w 1339"/>
              <a:gd name="T21" fmla="*/ 2147483646 h 612"/>
              <a:gd name="T22" fmla="*/ 2147483646 w 1339"/>
              <a:gd name="T23" fmla="*/ 2147483646 h 612"/>
              <a:gd name="T24" fmla="*/ 2147483646 w 1339"/>
              <a:gd name="T25" fmla="*/ 2147483646 h 612"/>
              <a:gd name="T26" fmla="*/ 2147483646 w 1339"/>
              <a:gd name="T27" fmla="*/ 2147483646 h 612"/>
              <a:gd name="T28" fmla="*/ 2147483646 w 1339"/>
              <a:gd name="T29" fmla="*/ 2147483646 h 612"/>
              <a:gd name="T30" fmla="*/ 2147483646 w 1339"/>
              <a:gd name="T31" fmla="*/ 2147483646 h 612"/>
              <a:gd name="T32" fmla="*/ 2147483646 w 1339"/>
              <a:gd name="T33" fmla="*/ 2147483646 h 612"/>
              <a:gd name="T34" fmla="*/ 2147483646 w 1339"/>
              <a:gd name="T35" fmla="*/ 2147483646 h 612"/>
              <a:gd name="T36" fmla="*/ 2147483646 w 1339"/>
              <a:gd name="T37" fmla="*/ 0 h 612"/>
              <a:gd name="T38" fmla="*/ 0 w 1339"/>
              <a:gd name="T39" fmla="*/ 2147483646 h 612"/>
              <a:gd name="T40" fmla="*/ 2147483646 w 1339"/>
              <a:gd name="T41" fmla="*/ 2147483646 h 612"/>
              <a:gd name="T42" fmla="*/ 2147483646 w 1339"/>
              <a:gd name="T43" fmla="*/ 2147483646 h 612"/>
              <a:gd name="T44" fmla="*/ 2147483646 w 1339"/>
              <a:gd name="T45" fmla="*/ 2147483646 h 612"/>
              <a:gd name="T46" fmla="*/ 2147483646 w 1339"/>
              <a:gd name="T47" fmla="*/ 2147483646 h 612"/>
              <a:gd name="T48" fmla="*/ 2147483646 w 1339"/>
              <a:gd name="T49" fmla="*/ 2147483646 h 612"/>
              <a:gd name="T50" fmla="*/ 2147483646 w 1339"/>
              <a:gd name="T51" fmla="*/ 2147483646 h 612"/>
              <a:gd name="T52" fmla="*/ 2147483646 w 1339"/>
              <a:gd name="T53" fmla="*/ 2147483646 h 612"/>
              <a:gd name="T54" fmla="*/ 2147483646 w 1339"/>
              <a:gd name="T55" fmla="*/ 2147483646 h 612"/>
              <a:gd name="T56" fmla="*/ 2147483646 w 1339"/>
              <a:gd name="T57" fmla="*/ 2147483646 h 612"/>
              <a:gd name="T58" fmla="*/ 2147483646 w 1339"/>
              <a:gd name="T59" fmla="*/ 2147483646 h 612"/>
              <a:gd name="T60" fmla="*/ 2147483646 w 1339"/>
              <a:gd name="T61" fmla="*/ 2147483646 h 612"/>
              <a:gd name="T62" fmla="*/ 2147483646 w 1339"/>
              <a:gd name="T63" fmla="*/ 2147483646 h 612"/>
              <a:gd name="T64" fmla="*/ 2147483646 w 1339"/>
              <a:gd name="T65" fmla="*/ 2147483646 h 612"/>
              <a:gd name="T66" fmla="*/ 2147483646 w 1339"/>
              <a:gd name="T67" fmla="*/ 2147483646 h 612"/>
              <a:gd name="T68" fmla="*/ 2147483646 w 1339"/>
              <a:gd name="T69" fmla="*/ 2147483646 h 612"/>
              <a:gd name="T70" fmla="*/ 2147483646 w 1339"/>
              <a:gd name="T71" fmla="*/ 2147483646 h 612"/>
              <a:gd name="T72" fmla="*/ 2147483646 w 1339"/>
              <a:gd name="T73" fmla="*/ 2147483646 h 6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39"/>
              <a:gd name="T112" fmla="*/ 0 h 612"/>
              <a:gd name="T113" fmla="*/ 1339 w 1339"/>
              <a:gd name="T114" fmla="*/ 612 h 6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39" h="612">
                <a:moveTo>
                  <a:pt x="1160" y="555"/>
                </a:moveTo>
                <a:lnTo>
                  <a:pt x="1238" y="495"/>
                </a:lnTo>
                <a:lnTo>
                  <a:pt x="1292" y="435"/>
                </a:lnTo>
                <a:lnTo>
                  <a:pt x="1325" y="373"/>
                </a:lnTo>
                <a:lnTo>
                  <a:pt x="1339" y="315"/>
                </a:lnTo>
                <a:lnTo>
                  <a:pt x="1339" y="286"/>
                </a:lnTo>
                <a:lnTo>
                  <a:pt x="1334" y="258"/>
                </a:lnTo>
                <a:lnTo>
                  <a:pt x="1311" y="204"/>
                </a:lnTo>
                <a:lnTo>
                  <a:pt x="1270" y="155"/>
                </a:lnTo>
                <a:lnTo>
                  <a:pt x="1216" y="113"/>
                </a:lnTo>
                <a:lnTo>
                  <a:pt x="1148" y="78"/>
                </a:lnTo>
                <a:lnTo>
                  <a:pt x="973" y="33"/>
                </a:lnTo>
                <a:lnTo>
                  <a:pt x="759" y="30"/>
                </a:lnTo>
                <a:lnTo>
                  <a:pt x="701" y="37"/>
                </a:lnTo>
                <a:lnTo>
                  <a:pt x="640" y="47"/>
                </a:lnTo>
                <a:lnTo>
                  <a:pt x="514" y="80"/>
                </a:lnTo>
                <a:lnTo>
                  <a:pt x="521" y="70"/>
                </a:lnTo>
                <a:lnTo>
                  <a:pt x="556" y="42"/>
                </a:lnTo>
                <a:lnTo>
                  <a:pt x="608" y="0"/>
                </a:lnTo>
                <a:lnTo>
                  <a:pt x="0" y="221"/>
                </a:lnTo>
                <a:lnTo>
                  <a:pt x="179" y="354"/>
                </a:lnTo>
                <a:lnTo>
                  <a:pt x="261" y="295"/>
                </a:lnTo>
                <a:lnTo>
                  <a:pt x="377" y="271"/>
                </a:lnTo>
                <a:lnTo>
                  <a:pt x="493" y="253"/>
                </a:lnTo>
                <a:lnTo>
                  <a:pt x="558" y="244"/>
                </a:lnTo>
                <a:lnTo>
                  <a:pt x="624" y="240"/>
                </a:lnTo>
                <a:lnTo>
                  <a:pt x="789" y="247"/>
                </a:lnTo>
                <a:lnTo>
                  <a:pt x="930" y="269"/>
                </a:lnTo>
                <a:lnTo>
                  <a:pt x="1060" y="329"/>
                </a:lnTo>
                <a:lnTo>
                  <a:pt x="1103" y="367"/>
                </a:lnTo>
                <a:lnTo>
                  <a:pt x="1131" y="410"/>
                </a:lnTo>
                <a:lnTo>
                  <a:pt x="1138" y="433"/>
                </a:lnTo>
                <a:lnTo>
                  <a:pt x="1142" y="456"/>
                </a:lnTo>
                <a:lnTo>
                  <a:pt x="1134" y="506"/>
                </a:lnTo>
                <a:lnTo>
                  <a:pt x="1108" y="557"/>
                </a:lnTo>
                <a:lnTo>
                  <a:pt x="1060" y="611"/>
                </a:lnTo>
                <a:lnTo>
                  <a:pt x="1060" y="612"/>
                </a:lnTo>
                <a:lnTo>
                  <a:pt x="1160" y="555"/>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7" name="Freeform 8">
            <a:extLst>
              <a:ext uri="{FF2B5EF4-FFF2-40B4-BE49-F238E27FC236}">
                <a16:creationId xmlns:a16="http://schemas.microsoft.com/office/drawing/2014/main" id="{8E912F2D-8879-D641-B943-54FBFFEF879A}"/>
              </a:ext>
            </a:extLst>
          </p:cNvPr>
          <p:cNvSpPr>
            <a:spLocks noChangeArrowheads="1"/>
          </p:cNvSpPr>
          <p:nvPr/>
        </p:nvSpPr>
        <p:spPr bwMode="auto">
          <a:xfrm>
            <a:off x="4221366" y="2538413"/>
            <a:ext cx="1135048" cy="448866"/>
          </a:xfrm>
          <a:custGeom>
            <a:avLst/>
            <a:gdLst>
              <a:gd name="T0" fmla="*/ 2147483646 w 1314"/>
              <a:gd name="T1" fmla="*/ 2147483646 h 673"/>
              <a:gd name="T2" fmla="*/ 2147483646 w 1314"/>
              <a:gd name="T3" fmla="*/ 2147483646 h 673"/>
              <a:gd name="T4" fmla="*/ 2147483646 w 1314"/>
              <a:gd name="T5" fmla="*/ 2147483646 h 673"/>
              <a:gd name="T6" fmla="*/ 2147483646 w 1314"/>
              <a:gd name="T7" fmla="*/ 2147483646 h 673"/>
              <a:gd name="T8" fmla="*/ 2147483646 w 1314"/>
              <a:gd name="T9" fmla="*/ 2147483646 h 673"/>
              <a:gd name="T10" fmla="*/ 0 w 1314"/>
              <a:gd name="T11" fmla="*/ 2147483646 h 673"/>
              <a:gd name="T12" fmla="*/ 0 w 1314"/>
              <a:gd name="T13" fmla="*/ 2147483646 h 673"/>
              <a:gd name="T14" fmla="*/ 2147483646 w 1314"/>
              <a:gd name="T15" fmla="*/ 2147483646 h 673"/>
              <a:gd name="T16" fmla="*/ 2147483646 w 1314"/>
              <a:gd name="T17" fmla="*/ 2147483646 h 673"/>
              <a:gd name="T18" fmla="*/ 2147483646 w 1314"/>
              <a:gd name="T19" fmla="*/ 2147483646 h 673"/>
              <a:gd name="T20" fmla="*/ 2147483646 w 1314"/>
              <a:gd name="T21" fmla="*/ 2147483646 h 673"/>
              <a:gd name="T22" fmla="*/ 2147483646 w 1314"/>
              <a:gd name="T23" fmla="*/ 2147483646 h 673"/>
              <a:gd name="T24" fmla="*/ 2147483646 w 1314"/>
              <a:gd name="T25" fmla="*/ 2147483646 h 673"/>
              <a:gd name="T26" fmla="*/ 2147483646 w 1314"/>
              <a:gd name="T27" fmla="*/ 2147483646 h 673"/>
              <a:gd name="T28" fmla="*/ 2147483646 w 1314"/>
              <a:gd name="T29" fmla="*/ 2147483646 h 673"/>
              <a:gd name="T30" fmla="*/ 2147483646 w 1314"/>
              <a:gd name="T31" fmla="*/ 2147483646 h 673"/>
              <a:gd name="T32" fmla="*/ 2147483646 w 1314"/>
              <a:gd name="T33" fmla="*/ 2147483646 h 673"/>
              <a:gd name="T34" fmla="*/ 2147483646 w 1314"/>
              <a:gd name="T35" fmla="*/ 2147483646 h 673"/>
              <a:gd name="T36" fmla="*/ 2147483646 w 1314"/>
              <a:gd name="T37" fmla="*/ 0 h 673"/>
              <a:gd name="T38" fmla="*/ 2147483646 w 1314"/>
              <a:gd name="T39" fmla="*/ 2147483646 h 673"/>
              <a:gd name="T40" fmla="*/ 2147483646 w 1314"/>
              <a:gd name="T41" fmla="*/ 2147483646 h 673"/>
              <a:gd name="T42" fmla="*/ 2147483646 w 1314"/>
              <a:gd name="T43" fmla="*/ 2147483646 h 673"/>
              <a:gd name="T44" fmla="*/ 2147483646 w 1314"/>
              <a:gd name="T45" fmla="*/ 2147483646 h 673"/>
              <a:gd name="T46" fmla="*/ 2147483646 w 1314"/>
              <a:gd name="T47" fmla="*/ 2147483646 h 673"/>
              <a:gd name="T48" fmla="*/ 2147483646 w 1314"/>
              <a:gd name="T49" fmla="*/ 2147483646 h 673"/>
              <a:gd name="T50" fmla="*/ 2147483646 w 1314"/>
              <a:gd name="T51" fmla="*/ 2147483646 h 673"/>
              <a:gd name="T52" fmla="*/ 2147483646 w 1314"/>
              <a:gd name="T53" fmla="*/ 2147483646 h 673"/>
              <a:gd name="T54" fmla="*/ 2147483646 w 1314"/>
              <a:gd name="T55" fmla="*/ 2147483646 h 673"/>
              <a:gd name="T56" fmla="*/ 2147483646 w 1314"/>
              <a:gd name="T57" fmla="*/ 2147483646 h 673"/>
              <a:gd name="T58" fmla="*/ 2147483646 w 1314"/>
              <a:gd name="T59" fmla="*/ 2147483646 h 673"/>
              <a:gd name="T60" fmla="*/ 2147483646 w 1314"/>
              <a:gd name="T61" fmla="*/ 2147483646 h 673"/>
              <a:gd name="T62" fmla="*/ 2147483646 w 1314"/>
              <a:gd name="T63" fmla="*/ 2147483646 h 673"/>
              <a:gd name="T64" fmla="*/ 2147483646 w 1314"/>
              <a:gd name="T65" fmla="*/ 2147483646 h 673"/>
              <a:gd name="T66" fmla="*/ 2147483646 w 1314"/>
              <a:gd name="T67" fmla="*/ 2147483646 h 673"/>
              <a:gd name="T68" fmla="*/ 2147483646 w 1314"/>
              <a:gd name="T69" fmla="*/ 2147483646 h 673"/>
              <a:gd name="T70" fmla="*/ 2147483646 w 1314"/>
              <a:gd name="T71" fmla="*/ 2147483646 h 673"/>
              <a:gd name="T72" fmla="*/ 2147483646 w 1314"/>
              <a:gd name="T73" fmla="*/ 2147483646 h 673"/>
              <a:gd name="T74" fmla="*/ 2147483646 w 1314"/>
              <a:gd name="T75" fmla="*/ 2147483646 h 673"/>
              <a:gd name="T76" fmla="*/ 2147483646 w 1314"/>
              <a:gd name="T77" fmla="*/ 2147483646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14"/>
              <a:gd name="T118" fmla="*/ 0 h 673"/>
              <a:gd name="T119" fmla="*/ 1314 w 1314"/>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14" h="673">
                <a:moveTo>
                  <a:pt x="217" y="632"/>
                </a:moveTo>
                <a:lnTo>
                  <a:pt x="132" y="585"/>
                </a:lnTo>
                <a:lnTo>
                  <a:pt x="68" y="533"/>
                </a:lnTo>
                <a:lnTo>
                  <a:pt x="26" y="478"/>
                </a:lnTo>
                <a:lnTo>
                  <a:pt x="4" y="422"/>
                </a:lnTo>
                <a:lnTo>
                  <a:pt x="0" y="393"/>
                </a:lnTo>
                <a:lnTo>
                  <a:pt x="0" y="364"/>
                </a:lnTo>
                <a:lnTo>
                  <a:pt x="15" y="308"/>
                </a:lnTo>
                <a:lnTo>
                  <a:pt x="47" y="254"/>
                </a:lnTo>
                <a:lnTo>
                  <a:pt x="94" y="204"/>
                </a:lnTo>
                <a:lnTo>
                  <a:pt x="157" y="159"/>
                </a:lnTo>
                <a:lnTo>
                  <a:pt x="322" y="88"/>
                </a:lnTo>
                <a:lnTo>
                  <a:pt x="533" y="53"/>
                </a:lnTo>
                <a:lnTo>
                  <a:pt x="592" y="51"/>
                </a:lnTo>
                <a:lnTo>
                  <a:pt x="654" y="51"/>
                </a:lnTo>
                <a:lnTo>
                  <a:pt x="784" y="64"/>
                </a:lnTo>
                <a:lnTo>
                  <a:pt x="776" y="55"/>
                </a:lnTo>
                <a:lnTo>
                  <a:pt x="736" y="33"/>
                </a:lnTo>
                <a:lnTo>
                  <a:pt x="680" y="0"/>
                </a:lnTo>
                <a:lnTo>
                  <a:pt x="1314" y="125"/>
                </a:lnTo>
                <a:lnTo>
                  <a:pt x="1157" y="284"/>
                </a:lnTo>
                <a:lnTo>
                  <a:pt x="1067" y="238"/>
                </a:lnTo>
                <a:lnTo>
                  <a:pt x="949" y="232"/>
                </a:lnTo>
                <a:lnTo>
                  <a:pt x="893" y="232"/>
                </a:lnTo>
                <a:lnTo>
                  <a:pt x="863" y="232"/>
                </a:lnTo>
                <a:lnTo>
                  <a:pt x="848" y="232"/>
                </a:lnTo>
                <a:lnTo>
                  <a:pt x="831" y="231"/>
                </a:lnTo>
                <a:lnTo>
                  <a:pt x="700" y="238"/>
                </a:lnTo>
                <a:lnTo>
                  <a:pt x="537" y="272"/>
                </a:lnTo>
                <a:lnTo>
                  <a:pt x="401" y="314"/>
                </a:lnTo>
                <a:lnTo>
                  <a:pt x="282" y="393"/>
                </a:lnTo>
                <a:lnTo>
                  <a:pt x="245" y="437"/>
                </a:lnTo>
                <a:lnTo>
                  <a:pt x="224" y="484"/>
                </a:lnTo>
                <a:lnTo>
                  <a:pt x="220" y="507"/>
                </a:lnTo>
                <a:lnTo>
                  <a:pt x="220" y="531"/>
                </a:lnTo>
                <a:lnTo>
                  <a:pt x="236" y="579"/>
                </a:lnTo>
                <a:lnTo>
                  <a:pt x="269" y="626"/>
                </a:lnTo>
                <a:lnTo>
                  <a:pt x="324" y="673"/>
                </a:lnTo>
                <a:lnTo>
                  <a:pt x="325" y="673"/>
                </a:lnTo>
                <a:lnTo>
                  <a:pt x="217" y="632"/>
                </a:lnTo>
                <a:close/>
              </a:path>
            </a:pathLst>
          </a:custGeom>
          <a:gradFill rotWithShape="0">
            <a:gsLst>
              <a:gs pos="0">
                <a:srgbClr val="C4E9FF"/>
              </a:gs>
              <a:gs pos="50000">
                <a:srgbClr val="1079FF"/>
              </a:gs>
              <a:gs pos="100000">
                <a:srgbClr val="C4E9FF"/>
              </a:gs>
            </a:gsLst>
            <a:lin ang="0" scaled="1"/>
          </a:gradFill>
          <a:ln w="12700">
            <a:solidFill>
              <a:srgbClr val="000000"/>
            </a:solidFill>
            <a:round/>
            <a:headEnd/>
            <a:tailEnd/>
          </a:ln>
        </p:spPr>
        <p:txBody>
          <a:bodyPr wrap="none"/>
          <a:lstStyle/>
          <a:p>
            <a:endParaRPr lang="en-US" sz="1350"/>
          </a:p>
        </p:txBody>
      </p:sp>
      <p:sp>
        <p:nvSpPr>
          <p:cNvPr id="32808" name="Freeform 80">
            <a:extLst>
              <a:ext uri="{FF2B5EF4-FFF2-40B4-BE49-F238E27FC236}">
                <a16:creationId xmlns:a16="http://schemas.microsoft.com/office/drawing/2014/main" id="{5D0D7624-B635-5043-8B0C-FA96AE178BF6}"/>
              </a:ext>
            </a:extLst>
          </p:cNvPr>
          <p:cNvSpPr>
            <a:spLocks noChangeArrowheads="1"/>
          </p:cNvSpPr>
          <p:nvPr/>
        </p:nvSpPr>
        <p:spPr bwMode="auto">
          <a:xfrm>
            <a:off x="3926091" y="2890838"/>
            <a:ext cx="306111" cy="73819"/>
          </a:xfrm>
          <a:custGeom>
            <a:avLst/>
            <a:gdLst>
              <a:gd name="T0" fmla="*/ 2147483646 w 354"/>
              <a:gd name="T1" fmla="*/ 2147483646 h 111"/>
              <a:gd name="T2" fmla="*/ 2147483646 w 354"/>
              <a:gd name="T3" fmla="*/ 2147483646 h 111"/>
              <a:gd name="T4" fmla="*/ 2147483646 w 354"/>
              <a:gd name="T5" fmla="*/ 2147483646 h 111"/>
              <a:gd name="T6" fmla="*/ 2147483646 w 354"/>
              <a:gd name="T7" fmla="*/ 2147483646 h 111"/>
              <a:gd name="T8" fmla="*/ 2147483646 w 354"/>
              <a:gd name="T9" fmla="*/ 2147483646 h 111"/>
              <a:gd name="T10" fmla="*/ 2147483646 w 354"/>
              <a:gd name="T11" fmla="*/ 2147483646 h 111"/>
              <a:gd name="T12" fmla="*/ 2147483646 w 354"/>
              <a:gd name="T13" fmla="*/ 2147483646 h 111"/>
              <a:gd name="T14" fmla="*/ 2147483646 w 354"/>
              <a:gd name="T15" fmla="*/ 2147483646 h 111"/>
              <a:gd name="T16" fmla="*/ 2147483646 w 354"/>
              <a:gd name="T17" fmla="*/ 2147483646 h 111"/>
              <a:gd name="T18" fmla="*/ 2147483646 w 354"/>
              <a:gd name="T19" fmla="*/ 2147483646 h 111"/>
              <a:gd name="T20" fmla="*/ 2147483646 w 354"/>
              <a:gd name="T21" fmla="*/ 2147483646 h 111"/>
              <a:gd name="T22" fmla="*/ 2147483646 w 354"/>
              <a:gd name="T23" fmla="*/ 2147483646 h 111"/>
              <a:gd name="T24" fmla="*/ 2147483646 w 354"/>
              <a:gd name="T25" fmla="*/ 2147483646 h 111"/>
              <a:gd name="T26" fmla="*/ 2147483646 w 354"/>
              <a:gd name="T27" fmla="*/ 2147483646 h 111"/>
              <a:gd name="T28" fmla="*/ 2147483646 w 354"/>
              <a:gd name="T29" fmla="*/ 2147483646 h 111"/>
              <a:gd name="T30" fmla="*/ 2147483646 w 354"/>
              <a:gd name="T31" fmla="*/ 2147483646 h 111"/>
              <a:gd name="T32" fmla="*/ 2147483646 w 354"/>
              <a:gd name="T33" fmla="*/ 2147483646 h 111"/>
              <a:gd name="T34" fmla="*/ 2147483646 w 354"/>
              <a:gd name="T35" fmla="*/ 2147483646 h 111"/>
              <a:gd name="T36" fmla="*/ 2147483646 w 354"/>
              <a:gd name="T37" fmla="*/ 2147483646 h 111"/>
              <a:gd name="T38" fmla="*/ 2147483646 w 354"/>
              <a:gd name="T39" fmla="*/ 2147483646 h 111"/>
              <a:gd name="T40" fmla="*/ 2147483646 w 354"/>
              <a:gd name="T41" fmla="*/ 2147483646 h 111"/>
              <a:gd name="T42" fmla="*/ 2147483646 w 354"/>
              <a:gd name="T43" fmla="*/ 2147483646 h 111"/>
              <a:gd name="T44" fmla="*/ 2147483646 w 354"/>
              <a:gd name="T45" fmla="*/ 2147483646 h 111"/>
              <a:gd name="T46" fmla="*/ 2147483646 w 354"/>
              <a:gd name="T47" fmla="*/ 2147483646 h 111"/>
              <a:gd name="T48" fmla="*/ 2147483646 w 354"/>
              <a:gd name="T49" fmla="*/ 0 h 111"/>
              <a:gd name="T50" fmla="*/ 2147483646 w 354"/>
              <a:gd name="T51" fmla="*/ 2147483646 h 111"/>
              <a:gd name="T52" fmla="*/ 2147483646 w 354"/>
              <a:gd name="T53" fmla="*/ 2147483646 h 111"/>
              <a:gd name="T54" fmla="*/ 2147483646 w 354"/>
              <a:gd name="T55" fmla="*/ 2147483646 h 111"/>
              <a:gd name="T56" fmla="*/ 2147483646 w 354"/>
              <a:gd name="T57" fmla="*/ 2147483646 h 111"/>
              <a:gd name="T58" fmla="*/ 2147483646 w 354"/>
              <a:gd name="T59" fmla="*/ 2147483646 h 111"/>
              <a:gd name="T60" fmla="*/ 2147483646 w 354"/>
              <a:gd name="T61" fmla="*/ 2147483646 h 111"/>
              <a:gd name="T62" fmla="*/ 0 w 354"/>
              <a:gd name="T63" fmla="*/ 2147483646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
              <a:gd name="T97" fmla="*/ 0 h 111"/>
              <a:gd name="T98" fmla="*/ 354 w 354"/>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 h="111">
                <a:moveTo>
                  <a:pt x="0" y="48"/>
                </a:moveTo>
                <a:lnTo>
                  <a:pt x="5" y="53"/>
                </a:lnTo>
                <a:lnTo>
                  <a:pt x="16" y="60"/>
                </a:lnTo>
                <a:lnTo>
                  <a:pt x="28" y="65"/>
                </a:lnTo>
                <a:lnTo>
                  <a:pt x="37" y="72"/>
                </a:lnTo>
                <a:lnTo>
                  <a:pt x="48" y="79"/>
                </a:lnTo>
                <a:lnTo>
                  <a:pt x="61" y="85"/>
                </a:lnTo>
                <a:lnTo>
                  <a:pt x="70" y="89"/>
                </a:lnTo>
                <a:lnTo>
                  <a:pt x="82" y="93"/>
                </a:lnTo>
                <a:lnTo>
                  <a:pt x="93" y="96"/>
                </a:lnTo>
                <a:lnTo>
                  <a:pt x="105" y="101"/>
                </a:lnTo>
                <a:lnTo>
                  <a:pt x="118" y="104"/>
                </a:lnTo>
                <a:lnTo>
                  <a:pt x="129" y="106"/>
                </a:lnTo>
                <a:lnTo>
                  <a:pt x="142" y="109"/>
                </a:lnTo>
                <a:lnTo>
                  <a:pt x="154" y="109"/>
                </a:lnTo>
                <a:lnTo>
                  <a:pt x="166" y="111"/>
                </a:lnTo>
                <a:lnTo>
                  <a:pt x="178" y="111"/>
                </a:lnTo>
                <a:lnTo>
                  <a:pt x="191" y="111"/>
                </a:lnTo>
                <a:lnTo>
                  <a:pt x="204" y="111"/>
                </a:lnTo>
                <a:lnTo>
                  <a:pt x="214" y="111"/>
                </a:lnTo>
                <a:lnTo>
                  <a:pt x="227" y="109"/>
                </a:lnTo>
                <a:lnTo>
                  <a:pt x="239" y="109"/>
                </a:lnTo>
                <a:lnTo>
                  <a:pt x="252" y="106"/>
                </a:lnTo>
                <a:lnTo>
                  <a:pt x="263" y="104"/>
                </a:lnTo>
                <a:lnTo>
                  <a:pt x="274" y="100"/>
                </a:lnTo>
                <a:lnTo>
                  <a:pt x="287" y="96"/>
                </a:lnTo>
                <a:lnTo>
                  <a:pt x="298" y="90"/>
                </a:lnTo>
                <a:lnTo>
                  <a:pt x="310" y="88"/>
                </a:lnTo>
                <a:lnTo>
                  <a:pt x="320" y="81"/>
                </a:lnTo>
                <a:lnTo>
                  <a:pt x="331" y="76"/>
                </a:lnTo>
                <a:lnTo>
                  <a:pt x="342" y="70"/>
                </a:lnTo>
                <a:lnTo>
                  <a:pt x="354" y="64"/>
                </a:lnTo>
                <a:lnTo>
                  <a:pt x="348" y="60"/>
                </a:lnTo>
                <a:lnTo>
                  <a:pt x="336" y="53"/>
                </a:lnTo>
                <a:lnTo>
                  <a:pt x="328" y="46"/>
                </a:lnTo>
                <a:lnTo>
                  <a:pt x="317" y="40"/>
                </a:lnTo>
                <a:lnTo>
                  <a:pt x="305" y="34"/>
                </a:lnTo>
                <a:lnTo>
                  <a:pt x="294" y="28"/>
                </a:lnTo>
                <a:lnTo>
                  <a:pt x="283" y="22"/>
                </a:lnTo>
                <a:lnTo>
                  <a:pt x="272" y="18"/>
                </a:lnTo>
                <a:lnTo>
                  <a:pt x="259" y="14"/>
                </a:lnTo>
                <a:lnTo>
                  <a:pt x="248" y="11"/>
                </a:lnTo>
                <a:lnTo>
                  <a:pt x="235" y="9"/>
                </a:lnTo>
                <a:lnTo>
                  <a:pt x="223" y="6"/>
                </a:lnTo>
                <a:lnTo>
                  <a:pt x="212" y="4"/>
                </a:lnTo>
                <a:lnTo>
                  <a:pt x="199" y="3"/>
                </a:lnTo>
                <a:lnTo>
                  <a:pt x="186" y="1"/>
                </a:lnTo>
                <a:lnTo>
                  <a:pt x="173" y="1"/>
                </a:lnTo>
                <a:lnTo>
                  <a:pt x="163" y="0"/>
                </a:lnTo>
                <a:lnTo>
                  <a:pt x="151" y="1"/>
                </a:lnTo>
                <a:lnTo>
                  <a:pt x="139" y="1"/>
                </a:lnTo>
                <a:lnTo>
                  <a:pt x="125" y="3"/>
                </a:lnTo>
                <a:lnTo>
                  <a:pt x="114" y="4"/>
                </a:lnTo>
                <a:lnTo>
                  <a:pt x="102" y="6"/>
                </a:lnTo>
                <a:lnTo>
                  <a:pt x="91" y="9"/>
                </a:lnTo>
                <a:lnTo>
                  <a:pt x="78" y="12"/>
                </a:lnTo>
                <a:lnTo>
                  <a:pt x="67" y="15"/>
                </a:lnTo>
                <a:lnTo>
                  <a:pt x="55" y="19"/>
                </a:lnTo>
                <a:lnTo>
                  <a:pt x="44" y="25"/>
                </a:lnTo>
                <a:lnTo>
                  <a:pt x="34" y="29"/>
                </a:lnTo>
                <a:lnTo>
                  <a:pt x="21" y="37"/>
                </a:lnTo>
                <a:lnTo>
                  <a:pt x="11" y="42"/>
                </a:lnTo>
                <a:lnTo>
                  <a:pt x="0" y="48"/>
                </a:lnTo>
                <a:close/>
              </a:path>
            </a:pathLst>
          </a:custGeom>
          <a:solidFill>
            <a:srgbClr val="0000FF"/>
          </a:solidFill>
          <a:ln w="50800">
            <a:solidFill>
              <a:srgbClr val="FFFFFF"/>
            </a:solidFill>
            <a:round/>
            <a:headEnd/>
            <a:tailEnd/>
          </a:ln>
        </p:spPr>
        <p:txBody>
          <a:bodyPr wrap="none"/>
          <a:lstStyle/>
          <a:p>
            <a:endParaRPr lang="en-US" sz="1350"/>
          </a:p>
        </p:txBody>
      </p:sp>
      <p:sp>
        <p:nvSpPr>
          <p:cNvPr id="32809" name="Line 81">
            <a:extLst>
              <a:ext uri="{FF2B5EF4-FFF2-40B4-BE49-F238E27FC236}">
                <a16:creationId xmlns:a16="http://schemas.microsoft.com/office/drawing/2014/main" id="{3A258C3A-4A78-1149-900E-9D9C04E84A12}"/>
              </a:ext>
            </a:extLst>
          </p:cNvPr>
          <p:cNvSpPr>
            <a:spLocks noChangeShapeType="1"/>
          </p:cNvSpPr>
          <p:nvPr/>
        </p:nvSpPr>
        <p:spPr bwMode="auto">
          <a:xfrm flipH="1">
            <a:off x="4019549" y="2611041"/>
            <a:ext cx="476774" cy="0"/>
          </a:xfrm>
          <a:prstGeom prst="line">
            <a:avLst/>
          </a:prstGeom>
          <a:noFill/>
          <a:ln w="50800">
            <a:solidFill>
              <a:srgbClr val="FFFFFF"/>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32810" name="Freeform 82">
            <a:extLst>
              <a:ext uri="{FF2B5EF4-FFF2-40B4-BE49-F238E27FC236}">
                <a16:creationId xmlns:a16="http://schemas.microsoft.com/office/drawing/2014/main" id="{ED4D8DE7-C735-1043-AAEA-BC9E933628BB}"/>
              </a:ext>
            </a:extLst>
          </p:cNvPr>
          <p:cNvSpPr>
            <a:spLocks noChangeArrowheads="1"/>
          </p:cNvSpPr>
          <p:nvPr/>
        </p:nvSpPr>
        <p:spPr bwMode="auto">
          <a:xfrm>
            <a:off x="4016840" y="2607469"/>
            <a:ext cx="479483" cy="203597"/>
          </a:xfrm>
          <a:custGeom>
            <a:avLst/>
            <a:gdLst>
              <a:gd name="T0" fmla="*/ 2147483646 w 554"/>
              <a:gd name="T1" fmla="*/ 2147483646 h 305"/>
              <a:gd name="T2" fmla="*/ 2147483646 w 554"/>
              <a:gd name="T3" fmla="*/ 2147483646 h 305"/>
              <a:gd name="T4" fmla="*/ 2147483646 w 554"/>
              <a:gd name="T5" fmla="*/ 2147483646 h 305"/>
              <a:gd name="T6" fmla="*/ 2147483646 w 554"/>
              <a:gd name="T7" fmla="*/ 2147483646 h 305"/>
              <a:gd name="T8" fmla="*/ 2147483646 w 554"/>
              <a:gd name="T9" fmla="*/ 2147483646 h 305"/>
              <a:gd name="T10" fmla="*/ 2147483646 w 554"/>
              <a:gd name="T11" fmla="*/ 2147483646 h 305"/>
              <a:gd name="T12" fmla="*/ 2147483646 w 554"/>
              <a:gd name="T13" fmla="*/ 2147483646 h 305"/>
              <a:gd name="T14" fmla="*/ 2147483646 w 554"/>
              <a:gd name="T15" fmla="*/ 2147483646 h 305"/>
              <a:gd name="T16" fmla="*/ 2147483646 w 554"/>
              <a:gd name="T17" fmla="*/ 2147483646 h 305"/>
              <a:gd name="T18" fmla="*/ 2147483646 w 554"/>
              <a:gd name="T19" fmla="*/ 2147483646 h 305"/>
              <a:gd name="T20" fmla="*/ 2147483646 w 554"/>
              <a:gd name="T21" fmla="*/ 2147483646 h 305"/>
              <a:gd name="T22" fmla="*/ 2147483646 w 554"/>
              <a:gd name="T23" fmla="*/ 2147483646 h 305"/>
              <a:gd name="T24" fmla="*/ 2147483646 w 554"/>
              <a:gd name="T25" fmla="*/ 2147483646 h 305"/>
              <a:gd name="T26" fmla="*/ 2147483646 w 554"/>
              <a:gd name="T27" fmla="*/ 2147483646 h 305"/>
              <a:gd name="T28" fmla="*/ 2147483646 w 554"/>
              <a:gd name="T29" fmla="*/ 2147483646 h 305"/>
              <a:gd name="T30" fmla="*/ 2147483646 w 554"/>
              <a:gd name="T31" fmla="*/ 2147483646 h 305"/>
              <a:gd name="T32" fmla="*/ 2147483646 w 554"/>
              <a:gd name="T33" fmla="*/ 2147483646 h 305"/>
              <a:gd name="T34" fmla="*/ 2147483646 w 554"/>
              <a:gd name="T35" fmla="*/ 2147483646 h 305"/>
              <a:gd name="T36" fmla="*/ 2147483646 w 554"/>
              <a:gd name="T37" fmla="*/ 2147483646 h 305"/>
              <a:gd name="T38" fmla="*/ 2147483646 w 554"/>
              <a:gd name="T39" fmla="*/ 2147483646 h 305"/>
              <a:gd name="T40" fmla="*/ 2147483646 w 554"/>
              <a:gd name="T41" fmla="*/ 2147483646 h 305"/>
              <a:gd name="T42" fmla="*/ 2147483646 w 554"/>
              <a:gd name="T43" fmla="*/ 2147483646 h 305"/>
              <a:gd name="T44" fmla="*/ 2147483646 w 554"/>
              <a:gd name="T45" fmla="*/ 2147483646 h 305"/>
              <a:gd name="T46" fmla="*/ 2147483646 w 554"/>
              <a:gd name="T47" fmla="*/ 2147483646 h 305"/>
              <a:gd name="T48" fmla="*/ 2147483646 w 554"/>
              <a:gd name="T49" fmla="*/ 2147483646 h 305"/>
              <a:gd name="T50" fmla="*/ 2147483646 w 554"/>
              <a:gd name="T51" fmla="*/ 2147483646 h 305"/>
              <a:gd name="T52" fmla="*/ 2147483646 w 554"/>
              <a:gd name="T53" fmla="*/ 2147483646 h 305"/>
              <a:gd name="T54" fmla="*/ 2147483646 w 554"/>
              <a:gd name="T55" fmla="*/ 2147483646 h 305"/>
              <a:gd name="T56" fmla="*/ 2147483646 w 554"/>
              <a:gd name="T57" fmla="*/ 2147483646 h 305"/>
              <a:gd name="T58" fmla="*/ 2147483646 w 554"/>
              <a:gd name="T59" fmla="*/ 2147483646 h 305"/>
              <a:gd name="T60" fmla="*/ 2147483646 w 554"/>
              <a:gd name="T61" fmla="*/ 2147483646 h 305"/>
              <a:gd name="T62" fmla="*/ 2147483646 w 554"/>
              <a:gd name="T63" fmla="*/ 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54"/>
              <a:gd name="T97" fmla="*/ 0 h 305"/>
              <a:gd name="T98" fmla="*/ 554 w 554"/>
              <a:gd name="T99" fmla="*/ 305 h 3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54" h="305">
                <a:moveTo>
                  <a:pt x="2" y="0"/>
                </a:moveTo>
                <a:lnTo>
                  <a:pt x="2" y="15"/>
                </a:lnTo>
                <a:lnTo>
                  <a:pt x="0" y="27"/>
                </a:lnTo>
                <a:lnTo>
                  <a:pt x="2" y="46"/>
                </a:lnTo>
                <a:lnTo>
                  <a:pt x="4" y="62"/>
                </a:lnTo>
                <a:lnTo>
                  <a:pt x="5" y="72"/>
                </a:lnTo>
                <a:lnTo>
                  <a:pt x="9" y="87"/>
                </a:lnTo>
                <a:lnTo>
                  <a:pt x="13" y="103"/>
                </a:lnTo>
                <a:lnTo>
                  <a:pt x="17" y="118"/>
                </a:lnTo>
                <a:lnTo>
                  <a:pt x="21" y="131"/>
                </a:lnTo>
                <a:lnTo>
                  <a:pt x="28" y="144"/>
                </a:lnTo>
                <a:lnTo>
                  <a:pt x="35" y="159"/>
                </a:lnTo>
                <a:lnTo>
                  <a:pt x="44" y="172"/>
                </a:lnTo>
                <a:lnTo>
                  <a:pt x="49" y="185"/>
                </a:lnTo>
                <a:lnTo>
                  <a:pt x="59" y="195"/>
                </a:lnTo>
                <a:lnTo>
                  <a:pt x="68" y="207"/>
                </a:lnTo>
                <a:lnTo>
                  <a:pt x="78" y="220"/>
                </a:lnTo>
                <a:lnTo>
                  <a:pt x="89" y="228"/>
                </a:lnTo>
                <a:lnTo>
                  <a:pt x="102" y="240"/>
                </a:lnTo>
                <a:lnTo>
                  <a:pt x="110" y="250"/>
                </a:lnTo>
                <a:lnTo>
                  <a:pt x="122" y="256"/>
                </a:lnTo>
                <a:lnTo>
                  <a:pt x="136" y="266"/>
                </a:lnTo>
                <a:lnTo>
                  <a:pt x="148" y="273"/>
                </a:lnTo>
                <a:lnTo>
                  <a:pt x="162" y="280"/>
                </a:lnTo>
                <a:lnTo>
                  <a:pt x="175" y="285"/>
                </a:lnTo>
                <a:lnTo>
                  <a:pt x="189" y="292"/>
                </a:lnTo>
                <a:lnTo>
                  <a:pt x="202" y="296"/>
                </a:lnTo>
                <a:lnTo>
                  <a:pt x="217" y="299"/>
                </a:lnTo>
                <a:lnTo>
                  <a:pt x="231" y="301"/>
                </a:lnTo>
                <a:lnTo>
                  <a:pt x="246" y="302"/>
                </a:lnTo>
                <a:lnTo>
                  <a:pt x="260" y="305"/>
                </a:lnTo>
                <a:lnTo>
                  <a:pt x="276" y="305"/>
                </a:lnTo>
                <a:lnTo>
                  <a:pt x="289" y="305"/>
                </a:lnTo>
                <a:lnTo>
                  <a:pt x="304" y="305"/>
                </a:lnTo>
                <a:lnTo>
                  <a:pt x="319" y="302"/>
                </a:lnTo>
                <a:lnTo>
                  <a:pt x="333" y="299"/>
                </a:lnTo>
                <a:lnTo>
                  <a:pt x="348" y="297"/>
                </a:lnTo>
                <a:lnTo>
                  <a:pt x="363" y="293"/>
                </a:lnTo>
                <a:lnTo>
                  <a:pt x="376" y="287"/>
                </a:lnTo>
                <a:lnTo>
                  <a:pt x="390" y="281"/>
                </a:lnTo>
                <a:lnTo>
                  <a:pt x="403" y="274"/>
                </a:lnTo>
                <a:lnTo>
                  <a:pt x="417" y="267"/>
                </a:lnTo>
                <a:lnTo>
                  <a:pt x="429" y="259"/>
                </a:lnTo>
                <a:lnTo>
                  <a:pt x="443" y="251"/>
                </a:lnTo>
                <a:lnTo>
                  <a:pt x="452" y="242"/>
                </a:lnTo>
                <a:lnTo>
                  <a:pt x="463" y="234"/>
                </a:lnTo>
                <a:lnTo>
                  <a:pt x="474" y="223"/>
                </a:lnTo>
                <a:lnTo>
                  <a:pt x="485" y="210"/>
                </a:lnTo>
                <a:lnTo>
                  <a:pt x="493" y="200"/>
                </a:lnTo>
                <a:lnTo>
                  <a:pt x="502" y="190"/>
                </a:lnTo>
                <a:lnTo>
                  <a:pt x="511" y="175"/>
                </a:lnTo>
                <a:lnTo>
                  <a:pt x="520" y="163"/>
                </a:lnTo>
                <a:lnTo>
                  <a:pt x="524" y="148"/>
                </a:lnTo>
                <a:lnTo>
                  <a:pt x="533" y="135"/>
                </a:lnTo>
                <a:lnTo>
                  <a:pt x="538" y="120"/>
                </a:lnTo>
                <a:lnTo>
                  <a:pt x="542" y="110"/>
                </a:lnTo>
                <a:lnTo>
                  <a:pt x="546" y="95"/>
                </a:lnTo>
                <a:lnTo>
                  <a:pt x="549" y="78"/>
                </a:lnTo>
                <a:lnTo>
                  <a:pt x="552" y="65"/>
                </a:lnTo>
                <a:lnTo>
                  <a:pt x="552" y="50"/>
                </a:lnTo>
                <a:lnTo>
                  <a:pt x="554" y="34"/>
                </a:lnTo>
                <a:lnTo>
                  <a:pt x="554" y="19"/>
                </a:lnTo>
                <a:lnTo>
                  <a:pt x="554" y="5"/>
                </a:lnTo>
                <a:lnTo>
                  <a:pt x="552" y="0"/>
                </a:lnTo>
                <a:lnTo>
                  <a:pt x="2" y="0"/>
                </a:lnTo>
                <a:close/>
              </a:path>
            </a:pathLst>
          </a:custGeom>
          <a:solidFill>
            <a:srgbClr val="0000FF"/>
          </a:solidFill>
          <a:ln w="50800">
            <a:solidFill>
              <a:srgbClr val="FFFFFF"/>
            </a:solidFill>
            <a:round/>
            <a:headEnd/>
            <a:tailEnd/>
          </a:ln>
        </p:spPr>
        <p:txBody>
          <a:bodyPr wrap="none"/>
          <a:lstStyle/>
          <a:p>
            <a:endParaRPr lang="en-US" sz="1350"/>
          </a:p>
        </p:txBody>
      </p:sp>
      <p:sp>
        <p:nvSpPr>
          <p:cNvPr id="32811" name="Rectangle 83">
            <a:extLst>
              <a:ext uri="{FF2B5EF4-FFF2-40B4-BE49-F238E27FC236}">
                <a16:creationId xmlns:a16="http://schemas.microsoft.com/office/drawing/2014/main" id="{BAD010A8-ED50-254A-B1FB-A71CAB0BD848}"/>
              </a:ext>
            </a:extLst>
          </p:cNvPr>
          <p:cNvSpPr>
            <a:spLocks noChangeArrowheads="1"/>
          </p:cNvSpPr>
          <p:nvPr/>
        </p:nvSpPr>
        <p:spPr bwMode="auto">
          <a:xfrm>
            <a:off x="4010068" y="2606279"/>
            <a:ext cx="501155" cy="23813"/>
          </a:xfrm>
          <a:prstGeom prst="rect">
            <a:avLst/>
          </a:prstGeom>
          <a:solidFill>
            <a:srgbClr val="FFFFFF"/>
          </a:solidFill>
          <a:ln w="50800">
            <a:solidFill>
              <a:srgbClr val="FFFFFF"/>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solidFill>
                <a:srgbClr val="FFFFE1"/>
              </a:solidFill>
            </a:endParaRPr>
          </a:p>
        </p:txBody>
      </p:sp>
      <p:sp>
        <p:nvSpPr>
          <p:cNvPr id="32812" name="Freeform 84">
            <a:extLst>
              <a:ext uri="{FF2B5EF4-FFF2-40B4-BE49-F238E27FC236}">
                <a16:creationId xmlns:a16="http://schemas.microsoft.com/office/drawing/2014/main" id="{33D4BC1E-60BD-9741-B528-E95EC949778A}"/>
              </a:ext>
            </a:extLst>
          </p:cNvPr>
          <p:cNvSpPr>
            <a:spLocks noChangeArrowheads="1"/>
          </p:cNvSpPr>
          <p:nvPr/>
        </p:nvSpPr>
        <p:spPr bwMode="auto">
          <a:xfrm>
            <a:off x="4022258" y="2627710"/>
            <a:ext cx="116485" cy="38100"/>
          </a:xfrm>
          <a:custGeom>
            <a:avLst/>
            <a:gdLst>
              <a:gd name="T0" fmla="*/ 0 w 135"/>
              <a:gd name="T1" fmla="*/ 0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2147483646 h 57"/>
              <a:gd name="T20" fmla="*/ 2147483646 w 135"/>
              <a:gd name="T21" fmla="*/ 2147483646 h 57"/>
              <a:gd name="T22" fmla="*/ 2147483646 w 135"/>
              <a:gd name="T23" fmla="*/ 2147483646 h 57"/>
              <a:gd name="T24" fmla="*/ 2147483646 w 135"/>
              <a:gd name="T25" fmla="*/ 2147483646 h 57"/>
              <a:gd name="T26" fmla="*/ 2147483646 w 135"/>
              <a:gd name="T27" fmla="*/ 2147483646 h 57"/>
              <a:gd name="T28" fmla="*/ 2147483646 w 135"/>
              <a:gd name="T29" fmla="*/ 2147483646 h 57"/>
              <a:gd name="T30" fmla="*/ 2147483646 w 135"/>
              <a:gd name="T31" fmla="*/ 2147483646 h 57"/>
              <a:gd name="T32" fmla="*/ 2147483646 w 135"/>
              <a:gd name="T33" fmla="*/ 2147483646 h 57"/>
              <a:gd name="T34" fmla="*/ 2147483646 w 135"/>
              <a:gd name="T35" fmla="*/ 2147483646 h 57"/>
              <a:gd name="T36" fmla="*/ 2147483646 w 135"/>
              <a:gd name="T37" fmla="*/ 2147483646 h 57"/>
              <a:gd name="T38" fmla="*/ 2147483646 w 135"/>
              <a:gd name="T39" fmla="*/ 2147483646 h 57"/>
              <a:gd name="T40" fmla="*/ 2147483646 w 135"/>
              <a:gd name="T41" fmla="*/ 2147483646 h 57"/>
              <a:gd name="T42" fmla="*/ 2147483646 w 135"/>
              <a:gd name="T43" fmla="*/ 2147483646 h 57"/>
              <a:gd name="T44" fmla="*/ 2147483646 w 135"/>
              <a:gd name="T45" fmla="*/ 2147483646 h 57"/>
              <a:gd name="T46" fmla="*/ 2147483646 w 135"/>
              <a:gd name="T47" fmla="*/ 2147483646 h 57"/>
              <a:gd name="T48" fmla="*/ 2147483646 w 135"/>
              <a:gd name="T49" fmla="*/ 2147483646 h 57"/>
              <a:gd name="T50" fmla="*/ 2147483646 w 135"/>
              <a:gd name="T51" fmla="*/ 0 h 57"/>
              <a:gd name="T52" fmla="*/ 0 w 135"/>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5"/>
              <a:gd name="T82" fmla="*/ 0 h 57"/>
              <a:gd name="T83" fmla="*/ 135 w 135"/>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5" h="57">
                <a:moveTo>
                  <a:pt x="0" y="0"/>
                </a:moveTo>
                <a:lnTo>
                  <a:pt x="3" y="7"/>
                </a:lnTo>
                <a:lnTo>
                  <a:pt x="6" y="16"/>
                </a:lnTo>
                <a:lnTo>
                  <a:pt x="10" y="23"/>
                </a:lnTo>
                <a:lnTo>
                  <a:pt x="13" y="32"/>
                </a:lnTo>
                <a:lnTo>
                  <a:pt x="19" y="37"/>
                </a:lnTo>
                <a:lnTo>
                  <a:pt x="24" y="42"/>
                </a:lnTo>
                <a:lnTo>
                  <a:pt x="30" y="46"/>
                </a:lnTo>
                <a:lnTo>
                  <a:pt x="37" y="51"/>
                </a:lnTo>
                <a:lnTo>
                  <a:pt x="43" y="53"/>
                </a:lnTo>
                <a:lnTo>
                  <a:pt x="51" y="56"/>
                </a:lnTo>
                <a:lnTo>
                  <a:pt x="58" y="57"/>
                </a:lnTo>
                <a:lnTo>
                  <a:pt x="66" y="57"/>
                </a:lnTo>
                <a:lnTo>
                  <a:pt x="73" y="57"/>
                </a:lnTo>
                <a:lnTo>
                  <a:pt x="81" y="57"/>
                </a:lnTo>
                <a:lnTo>
                  <a:pt x="88" y="56"/>
                </a:lnTo>
                <a:lnTo>
                  <a:pt x="94" y="53"/>
                </a:lnTo>
                <a:lnTo>
                  <a:pt x="102" y="48"/>
                </a:lnTo>
                <a:lnTo>
                  <a:pt x="106" y="43"/>
                </a:lnTo>
                <a:lnTo>
                  <a:pt x="113" y="40"/>
                </a:lnTo>
                <a:lnTo>
                  <a:pt x="118" y="35"/>
                </a:lnTo>
                <a:lnTo>
                  <a:pt x="123" y="28"/>
                </a:lnTo>
                <a:lnTo>
                  <a:pt x="127" y="21"/>
                </a:lnTo>
                <a:lnTo>
                  <a:pt x="131" y="16"/>
                </a:lnTo>
                <a:lnTo>
                  <a:pt x="134" y="6"/>
                </a:lnTo>
                <a:lnTo>
                  <a:pt x="135" y="0"/>
                </a:lnTo>
                <a:lnTo>
                  <a:pt x="0" y="0"/>
                </a:lnTo>
                <a:close/>
              </a:path>
            </a:pathLst>
          </a:custGeom>
          <a:solidFill>
            <a:srgbClr val="FFFFFF"/>
          </a:solidFill>
          <a:ln w="50800">
            <a:solidFill>
              <a:srgbClr val="FFFFFF"/>
            </a:solidFill>
            <a:round/>
            <a:headEnd/>
            <a:tailEnd/>
          </a:ln>
        </p:spPr>
        <p:txBody>
          <a:bodyPr wrap="none"/>
          <a:lstStyle/>
          <a:p>
            <a:endParaRPr lang="en-US" sz="1350"/>
          </a:p>
        </p:txBody>
      </p:sp>
      <p:sp>
        <p:nvSpPr>
          <p:cNvPr id="32813" name="Freeform 85">
            <a:extLst>
              <a:ext uri="{FF2B5EF4-FFF2-40B4-BE49-F238E27FC236}">
                <a16:creationId xmlns:a16="http://schemas.microsoft.com/office/drawing/2014/main" id="{19B4F348-E70C-D84E-976B-3EDEFB0C90F4}"/>
              </a:ext>
            </a:extLst>
          </p:cNvPr>
          <p:cNvSpPr>
            <a:spLocks noChangeArrowheads="1"/>
          </p:cNvSpPr>
          <p:nvPr/>
        </p:nvSpPr>
        <p:spPr bwMode="auto">
          <a:xfrm>
            <a:off x="4144161" y="2627710"/>
            <a:ext cx="115131" cy="38100"/>
          </a:xfrm>
          <a:custGeom>
            <a:avLst/>
            <a:gdLst>
              <a:gd name="T0" fmla="*/ 0 w 134"/>
              <a:gd name="T1" fmla="*/ 0 h 57"/>
              <a:gd name="T2" fmla="*/ 2147483646 w 134"/>
              <a:gd name="T3" fmla="*/ 2147483646 h 57"/>
              <a:gd name="T4" fmla="*/ 2147483646 w 134"/>
              <a:gd name="T5" fmla="*/ 2147483646 h 57"/>
              <a:gd name="T6" fmla="*/ 2147483646 w 134"/>
              <a:gd name="T7" fmla="*/ 2147483646 h 57"/>
              <a:gd name="T8" fmla="*/ 2147483646 w 134"/>
              <a:gd name="T9" fmla="*/ 2147483646 h 57"/>
              <a:gd name="T10" fmla="*/ 2147483646 w 134"/>
              <a:gd name="T11" fmla="*/ 2147483646 h 57"/>
              <a:gd name="T12" fmla="*/ 2147483646 w 134"/>
              <a:gd name="T13" fmla="*/ 2147483646 h 57"/>
              <a:gd name="T14" fmla="*/ 2147483646 w 134"/>
              <a:gd name="T15" fmla="*/ 2147483646 h 57"/>
              <a:gd name="T16" fmla="*/ 2147483646 w 134"/>
              <a:gd name="T17" fmla="*/ 2147483646 h 57"/>
              <a:gd name="T18" fmla="*/ 2147483646 w 134"/>
              <a:gd name="T19" fmla="*/ 2147483646 h 57"/>
              <a:gd name="T20" fmla="*/ 2147483646 w 134"/>
              <a:gd name="T21" fmla="*/ 2147483646 h 57"/>
              <a:gd name="T22" fmla="*/ 2147483646 w 134"/>
              <a:gd name="T23" fmla="*/ 2147483646 h 57"/>
              <a:gd name="T24" fmla="*/ 2147483646 w 134"/>
              <a:gd name="T25" fmla="*/ 2147483646 h 57"/>
              <a:gd name="T26" fmla="*/ 2147483646 w 134"/>
              <a:gd name="T27" fmla="*/ 2147483646 h 57"/>
              <a:gd name="T28" fmla="*/ 2147483646 w 134"/>
              <a:gd name="T29" fmla="*/ 2147483646 h 57"/>
              <a:gd name="T30" fmla="*/ 2147483646 w 134"/>
              <a:gd name="T31" fmla="*/ 2147483646 h 57"/>
              <a:gd name="T32" fmla="*/ 2147483646 w 134"/>
              <a:gd name="T33" fmla="*/ 2147483646 h 57"/>
              <a:gd name="T34" fmla="*/ 2147483646 w 134"/>
              <a:gd name="T35" fmla="*/ 2147483646 h 57"/>
              <a:gd name="T36" fmla="*/ 2147483646 w 134"/>
              <a:gd name="T37" fmla="*/ 2147483646 h 57"/>
              <a:gd name="T38" fmla="*/ 2147483646 w 134"/>
              <a:gd name="T39" fmla="*/ 2147483646 h 57"/>
              <a:gd name="T40" fmla="*/ 2147483646 w 134"/>
              <a:gd name="T41" fmla="*/ 2147483646 h 57"/>
              <a:gd name="T42" fmla="*/ 2147483646 w 134"/>
              <a:gd name="T43" fmla="*/ 2147483646 h 57"/>
              <a:gd name="T44" fmla="*/ 2147483646 w 134"/>
              <a:gd name="T45" fmla="*/ 2147483646 h 57"/>
              <a:gd name="T46" fmla="*/ 2147483646 w 134"/>
              <a:gd name="T47" fmla="*/ 2147483646 h 57"/>
              <a:gd name="T48" fmla="*/ 2147483646 w 134"/>
              <a:gd name="T49" fmla="*/ 2147483646 h 57"/>
              <a:gd name="T50" fmla="*/ 2147483646 w 134"/>
              <a:gd name="T51" fmla="*/ 0 h 57"/>
              <a:gd name="T52" fmla="*/ 0 w 134"/>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4"/>
              <a:gd name="T82" fmla="*/ 0 h 57"/>
              <a:gd name="T83" fmla="*/ 134 w 134"/>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4" h="57">
                <a:moveTo>
                  <a:pt x="0" y="0"/>
                </a:moveTo>
                <a:lnTo>
                  <a:pt x="1" y="7"/>
                </a:lnTo>
                <a:lnTo>
                  <a:pt x="2" y="16"/>
                </a:lnTo>
                <a:lnTo>
                  <a:pt x="6" y="23"/>
                </a:lnTo>
                <a:lnTo>
                  <a:pt x="11" y="32"/>
                </a:lnTo>
                <a:lnTo>
                  <a:pt x="18" y="37"/>
                </a:lnTo>
                <a:lnTo>
                  <a:pt x="21" y="42"/>
                </a:lnTo>
                <a:lnTo>
                  <a:pt x="26" y="46"/>
                </a:lnTo>
                <a:lnTo>
                  <a:pt x="34" y="51"/>
                </a:lnTo>
                <a:lnTo>
                  <a:pt x="40" y="53"/>
                </a:lnTo>
                <a:lnTo>
                  <a:pt x="48" y="56"/>
                </a:lnTo>
                <a:lnTo>
                  <a:pt x="54" y="57"/>
                </a:lnTo>
                <a:lnTo>
                  <a:pt x="63" y="57"/>
                </a:lnTo>
                <a:lnTo>
                  <a:pt x="69" y="57"/>
                </a:lnTo>
                <a:lnTo>
                  <a:pt x="79" y="57"/>
                </a:lnTo>
                <a:lnTo>
                  <a:pt x="82" y="56"/>
                </a:lnTo>
                <a:lnTo>
                  <a:pt x="91" y="53"/>
                </a:lnTo>
                <a:lnTo>
                  <a:pt x="97" y="48"/>
                </a:lnTo>
                <a:lnTo>
                  <a:pt x="104" y="43"/>
                </a:lnTo>
                <a:lnTo>
                  <a:pt x="111" y="40"/>
                </a:lnTo>
                <a:lnTo>
                  <a:pt x="116" y="35"/>
                </a:lnTo>
                <a:lnTo>
                  <a:pt x="121" y="28"/>
                </a:lnTo>
                <a:lnTo>
                  <a:pt x="125" y="21"/>
                </a:lnTo>
                <a:lnTo>
                  <a:pt x="128" y="16"/>
                </a:lnTo>
                <a:lnTo>
                  <a:pt x="131" y="6"/>
                </a:lnTo>
                <a:lnTo>
                  <a:pt x="134" y="0"/>
                </a:lnTo>
                <a:lnTo>
                  <a:pt x="0" y="0"/>
                </a:lnTo>
                <a:close/>
              </a:path>
            </a:pathLst>
          </a:custGeom>
          <a:solidFill>
            <a:srgbClr val="FFFFFF"/>
          </a:solidFill>
          <a:ln w="50800">
            <a:solidFill>
              <a:srgbClr val="FFFFFF"/>
            </a:solidFill>
            <a:round/>
            <a:headEnd/>
            <a:tailEnd/>
          </a:ln>
        </p:spPr>
        <p:txBody>
          <a:bodyPr wrap="none"/>
          <a:lstStyle/>
          <a:p>
            <a:endParaRPr lang="en-US" sz="1350"/>
          </a:p>
        </p:txBody>
      </p:sp>
      <p:sp>
        <p:nvSpPr>
          <p:cNvPr id="32814" name="Freeform 86">
            <a:extLst>
              <a:ext uri="{FF2B5EF4-FFF2-40B4-BE49-F238E27FC236}">
                <a16:creationId xmlns:a16="http://schemas.microsoft.com/office/drawing/2014/main" id="{6E7E0E6E-8C77-1246-A918-2886E38E2C28}"/>
              </a:ext>
            </a:extLst>
          </p:cNvPr>
          <p:cNvSpPr>
            <a:spLocks noChangeArrowheads="1"/>
          </p:cNvSpPr>
          <p:nvPr/>
        </p:nvSpPr>
        <p:spPr bwMode="auto">
          <a:xfrm>
            <a:off x="4266063" y="2627710"/>
            <a:ext cx="113776" cy="38100"/>
          </a:xfrm>
          <a:custGeom>
            <a:avLst/>
            <a:gdLst>
              <a:gd name="T0" fmla="*/ 0 w 133"/>
              <a:gd name="T1" fmla="*/ 0 h 57"/>
              <a:gd name="T2" fmla="*/ 2147483646 w 133"/>
              <a:gd name="T3" fmla="*/ 2147483646 h 57"/>
              <a:gd name="T4" fmla="*/ 2147483646 w 133"/>
              <a:gd name="T5" fmla="*/ 2147483646 h 57"/>
              <a:gd name="T6" fmla="*/ 2147483646 w 133"/>
              <a:gd name="T7" fmla="*/ 2147483646 h 57"/>
              <a:gd name="T8" fmla="*/ 2147483646 w 133"/>
              <a:gd name="T9" fmla="*/ 2147483646 h 57"/>
              <a:gd name="T10" fmla="*/ 2147483646 w 133"/>
              <a:gd name="T11" fmla="*/ 2147483646 h 57"/>
              <a:gd name="T12" fmla="*/ 2147483646 w 133"/>
              <a:gd name="T13" fmla="*/ 2147483646 h 57"/>
              <a:gd name="T14" fmla="*/ 2147483646 w 133"/>
              <a:gd name="T15" fmla="*/ 2147483646 h 57"/>
              <a:gd name="T16" fmla="*/ 2147483646 w 133"/>
              <a:gd name="T17" fmla="*/ 2147483646 h 57"/>
              <a:gd name="T18" fmla="*/ 2147483646 w 133"/>
              <a:gd name="T19" fmla="*/ 2147483646 h 57"/>
              <a:gd name="T20" fmla="*/ 2147483646 w 133"/>
              <a:gd name="T21" fmla="*/ 2147483646 h 57"/>
              <a:gd name="T22" fmla="*/ 2147483646 w 133"/>
              <a:gd name="T23" fmla="*/ 2147483646 h 57"/>
              <a:gd name="T24" fmla="*/ 2147483646 w 133"/>
              <a:gd name="T25" fmla="*/ 2147483646 h 57"/>
              <a:gd name="T26" fmla="*/ 2147483646 w 133"/>
              <a:gd name="T27" fmla="*/ 2147483646 h 57"/>
              <a:gd name="T28" fmla="*/ 2147483646 w 133"/>
              <a:gd name="T29" fmla="*/ 2147483646 h 57"/>
              <a:gd name="T30" fmla="*/ 2147483646 w 133"/>
              <a:gd name="T31" fmla="*/ 2147483646 h 57"/>
              <a:gd name="T32" fmla="*/ 2147483646 w 133"/>
              <a:gd name="T33" fmla="*/ 2147483646 h 57"/>
              <a:gd name="T34" fmla="*/ 2147483646 w 133"/>
              <a:gd name="T35" fmla="*/ 2147483646 h 57"/>
              <a:gd name="T36" fmla="*/ 2147483646 w 133"/>
              <a:gd name="T37" fmla="*/ 2147483646 h 57"/>
              <a:gd name="T38" fmla="*/ 2147483646 w 133"/>
              <a:gd name="T39" fmla="*/ 2147483646 h 57"/>
              <a:gd name="T40" fmla="*/ 2147483646 w 133"/>
              <a:gd name="T41" fmla="*/ 2147483646 h 57"/>
              <a:gd name="T42" fmla="*/ 2147483646 w 133"/>
              <a:gd name="T43" fmla="*/ 2147483646 h 57"/>
              <a:gd name="T44" fmla="*/ 2147483646 w 133"/>
              <a:gd name="T45" fmla="*/ 2147483646 h 57"/>
              <a:gd name="T46" fmla="*/ 2147483646 w 133"/>
              <a:gd name="T47" fmla="*/ 2147483646 h 57"/>
              <a:gd name="T48" fmla="*/ 2147483646 w 133"/>
              <a:gd name="T49" fmla="*/ 2147483646 h 57"/>
              <a:gd name="T50" fmla="*/ 2147483646 w 133"/>
              <a:gd name="T51" fmla="*/ 0 h 57"/>
              <a:gd name="T52" fmla="*/ 0 w 133"/>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3"/>
              <a:gd name="T82" fmla="*/ 0 h 57"/>
              <a:gd name="T83" fmla="*/ 133 w 133"/>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3" h="57">
                <a:moveTo>
                  <a:pt x="0" y="0"/>
                </a:moveTo>
                <a:lnTo>
                  <a:pt x="1" y="7"/>
                </a:lnTo>
                <a:lnTo>
                  <a:pt x="4" y="16"/>
                </a:lnTo>
                <a:lnTo>
                  <a:pt x="7" y="23"/>
                </a:lnTo>
                <a:lnTo>
                  <a:pt x="11" y="32"/>
                </a:lnTo>
                <a:lnTo>
                  <a:pt x="16" y="37"/>
                </a:lnTo>
                <a:lnTo>
                  <a:pt x="23" y="42"/>
                </a:lnTo>
                <a:lnTo>
                  <a:pt x="28" y="46"/>
                </a:lnTo>
                <a:lnTo>
                  <a:pt x="34" y="51"/>
                </a:lnTo>
                <a:lnTo>
                  <a:pt x="43" y="53"/>
                </a:lnTo>
                <a:lnTo>
                  <a:pt x="49" y="56"/>
                </a:lnTo>
                <a:lnTo>
                  <a:pt x="57" y="57"/>
                </a:lnTo>
                <a:lnTo>
                  <a:pt x="62" y="57"/>
                </a:lnTo>
                <a:lnTo>
                  <a:pt x="72" y="57"/>
                </a:lnTo>
                <a:lnTo>
                  <a:pt x="78" y="57"/>
                </a:lnTo>
                <a:lnTo>
                  <a:pt x="87" y="56"/>
                </a:lnTo>
                <a:lnTo>
                  <a:pt x="93" y="53"/>
                </a:lnTo>
                <a:lnTo>
                  <a:pt x="100" y="48"/>
                </a:lnTo>
                <a:lnTo>
                  <a:pt x="106" y="43"/>
                </a:lnTo>
                <a:lnTo>
                  <a:pt x="112" y="40"/>
                </a:lnTo>
                <a:lnTo>
                  <a:pt x="116" y="35"/>
                </a:lnTo>
                <a:lnTo>
                  <a:pt x="121" y="28"/>
                </a:lnTo>
                <a:lnTo>
                  <a:pt x="127" y="21"/>
                </a:lnTo>
                <a:lnTo>
                  <a:pt x="130" y="16"/>
                </a:lnTo>
                <a:lnTo>
                  <a:pt x="133" y="6"/>
                </a:lnTo>
                <a:lnTo>
                  <a:pt x="133" y="0"/>
                </a:lnTo>
                <a:lnTo>
                  <a:pt x="0" y="0"/>
                </a:lnTo>
                <a:close/>
              </a:path>
            </a:pathLst>
          </a:custGeom>
          <a:solidFill>
            <a:srgbClr val="FFFFFF"/>
          </a:solidFill>
          <a:ln w="50800">
            <a:solidFill>
              <a:srgbClr val="FFFFFF"/>
            </a:solidFill>
            <a:round/>
            <a:headEnd/>
            <a:tailEnd/>
          </a:ln>
        </p:spPr>
        <p:txBody>
          <a:bodyPr wrap="none"/>
          <a:lstStyle/>
          <a:p>
            <a:endParaRPr lang="en-US" sz="1350"/>
          </a:p>
        </p:txBody>
      </p:sp>
      <p:sp>
        <p:nvSpPr>
          <p:cNvPr id="32815" name="Freeform 87">
            <a:extLst>
              <a:ext uri="{FF2B5EF4-FFF2-40B4-BE49-F238E27FC236}">
                <a16:creationId xmlns:a16="http://schemas.microsoft.com/office/drawing/2014/main" id="{1E731D48-280F-3447-807B-94836116CA69}"/>
              </a:ext>
            </a:extLst>
          </p:cNvPr>
          <p:cNvSpPr>
            <a:spLocks noChangeArrowheads="1"/>
          </p:cNvSpPr>
          <p:nvPr/>
        </p:nvSpPr>
        <p:spPr bwMode="auto">
          <a:xfrm>
            <a:off x="4379839" y="2627710"/>
            <a:ext cx="116485" cy="38100"/>
          </a:xfrm>
          <a:custGeom>
            <a:avLst/>
            <a:gdLst>
              <a:gd name="T0" fmla="*/ 0 w 134"/>
              <a:gd name="T1" fmla="*/ 0 h 57"/>
              <a:gd name="T2" fmla="*/ 2147483646 w 134"/>
              <a:gd name="T3" fmla="*/ 2147483646 h 57"/>
              <a:gd name="T4" fmla="*/ 2147483646 w 134"/>
              <a:gd name="T5" fmla="*/ 2147483646 h 57"/>
              <a:gd name="T6" fmla="*/ 2147483646 w 134"/>
              <a:gd name="T7" fmla="*/ 2147483646 h 57"/>
              <a:gd name="T8" fmla="*/ 2147483646 w 134"/>
              <a:gd name="T9" fmla="*/ 2147483646 h 57"/>
              <a:gd name="T10" fmla="*/ 2147483646 w 134"/>
              <a:gd name="T11" fmla="*/ 2147483646 h 57"/>
              <a:gd name="T12" fmla="*/ 2147483646 w 134"/>
              <a:gd name="T13" fmla="*/ 2147483646 h 57"/>
              <a:gd name="T14" fmla="*/ 2147483646 w 134"/>
              <a:gd name="T15" fmla="*/ 2147483646 h 57"/>
              <a:gd name="T16" fmla="*/ 2147483646 w 134"/>
              <a:gd name="T17" fmla="*/ 2147483646 h 57"/>
              <a:gd name="T18" fmla="*/ 2147483646 w 134"/>
              <a:gd name="T19" fmla="*/ 2147483646 h 57"/>
              <a:gd name="T20" fmla="*/ 2147483646 w 134"/>
              <a:gd name="T21" fmla="*/ 2147483646 h 57"/>
              <a:gd name="T22" fmla="*/ 2147483646 w 134"/>
              <a:gd name="T23" fmla="*/ 2147483646 h 57"/>
              <a:gd name="T24" fmla="*/ 2147483646 w 134"/>
              <a:gd name="T25" fmla="*/ 2147483646 h 57"/>
              <a:gd name="T26" fmla="*/ 2147483646 w 134"/>
              <a:gd name="T27" fmla="*/ 2147483646 h 57"/>
              <a:gd name="T28" fmla="*/ 2147483646 w 134"/>
              <a:gd name="T29" fmla="*/ 2147483646 h 57"/>
              <a:gd name="T30" fmla="*/ 2147483646 w 134"/>
              <a:gd name="T31" fmla="*/ 2147483646 h 57"/>
              <a:gd name="T32" fmla="*/ 2147483646 w 134"/>
              <a:gd name="T33" fmla="*/ 2147483646 h 57"/>
              <a:gd name="T34" fmla="*/ 2147483646 w 134"/>
              <a:gd name="T35" fmla="*/ 2147483646 h 57"/>
              <a:gd name="T36" fmla="*/ 2147483646 w 134"/>
              <a:gd name="T37" fmla="*/ 2147483646 h 57"/>
              <a:gd name="T38" fmla="*/ 2147483646 w 134"/>
              <a:gd name="T39" fmla="*/ 2147483646 h 57"/>
              <a:gd name="T40" fmla="*/ 2147483646 w 134"/>
              <a:gd name="T41" fmla="*/ 2147483646 h 57"/>
              <a:gd name="T42" fmla="*/ 2147483646 w 134"/>
              <a:gd name="T43" fmla="*/ 2147483646 h 57"/>
              <a:gd name="T44" fmla="*/ 2147483646 w 134"/>
              <a:gd name="T45" fmla="*/ 2147483646 h 57"/>
              <a:gd name="T46" fmla="*/ 2147483646 w 134"/>
              <a:gd name="T47" fmla="*/ 2147483646 h 57"/>
              <a:gd name="T48" fmla="*/ 2147483646 w 134"/>
              <a:gd name="T49" fmla="*/ 2147483646 h 57"/>
              <a:gd name="T50" fmla="*/ 2147483646 w 134"/>
              <a:gd name="T51" fmla="*/ 0 h 57"/>
              <a:gd name="T52" fmla="*/ 0 w 134"/>
              <a:gd name="T53" fmla="*/ 0 h 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4"/>
              <a:gd name="T82" fmla="*/ 0 h 57"/>
              <a:gd name="T83" fmla="*/ 134 w 134"/>
              <a:gd name="T84" fmla="*/ 57 h 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4" h="57">
                <a:moveTo>
                  <a:pt x="0" y="0"/>
                </a:moveTo>
                <a:lnTo>
                  <a:pt x="2" y="7"/>
                </a:lnTo>
                <a:lnTo>
                  <a:pt x="4" y="16"/>
                </a:lnTo>
                <a:lnTo>
                  <a:pt x="10" y="23"/>
                </a:lnTo>
                <a:lnTo>
                  <a:pt x="13" y="32"/>
                </a:lnTo>
                <a:lnTo>
                  <a:pt x="17" y="37"/>
                </a:lnTo>
                <a:lnTo>
                  <a:pt x="25" y="42"/>
                </a:lnTo>
                <a:lnTo>
                  <a:pt x="29" y="46"/>
                </a:lnTo>
                <a:lnTo>
                  <a:pt x="38" y="51"/>
                </a:lnTo>
                <a:lnTo>
                  <a:pt x="43" y="53"/>
                </a:lnTo>
                <a:lnTo>
                  <a:pt x="49" y="56"/>
                </a:lnTo>
                <a:lnTo>
                  <a:pt x="57" y="57"/>
                </a:lnTo>
                <a:lnTo>
                  <a:pt x="65" y="57"/>
                </a:lnTo>
                <a:lnTo>
                  <a:pt x="72" y="57"/>
                </a:lnTo>
                <a:lnTo>
                  <a:pt x="79" y="57"/>
                </a:lnTo>
                <a:lnTo>
                  <a:pt x="88" y="56"/>
                </a:lnTo>
                <a:lnTo>
                  <a:pt x="94" y="53"/>
                </a:lnTo>
                <a:lnTo>
                  <a:pt x="102" y="48"/>
                </a:lnTo>
                <a:lnTo>
                  <a:pt x="105" y="43"/>
                </a:lnTo>
                <a:lnTo>
                  <a:pt x="113" y="40"/>
                </a:lnTo>
                <a:lnTo>
                  <a:pt x="118" y="35"/>
                </a:lnTo>
                <a:lnTo>
                  <a:pt x="122" y="28"/>
                </a:lnTo>
                <a:lnTo>
                  <a:pt x="127" y="21"/>
                </a:lnTo>
                <a:lnTo>
                  <a:pt x="130" y="16"/>
                </a:lnTo>
                <a:lnTo>
                  <a:pt x="132" y="6"/>
                </a:lnTo>
                <a:lnTo>
                  <a:pt x="134" y="0"/>
                </a:lnTo>
                <a:lnTo>
                  <a:pt x="0" y="0"/>
                </a:lnTo>
                <a:close/>
              </a:path>
            </a:pathLst>
          </a:custGeom>
          <a:solidFill>
            <a:srgbClr val="FFFFFF"/>
          </a:solidFill>
          <a:ln w="50800">
            <a:solidFill>
              <a:srgbClr val="FFFFFF"/>
            </a:solidFill>
            <a:round/>
            <a:headEnd/>
            <a:tailEnd/>
          </a:ln>
        </p:spPr>
        <p:txBody>
          <a:bodyPr wrap="none"/>
          <a:lstStyle/>
          <a:p>
            <a:endParaRPr lang="en-US" sz="1350"/>
          </a:p>
        </p:txBody>
      </p:sp>
      <p:sp>
        <p:nvSpPr>
          <p:cNvPr id="32816" name="Rectangle 88">
            <a:extLst>
              <a:ext uri="{FF2B5EF4-FFF2-40B4-BE49-F238E27FC236}">
                <a16:creationId xmlns:a16="http://schemas.microsoft.com/office/drawing/2014/main" id="{42DA1DFC-B9AC-3649-9AF4-D87603382B7C}"/>
              </a:ext>
            </a:extLst>
          </p:cNvPr>
          <p:cNvSpPr>
            <a:spLocks noChangeArrowheads="1"/>
          </p:cNvSpPr>
          <p:nvPr/>
        </p:nvSpPr>
        <p:spPr bwMode="auto">
          <a:xfrm>
            <a:off x="4244392" y="2824163"/>
            <a:ext cx="25735" cy="155972"/>
          </a:xfrm>
          <a:prstGeom prst="rect">
            <a:avLst/>
          </a:prstGeom>
          <a:solidFill>
            <a:srgbClr val="0000DC"/>
          </a:solidFill>
          <a:ln w="50800">
            <a:solidFill>
              <a:srgbClr val="FFFFFF"/>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solidFill>
                <a:srgbClr val="FFFFE1"/>
              </a:solidFill>
            </a:endParaRPr>
          </a:p>
        </p:txBody>
      </p:sp>
      <p:sp>
        <p:nvSpPr>
          <p:cNvPr id="32817" name="Freeform 91">
            <a:extLst>
              <a:ext uri="{FF2B5EF4-FFF2-40B4-BE49-F238E27FC236}">
                <a16:creationId xmlns:a16="http://schemas.microsoft.com/office/drawing/2014/main" id="{23DF0554-08CB-714E-853D-96CDDEAF042C}"/>
              </a:ext>
            </a:extLst>
          </p:cNvPr>
          <p:cNvSpPr>
            <a:spLocks noChangeArrowheads="1"/>
          </p:cNvSpPr>
          <p:nvPr/>
        </p:nvSpPr>
        <p:spPr bwMode="auto">
          <a:xfrm>
            <a:off x="4019549" y="2437210"/>
            <a:ext cx="470002" cy="163115"/>
          </a:xfrm>
          <a:custGeom>
            <a:avLst/>
            <a:gdLst>
              <a:gd name="T0" fmla="*/ 0 w 544"/>
              <a:gd name="T1" fmla="*/ 2147483646 h 244"/>
              <a:gd name="T2" fmla="*/ 2147483646 w 544"/>
              <a:gd name="T3" fmla="*/ 2147483646 h 244"/>
              <a:gd name="T4" fmla="*/ 2147483646 w 544"/>
              <a:gd name="T5" fmla="*/ 2147483646 h 244"/>
              <a:gd name="T6" fmla="*/ 2147483646 w 544"/>
              <a:gd name="T7" fmla="*/ 2147483646 h 244"/>
              <a:gd name="T8" fmla="*/ 2147483646 w 544"/>
              <a:gd name="T9" fmla="*/ 2147483646 h 244"/>
              <a:gd name="T10" fmla="*/ 2147483646 w 544"/>
              <a:gd name="T11" fmla="*/ 2147483646 h 244"/>
              <a:gd name="T12" fmla="*/ 2147483646 w 544"/>
              <a:gd name="T13" fmla="*/ 2147483646 h 244"/>
              <a:gd name="T14" fmla="*/ 2147483646 w 544"/>
              <a:gd name="T15" fmla="*/ 2147483646 h 244"/>
              <a:gd name="T16" fmla="*/ 2147483646 w 544"/>
              <a:gd name="T17" fmla="*/ 2147483646 h 244"/>
              <a:gd name="T18" fmla="*/ 2147483646 w 544"/>
              <a:gd name="T19" fmla="*/ 2147483646 h 244"/>
              <a:gd name="T20" fmla="*/ 2147483646 w 544"/>
              <a:gd name="T21" fmla="*/ 2147483646 h 244"/>
              <a:gd name="T22" fmla="*/ 2147483646 w 544"/>
              <a:gd name="T23" fmla="*/ 2147483646 h 244"/>
              <a:gd name="T24" fmla="*/ 2147483646 w 544"/>
              <a:gd name="T25" fmla="*/ 2147483646 h 244"/>
              <a:gd name="T26" fmla="*/ 2147483646 w 544"/>
              <a:gd name="T27" fmla="*/ 2147483646 h 244"/>
              <a:gd name="T28" fmla="*/ 2147483646 w 544"/>
              <a:gd name="T29" fmla="*/ 2147483646 h 244"/>
              <a:gd name="T30" fmla="*/ 2147483646 w 544"/>
              <a:gd name="T31" fmla="*/ 2147483646 h 244"/>
              <a:gd name="T32" fmla="*/ 2147483646 w 544"/>
              <a:gd name="T33" fmla="*/ 2147483646 h 244"/>
              <a:gd name="T34" fmla="*/ 2147483646 w 544"/>
              <a:gd name="T35" fmla="*/ 2147483646 h 244"/>
              <a:gd name="T36" fmla="*/ 2147483646 w 544"/>
              <a:gd name="T37" fmla="*/ 2147483646 h 244"/>
              <a:gd name="T38" fmla="*/ 2147483646 w 544"/>
              <a:gd name="T39" fmla="*/ 2147483646 h 244"/>
              <a:gd name="T40" fmla="*/ 2147483646 w 544"/>
              <a:gd name="T41" fmla="*/ 2147483646 h 244"/>
              <a:gd name="T42" fmla="*/ 2147483646 w 544"/>
              <a:gd name="T43" fmla="*/ 2147483646 h 244"/>
              <a:gd name="T44" fmla="*/ 2147483646 w 544"/>
              <a:gd name="T45" fmla="*/ 2147483646 h 244"/>
              <a:gd name="T46" fmla="*/ 2147483646 w 544"/>
              <a:gd name="T47" fmla="*/ 2147483646 h 244"/>
              <a:gd name="T48" fmla="*/ 2147483646 w 544"/>
              <a:gd name="T49" fmla="*/ 2147483646 h 244"/>
              <a:gd name="T50" fmla="*/ 2147483646 w 544"/>
              <a:gd name="T51" fmla="*/ 2147483646 h 244"/>
              <a:gd name="T52" fmla="*/ 2147483646 w 544"/>
              <a:gd name="T53" fmla="*/ 2147483646 h 244"/>
              <a:gd name="T54" fmla="*/ 2147483646 w 544"/>
              <a:gd name="T55" fmla="*/ 2147483646 h 244"/>
              <a:gd name="T56" fmla="*/ 2147483646 w 544"/>
              <a:gd name="T57" fmla="*/ 0 h 244"/>
              <a:gd name="T58" fmla="*/ 2147483646 w 544"/>
              <a:gd name="T59" fmla="*/ 0 h 244"/>
              <a:gd name="T60" fmla="*/ 2147483646 w 544"/>
              <a:gd name="T61" fmla="*/ 0 h 244"/>
              <a:gd name="T62" fmla="*/ 2147483646 w 544"/>
              <a:gd name="T63" fmla="*/ 2147483646 h 244"/>
              <a:gd name="T64" fmla="*/ 2147483646 w 544"/>
              <a:gd name="T65" fmla="*/ 2147483646 h 244"/>
              <a:gd name="T66" fmla="*/ 2147483646 w 544"/>
              <a:gd name="T67" fmla="*/ 2147483646 h 244"/>
              <a:gd name="T68" fmla="*/ 2147483646 w 544"/>
              <a:gd name="T69" fmla="*/ 2147483646 h 244"/>
              <a:gd name="T70" fmla="*/ 2147483646 w 544"/>
              <a:gd name="T71" fmla="*/ 2147483646 h 244"/>
              <a:gd name="T72" fmla="*/ 2147483646 w 544"/>
              <a:gd name="T73" fmla="*/ 2147483646 h 244"/>
              <a:gd name="T74" fmla="*/ 2147483646 w 544"/>
              <a:gd name="T75" fmla="*/ 2147483646 h 244"/>
              <a:gd name="T76" fmla="*/ 2147483646 w 544"/>
              <a:gd name="T77" fmla="*/ 2147483646 h 244"/>
              <a:gd name="T78" fmla="*/ 2147483646 w 544"/>
              <a:gd name="T79" fmla="*/ 2147483646 h 244"/>
              <a:gd name="T80" fmla="*/ 2147483646 w 544"/>
              <a:gd name="T81" fmla="*/ 2147483646 h 244"/>
              <a:gd name="T82" fmla="*/ 2147483646 w 544"/>
              <a:gd name="T83" fmla="*/ 2147483646 h 244"/>
              <a:gd name="T84" fmla="*/ 2147483646 w 544"/>
              <a:gd name="T85" fmla="*/ 2147483646 h 244"/>
              <a:gd name="T86" fmla="*/ 2147483646 w 544"/>
              <a:gd name="T87" fmla="*/ 2147483646 h 244"/>
              <a:gd name="T88" fmla="*/ 2147483646 w 544"/>
              <a:gd name="T89" fmla="*/ 2147483646 h 244"/>
              <a:gd name="T90" fmla="*/ 2147483646 w 544"/>
              <a:gd name="T91" fmla="*/ 2147483646 h 244"/>
              <a:gd name="T92" fmla="*/ 2147483646 w 544"/>
              <a:gd name="T93" fmla="*/ 2147483646 h 244"/>
              <a:gd name="T94" fmla="*/ 2147483646 w 544"/>
              <a:gd name="T95" fmla="*/ 2147483646 h 244"/>
              <a:gd name="T96" fmla="*/ 2147483646 w 544"/>
              <a:gd name="T97" fmla="*/ 2147483646 h 244"/>
              <a:gd name="T98" fmla="*/ 2147483646 w 544"/>
              <a:gd name="T99" fmla="*/ 2147483646 h 244"/>
              <a:gd name="T100" fmla="*/ 2147483646 w 544"/>
              <a:gd name="T101" fmla="*/ 2147483646 h 244"/>
              <a:gd name="T102" fmla="*/ 2147483646 w 544"/>
              <a:gd name="T103" fmla="*/ 2147483646 h 244"/>
              <a:gd name="T104" fmla="*/ 2147483646 w 544"/>
              <a:gd name="T105" fmla="*/ 2147483646 h 244"/>
              <a:gd name="T106" fmla="*/ 2147483646 w 544"/>
              <a:gd name="T107" fmla="*/ 2147483646 h 244"/>
              <a:gd name="T108" fmla="*/ 2147483646 w 544"/>
              <a:gd name="T109" fmla="*/ 2147483646 h 244"/>
              <a:gd name="T110" fmla="*/ 2147483646 w 544"/>
              <a:gd name="T111" fmla="*/ 2147483646 h 244"/>
              <a:gd name="T112" fmla="*/ 2147483646 w 544"/>
              <a:gd name="T113" fmla="*/ 2147483646 h 244"/>
              <a:gd name="T114" fmla="*/ 0 w 544"/>
              <a:gd name="T115" fmla="*/ 2147483646 h 2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4"/>
              <a:gd name="T175" fmla="*/ 0 h 244"/>
              <a:gd name="T176" fmla="*/ 544 w 544"/>
              <a:gd name="T177" fmla="*/ 244 h 2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4" h="244">
                <a:moveTo>
                  <a:pt x="0" y="244"/>
                </a:moveTo>
                <a:lnTo>
                  <a:pt x="544" y="244"/>
                </a:lnTo>
                <a:lnTo>
                  <a:pt x="541" y="230"/>
                </a:lnTo>
                <a:lnTo>
                  <a:pt x="538" y="214"/>
                </a:lnTo>
                <a:lnTo>
                  <a:pt x="536" y="200"/>
                </a:lnTo>
                <a:lnTo>
                  <a:pt x="531" y="186"/>
                </a:lnTo>
                <a:lnTo>
                  <a:pt x="525" y="172"/>
                </a:lnTo>
                <a:lnTo>
                  <a:pt x="520" y="157"/>
                </a:lnTo>
                <a:lnTo>
                  <a:pt x="515" y="144"/>
                </a:lnTo>
                <a:lnTo>
                  <a:pt x="506" y="133"/>
                </a:lnTo>
                <a:lnTo>
                  <a:pt x="497" y="121"/>
                </a:lnTo>
                <a:lnTo>
                  <a:pt x="490" y="107"/>
                </a:lnTo>
                <a:lnTo>
                  <a:pt x="479" y="96"/>
                </a:lnTo>
                <a:lnTo>
                  <a:pt x="472" y="86"/>
                </a:lnTo>
                <a:lnTo>
                  <a:pt x="460" y="74"/>
                </a:lnTo>
                <a:lnTo>
                  <a:pt x="449" y="65"/>
                </a:lnTo>
                <a:lnTo>
                  <a:pt x="438" y="55"/>
                </a:lnTo>
                <a:lnTo>
                  <a:pt x="427" y="45"/>
                </a:lnTo>
                <a:lnTo>
                  <a:pt x="413" y="38"/>
                </a:lnTo>
                <a:lnTo>
                  <a:pt x="401" y="31"/>
                </a:lnTo>
                <a:lnTo>
                  <a:pt x="388" y="25"/>
                </a:lnTo>
                <a:lnTo>
                  <a:pt x="374" y="19"/>
                </a:lnTo>
                <a:lnTo>
                  <a:pt x="361" y="13"/>
                </a:lnTo>
                <a:lnTo>
                  <a:pt x="346" y="10"/>
                </a:lnTo>
                <a:lnTo>
                  <a:pt x="333" y="5"/>
                </a:lnTo>
                <a:lnTo>
                  <a:pt x="317" y="2"/>
                </a:lnTo>
                <a:lnTo>
                  <a:pt x="304" y="1"/>
                </a:lnTo>
                <a:lnTo>
                  <a:pt x="289" y="0"/>
                </a:lnTo>
                <a:lnTo>
                  <a:pt x="275" y="0"/>
                </a:lnTo>
                <a:lnTo>
                  <a:pt x="260" y="0"/>
                </a:lnTo>
                <a:lnTo>
                  <a:pt x="244" y="1"/>
                </a:lnTo>
                <a:lnTo>
                  <a:pt x="229" y="2"/>
                </a:lnTo>
                <a:lnTo>
                  <a:pt x="218" y="4"/>
                </a:lnTo>
                <a:lnTo>
                  <a:pt x="203" y="7"/>
                </a:lnTo>
                <a:lnTo>
                  <a:pt x="187" y="13"/>
                </a:lnTo>
                <a:lnTo>
                  <a:pt x="174" y="18"/>
                </a:lnTo>
                <a:lnTo>
                  <a:pt x="162" y="25"/>
                </a:lnTo>
                <a:lnTo>
                  <a:pt x="148" y="31"/>
                </a:lnTo>
                <a:lnTo>
                  <a:pt x="135" y="35"/>
                </a:lnTo>
                <a:lnTo>
                  <a:pt x="121" y="44"/>
                </a:lnTo>
                <a:lnTo>
                  <a:pt x="109" y="52"/>
                </a:lnTo>
                <a:lnTo>
                  <a:pt x="100" y="63"/>
                </a:lnTo>
                <a:lnTo>
                  <a:pt x="89" y="74"/>
                </a:lnTo>
                <a:lnTo>
                  <a:pt x="77" y="82"/>
                </a:lnTo>
                <a:lnTo>
                  <a:pt x="66" y="91"/>
                </a:lnTo>
                <a:lnTo>
                  <a:pt x="57" y="105"/>
                </a:lnTo>
                <a:lnTo>
                  <a:pt x="48" y="117"/>
                </a:lnTo>
                <a:lnTo>
                  <a:pt x="42" y="130"/>
                </a:lnTo>
                <a:lnTo>
                  <a:pt x="33" y="141"/>
                </a:lnTo>
                <a:lnTo>
                  <a:pt x="27" y="154"/>
                </a:lnTo>
                <a:lnTo>
                  <a:pt x="19" y="168"/>
                </a:lnTo>
                <a:lnTo>
                  <a:pt x="15" y="182"/>
                </a:lnTo>
                <a:lnTo>
                  <a:pt x="11" y="197"/>
                </a:lnTo>
                <a:lnTo>
                  <a:pt x="7" y="211"/>
                </a:lnTo>
                <a:lnTo>
                  <a:pt x="3" y="225"/>
                </a:lnTo>
                <a:lnTo>
                  <a:pt x="2" y="241"/>
                </a:lnTo>
                <a:lnTo>
                  <a:pt x="0" y="244"/>
                </a:lnTo>
                <a:close/>
              </a:path>
            </a:pathLst>
          </a:custGeom>
          <a:solidFill>
            <a:srgbClr val="0000FF"/>
          </a:solidFill>
          <a:ln w="50800">
            <a:solidFill>
              <a:srgbClr val="FFFFFF"/>
            </a:solidFill>
            <a:round/>
            <a:headEnd/>
            <a:tailEnd/>
          </a:ln>
        </p:spPr>
        <p:txBody>
          <a:bodyPr wrap="none"/>
          <a:lstStyle/>
          <a:p>
            <a:endParaRPr lang="en-US" sz="1350"/>
          </a:p>
        </p:txBody>
      </p:sp>
      <p:sp>
        <p:nvSpPr>
          <p:cNvPr id="32818" name="Oval 78">
            <a:extLst>
              <a:ext uri="{FF2B5EF4-FFF2-40B4-BE49-F238E27FC236}">
                <a16:creationId xmlns:a16="http://schemas.microsoft.com/office/drawing/2014/main" id="{88506A4C-A1B6-0C4D-B2D6-03EE468ECA9F}"/>
              </a:ext>
            </a:extLst>
          </p:cNvPr>
          <p:cNvSpPr>
            <a:spLocks noChangeArrowheads="1"/>
          </p:cNvSpPr>
          <p:nvPr/>
        </p:nvSpPr>
        <p:spPr bwMode="auto">
          <a:xfrm>
            <a:off x="3787935" y="2361010"/>
            <a:ext cx="1079514" cy="692944"/>
          </a:xfrm>
          <a:prstGeom prst="ellipse">
            <a:avLst/>
          </a:prstGeom>
          <a:solidFill>
            <a:schemeClr val="bg1"/>
          </a:solidFill>
          <a:ln w="12700">
            <a:solidFill>
              <a:srgbClr val="000000"/>
            </a:solidFill>
            <a:round/>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a:solidFill>
                <a:srgbClr val="FFFFE1"/>
              </a:solidFill>
            </a:endParaRPr>
          </a:p>
        </p:txBody>
      </p:sp>
      <p:sp>
        <p:nvSpPr>
          <p:cNvPr id="32819" name="Text Box 93">
            <a:extLst>
              <a:ext uri="{FF2B5EF4-FFF2-40B4-BE49-F238E27FC236}">
                <a16:creationId xmlns:a16="http://schemas.microsoft.com/office/drawing/2014/main" id="{A2CE93C5-24D4-BC4C-8039-0E8E8353091A}"/>
              </a:ext>
            </a:extLst>
          </p:cNvPr>
          <p:cNvSpPr txBox="1">
            <a:spLocks noChangeArrowheads="1"/>
          </p:cNvSpPr>
          <p:nvPr/>
        </p:nvSpPr>
        <p:spPr bwMode="auto">
          <a:xfrm>
            <a:off x="3862431" y="2514348"/>
            <a:ext cx="9481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ct val="15000"/>
              </a:spcAft>
              <a:buFontTx/>
              <a:buNone/>
            </a:pPr>
            <a:r>
              <a:rPr lang="en-US" altLang="en-US" sz="1050" b="1" i="1">
                <a:solidFill>
                  <a:srgbClr val="FF0000"/>
                </a:solidFill>
                <a:latin typeface="Helvetica" pitchFamily="2" charset="0"/>
              </a:rPr>
              <a:t>Air Quality Management</a:t>
            </a:r>
          </a:p>
        </p:txBody>
      </p:sp>
      <p:cxnSp>
        <p:nvCxnSpPr>
          <p:cNvPr id="52" name="Straight Arrow Connector 51">
            <a:extLst>
              <a:ext uri="{FF2B5EF4-FFF2-40B4-BE49-F238E27FC236}">
                <a16:creationId xmlns:a16="http://schemas.microsoft.com/office/drawing/2014/main" id="{469A81E8-D86A-0941-BCA0-E3E48AF0F5D1}"/>
              </a:ext>
            </a:extLst>
          </p:cNvPr>
          <p:cNvCxnSpPr>
            <a:endCxn id="32818" idx="0"/>
          </p:cNvCxnSpPr>
          <p:nvPr/>
        </p:nvCxnSpPr>
        <p:spPr bwMode="auto">
          <a:xfrm flipV="1">
            <a:off x="4057475" y="2361010"/>
            <a:ext cx="269540" cy="39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F812552-AC4D-5E44-8009-E54F27A8250B}"/>
              </a:ext>
            </a:extLst>
          </p:cNvPr>
          <p:cNvCxnSpPr>
            <a:stCxn id="32818" idx="5"/>
          </p:cNvCxnSpPr>
          <p:nvPr/>
        </p:nvCxnSpPr>
        <p:spPr bwMode="auto">
          <a:xfrm rot="5400000">
            <a:off x="4572677" y="2892651"/>
            <a:ext cx="76200" cy="1963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1BD411F-65A2-4D47-9E68-D0632C72B2D9}"/>
              </a:ext>
            </a:extLst>
          </p:cNvPr>
          <p:cNvCxnSpPr>
            <a:endCxn id="32802" idx="28"/>
          </p:cNvCxnSpPr>
          <p:nvPr/>
        </p:nvCxnSpPr>
        <p:spPr bwMode="auto">
          <a:xfrm rot="10800000">
            <a:off x="3867848" y="2920604"/>
            <a:ext cx="189626" cy="108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0" name="Title 1">
            <a:extLst>
              <a:ext uri="{FF2B5EF4-FFF2-40B4-BE49-F238E27FC236}">
                <a16:creationId xmlns:a16="http://schemas.microsoft.com/office/drawing/2014/main" id="{5ECFE8B0-E337-4740-A32F-CC981B9CD06A}"/>
              </a:ext>
            </a:extLst>
          </p:cNvPr>
          <p:cNvSpPr txBox="1">
            <a:spLocks/>
          </p:cNvSpPr>
          <p:nvPr/>
        </p:nvSpPr>
        <p:spPr>
          <a:xfrm>
            <a:off x="1371600" y="228600"/>
            <a:ext cx="6172200" cy="857250"/>
          </a:xfrm>
          <a:prstGeom prst="rect">
            <a:avLst/>
          </a:prstGeom>
        </p:spPr>
        <p:txBody>
          <a:bodyPr/>
          <a:lstStyle/>
          <a:p>
            <a:pPr algn="ctr" eaLnBrk="1" hangingPunct="1">
              <a:defRPr/>
            </a:pPr>
            <a:r>
              <a:rPr lang="en-US" sz="3000" b="1" dirty="0">
                <a:solidFill>
                  <a:srgbClr val="FFFFCC"/>
                </a:solidFill>
                <a:latin typeface="+mj-lt"/>
                <a:ea typeface="+mj-ea"/>
                <a:cs typeface="+mj-cs"/>
              </a:rPr>
              <a:t>Key players in AQM and the NAAQS</a:t>
            </a:r>
          </a:p>
        </p:txBody>
      </p:sp>
      <p:sp>
        <p:nvSpPr>
          <p:cNvPr id="2" name="Rectangle 1">
            <a:extLst>
              <a:ext uri="{FF2B5EF4-FFF2-40B4-BE49-F238E27FC236}">
                <a16:creationId xmlns:a16="http://schemas.microsoft.com/office/drawing/2014/main" id="{370784C2-4ED8-BA4A-AD81-4C296676D388}"/>
              </a:ext>
            </a:extLst>
          </p:cNvPr>
          <p:cNvSpPr/>
          <p:nvPr/>
        </p:nvSpPr>
        <p:spPr>
          <a:xfrm>
            <a:off x="1579890" y="4479699"/>
            <a:ext cx="1894907" cy="594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62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576250113@27042007-0f42">
            <a:extLst>
              <a:ext uri="{FF2B5EF4-FFF2-40B4-BE49-F238E27FC236}">
                <a16:creationId xmlns:a16="http://schemas.microsoft.com/office/drawing/2014/main" id="{A7AF64A2-7F49-C24F-9CBC-1DEFD09C27E7}"/>
              </a:ext>
            </a:extLst>
          </p:cNvPr>
          <p:cNvPicPr>
            <a:picLocks noChangeAspect="1" noChangeArrowheads="1"/>
          </p:cNvPicPr>
          <p:nvPr/>
        </p:nvPicPr>
        <p:blipFill>
          <a:blip r:embed="rId3"/>
          <a:srcRect/>
          <a:stretch>
            <a:fillRect/>
          </a:stretch>
        </p:blipFill>
        <p:spPr bwMode="auto">
          <a:xfrm>
            <a:off x="-198120" y="1270"/>
            <a:ext cx="9326880" cy="5143500"/>
          </a:xfrm>
          <a:prstGeom prst="rect">
            <a:avLst/>
          </a:prstGeom>
          <a:noFill/>
          <a:ln w="9525">
            <a:noFill/>
            <a:miter lim="800000"/>
            <a:headEnd/>
            <a:tailEnd/>
          </a:ln>
          <a:scene3d>
            <a:camera prst="orthographicFront">
              <a:rot lat="0" lon="0" rev="30000"/>
            </a:camera>
            <a:lightRig rig="threePt" dir="t"/>
          </a:scene3d>
        </p:spPr>
      </p:pic>
      <p:cxnSp>
        <p:nvCxnSpPr>
          <p:cNvPr id="4" name="Straight Arrow Connector 3">
            <a:extLst>
              <a:ext uri="{FF2B5EF4-FFF2-40B4-BE49-F238E27FC236}">
                <a16:creationId xmlns:a16="http://schemas.microsoft.com/office/drawing/2014/main" id="{E2C696BE-49B9-CA4E-B0D5-7974C48BF72A}"/>
              </a:ext>
            </a:extLst>
          </p:cNvPr>
          <p:cNvCxnSpPr/>
          <p:nvPr/>
        </p:nvCxnSpPr>
        <p:spPr>
          <a:xfrm rot="5400000" flipH="1" flipV="1">
            <a:off x="5820370" y="2771180"/>
            <a:ext cx="400050" cy="11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D16DD42-758B-BC4B-B6B8-4F935B616EBC}"/>
              </a:ext>
            </a:extLst>
          </p:cNvPr>
          <p:cNvCxnSpPr/>
          <p:nvPr/>
        </p:nvCxnSpPr>
        <p:spPr>
          <a:xfrm rot="5400000" flipH="1" flipV="1">
            <a:off x="3630216" y="2446734"/>
            <a:ext cx="514350" cy="23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389" name="TextBox 5">
            <a:extLst>
              <a:ext uri="{FF2B5EF4-FFF2-40B4-BE49-F238E27FC236}">
                <a16:creationId xmlns:a16="http://schemas.microsoft.com/office/drawing/2014/main" id="{8A3368A5-EB80-7E42-BBA0-2EBC0D206E00}"/>
              </a:ext>
            </a:extLst>
          </p:cNvPr>
          <p:cNvSpPr txBox="1">
            <a:spLocks noChangeArrowheads="1"/>
          </p:cNvSpPr>
          <p:nvPr/>
        </p:nvSpPr>
        <p:spPr bwMode="auto">
          <a:xfrm>
            <a:off x="3200400" y="2800350"/>
            <a:ext cx="1714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rgbClr val="0070C0"/>
                </a:solidFill>
                <a:latin typeface="Arial" panose="020B0604020202020204" pitchFamily="34" charset="0"/>
              </a:rPr>
              <a:t>Decline after 1971 dominated by areas not meeting NAAQS</a:t>
            </a:r>
          </a:p>
        </p:txBody>
      </p:sp>
      <p:sp>
        <p:nvSpPr>
          <p:cNvPr id="16390" name="TextBox 6">
            <a:extLst>
              <a:ext uri="{FF2B5EF4-FFF2-40B4-BE49-F238E27FC236}">
                <a16:creationId xmlns:a16="http://schemas.microsoft.com/office/drawing/2014/main" id="{E7AFAEF4-A540-C549-B3E3-6E0768E6536E}"/>
              </a:ext>
            </a:extLst>
          </p:cNvPr>
          <p:cNvSpPr txBox="1">
            <a:spLocks noChangeArrowheads="1"/>
          </p:cNvSpPr>
          <p:nvPr/>
        </p:nvSpPr>
        <p:spPr bwMode="auto">
          <a:xfrm>
            <a:off x="5562600" y="3028950"/>
            <a:ext cx="85725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50" dirty="0">
                <a:solidFill>
                  <a:srgbClr val="0070C0"/>
                </a:solidFill>
                <a:latin typeface="Arial" panose="020B0604020202020204" pitchFamily="34" charset="0"/>
              </a:rPr>
              <a:t>Filter medium change</a:t>
            </a:r>
          </a:p>
        </p:txBody>
      </p:sp>
      <p:sp>
        <p:nvSpPr>
          <p:cNvPr id="16391" name="TextBox 7">
            <a:extLst>
              <a:ext uri="{FF2B5EF4-FFF2-40B4-BE49-F238E27FC236}">
                <a16:creationId xmlns:a16="http://schemas.microsoft.com/office/drawing/2014/main" id="{69CBFBCB-4DC4-E442-AD08-61237E691988}"/>
              </a:ext>
            </a:extLst>
          </p:cNvPr>
          <p:cNvSpPr txBox="1">
            <a:spLocks noChangeArrowheads="1"/>
          </p:cNvSpPr>
          <p:nvPr/>
        </p:nvSpPr>
        <p:spPr bwMode="auto">
          <a:xfrm>
            <a:off x="6553200" y="3181350"/>
            <a:ext cx="131445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50" dirty="0">
                <a:solidFill>
                  <a:srgbClr val="0070C0"/>
                </a:solidFill>
                <a:latin typeface="Arial" panose="020B0604020202020204" pitchFamily="34" charset="0"/>
              </a:rPr>
              <a:t>TSP SIPS on hold during PM NAAQS review</a:t>
            </a:r>
          </a:p>
        </p:txBody>
      </p:sp>
      <p:cxnSp>
        <p:nvCxnSpPr>
          <p:cNvPr id="9" name="Straight Arrow Connector 8">
            <a:extLst>
              <a:ext uri="{FF2B5EF4-FFF2-40B4-BE49-F238E27FC236}">
                <a16:creationId xmlns:a16="http://schemas.microsoft.com/office/drawing/2014/main" id="{A7B2466F-B2CB-4345-BA79-D0DF786648AF}"/>
              </a:ext>
            </a:extLst>
          </p:cNvPr>
          <p:cNvCxnSpPr/>
          <p:nvPr/>
        </p:nvCxnSpPr>
        <p:spPr>
          <a:xfrm>
            <a:off x="6705600" y="3105150"/>
            <a:ext cx="914400" cy="2381"/>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393" name="Title 9">
            <a:extLst>
              <a:ext uri="{FF2B5EF4-FFF2-40B4-BE49-F238E27FC236}">
                <a16:creationId xmlns:a16="http://schemas.microsoft.com/office/drawing/2014/main" id="{44F95B73-7F68-ED4F-91B9-6E58F78C395A}"/>
              </a:ext>
            </a:extLst>
          </p:cNvPr>
          <p:cNvSpPr>
            <a:spLocks noGrp="1"/>
          </p:cNvSpPr>
          <p:nvPr>
            <p:ph type="title"/>
          </p:nvPr>
        </p:nvSpPr>
        <p:spPr>
          <a:xfrm>
            <a:off x="2819400" y="-19050"/>
            <a:ext cx="6172200" cy="742950"/>
          </a:xfrm>
        </p:spPr>
        <p:txBody>
          <a:bodyPr>
            <a:normAutofit/>
          </a:bodyPr>
          <a:lstStyle/>
          <a:p>
            <a:r>
              <a:rPr lang="en-US" altLang="en-US" sz="2800" b="1" dirty="0">
                <a:solidFill>
                  <a:srgbClr val="0000FF"/>
                </a:solidFill>
                <a:cs typeface="Arial" panose="020B0604020202020204" pitchFamily="34" charset="0"/>
              </a:rPr>
              <a:t>Results: Urban TSP Trends 1960-88</a:t>
            </a:r>
          </a:p>
        </p:txBody>
      </p:sp>
      <p:sp>
        <p:nvSpPr>
          <p:cNvPr id="16394" name="TextBox 10">
            <a:extLst>
              <a:ext uri="{FF2B5EF4-FFF2-40B4-BE49-F238E27FC236}">
                <a16:creationId xmlns:a16="http://schemas.microsoft.com/office/drawing/2014/main" id="{E6134232-A312-3943-A876-E97954C86561}"/>
              </a:ext>
            </a:extLst>
          </p:cNvPr>
          <p:cNvSpPr txBox="1">
            <a:spLocks noChangeArrowheads="1"/>
          </p:cNvSpPr>
          <p:nvPr/>
        </p:nvSpPr>
        <p:spPr bwMode="auto">
          <a:xfrm>
            <a:off x="1219200" y="1733550"/>
            <a:ext cx="1600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rgbClr val="0070C0"/>
                </a:solidFill>
                <a:latin typeface="Arial" panose="020B0604020202020204" pitchFamily="34" charset="0"/>
              </a:rPr>
              <a:t>Little progress 1961-66</a:t>
            </a:r>
          </a:p>
        </p:txBody>
      </p:sp>
      <p:sp>
        <p:nvSpPr>
          <p:cNvPr id="16395" name="TextBox 10">
            <a:extLst>
              <a:ext uri="{FF2B5EF4-FFF2-40B4-BE49-F238E27FC236}">
                <a16:creationId xmlns:a16="http://schemas.microsoft.com/office/drawing/2014/main" id="{348DD11C-74C5-B742-9D33-ABA105E946AC}"/>
              </a:ext>
            </a:extLst>
          </p:cNvPr>
          <p:cNvSpPr txBox="1">
            <a:spLocks noChangeArrowheads="1"/>
          </p:cNvSpPr>
          <p:nvPr/>
        </p:nvSpPr>
        <p:spPr bwMode="auto">
          <a:xfrm>
            <a:off x="3257550" y="1657350"/>
            <a:ext cx="28575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rgbClr val="0070C0"/>
                </a:solidFill>
                <a:latin typeface="Arial" panose="020B0604020202020204" pitchFamily="34" charset="0"/>
              </a:rPr>
              <a:t>Continuous progress 1966-77</a:t>
            </a:r>
          </a:p>
        </p:txBody>
      </p:sp>
    </p:spTree>
    <p:extLst>
      <p:ext uri="{BB962C8B-B14F-4D97-AF65-F5344CB8AC3E}">
        <p14:creationId xmlns:p14="http://schemas.microsoft.com/office/powerpoint/2010/main" val="3402018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54009AD-8746-D448-A2F2-EB9E3365EF14}"/>
              </a:ext>
            </a:extLst>
          </p:cNvPr>
          <p:cNvSpPr txBox="1">
            <a:spLocks/>
          </p:cNvSpPr>
          <p:nvPr/>
        </p:nvSpPr>
        <p:spPr>
          <a:xfrm>
            <a:off x="4648200" y="361950"/>
            <a:ext cx="4133850" cy="2914650"/>
          </a:xfrm>
          <a:prstGeom prst="rect">
            <a:avLst/>
          </a:prstGeom>
        </p:spPr>
        <p:txBody>
          <a:bodyPr/>
          <a:lstStyle/>
          <a:p>
            <a:pPr marL="257175" indent="-257175" algn="ctr">
              <a:spcBef>
                <a:spcPct val="20000"/>
              </a:spcBef>
              <a:defRPr/>
            </a:pPr>
            <a:r>
              <a:rPr lang="en-US" sz="2400" dirty="0">
                <a:solidFill>
                  <a:schemeClr val="bg1"/>
                </a:solidFill>
              </a:rPr>
              <a:t>   </a:t>
            </a:r>
            <a:r>
              <a:rPr lang="en-US" sz="3000" b="1" dirty="0">
                <a:solidFill>
                  <a:srgbClr val="FFFFCC"/>
                </a:solidFill>
                <a:latin typeface="+mj-lt"/>
              </a:rPr>
              <a:t>SO</a:t>
            </a:r>
            <a:r>
              <a:rPr lang="en-US" sz="3000" b="1" baseline="-25000" dirty="0">
                <a:solidFill>
                  <a:srgbClr val="FFFFCC"/>
                </a:solidFill>
                <a:latin typeface="+mj-lt"/>
              </a:rPr>
              <a:t>2</a:t>
            </a:r>
            <a:r>
              <a:rPr lang="en-US" sz="3000" b="1" dirty="0">
                <a:solidFill>
                  <a:srgbClr val="FFFFCC"/>
                </a:solidFill>
                <a:latin typeface="+mj-lt"/>
              </a:rPr>
              <a:t> Trends</a:t>
            </a:r>
          </a:p>
          <a:p>
            <a:pPr marL="557213" lvl="1" indent="-214313">
              <a:spcBef>
                <a:spcPct val="20000"/>
              </a:spcBef>
              <a:buFont typeface="Arial" pitchFamily="34" charset="0"/>
              <a:buChar char="–"/>
              <a:defRPr/>
            </a:pPr>
            <a:r>
              <a:rPr lang="en-US" sz="2000" dirty="0">
                <a:solidFill>
                  <a:schemeClr val="bg1"/>
                </a:solidFill>
              </a:rPr>
              <a:t>32 NASN urban sites</a:t>
            </a:r>
          </a:p>
          <a:p>
            <a:pPr marL="557213" lvl="1" indent="-214313">
              <a:spcBef>
                <a:spcPct val="20000"/>
              </a:spcBef>
              <a:buFont typeface="Arial" pitchFamily="34" charset="0"/>
              <a:buChar char="–"/>
              <a:defRPr/>
            </a:pPr>
            <a:r>
              <a:rPr lang="en-US" sz="2000" dirty="0">
                <a:solidFill>
                  <a:schemeClr val="bg1"/>
                </a:solidFill>
              </a:rPr>
              <a:t>Improvements begin in 67, accelerate 69-71</a:t>
            </a:r>
          </a:p>
          <a:p>
            <a:pPr marL="557213" lvl="1" indent="-214313">
              <a:spcBef>
                <a:spcPct val="20000"/>
              </a:spcBef>
              <a:buFont typeface="Arial" pitchFamily="34" charset="0"/>
              <a:buChar char="–"/>
              <a:defRPr/>
            </a:pPr>
            <a:r>
              <a:rPr lang="en-US" sz="2000" dirty="0">
                <a:solidFill>
                  <a:schemeClr val="bg1"/>
                </a:solidFill>
              </a:rPr>
              <a:t>This suggests 1963 Interstate studies, 1967 CAA AQM requirements produced results, continuing after the 1970 amendments</a:t>
            </a:r>
          </a:p>
        </p:txBody>
      </p:sp>
      <p:pic>
        <p:nvPicPr>
          <p:cNvPr id="18434" name="Picture 4" descr="C:\Documents and Settings\Owner\Desktop\60sSO2trends.jpg">
            <a:extLst>
              <a:ext uri="{FF2B5EF4-FFF2-40B4-BE49-F238E27FC236}">
                <a16:creationId xmlns:a16="http://schemas.microsoft.com/office/drawing/2014/main" id="{EB80AB4E-AC18-604B-8CA2-248CEDEA7C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5" r="1737"/>
          <a:stretch/>
        </p:blipFill>
        <p:spPr bwMode="auto">
          <a:xfrm>
            <a:off x="1117601" y="133350"/>
            <a:ext cx="336296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9CD930A-47AF-CD4A-B30C-A541981835C6}"/>
              </a:ext>
            </a:extLst>
          </p:cNvPr>
          <p:cNvSpPr txBox="1"/>
          <p:nvPr/>
        </p:nvSpPr>
        <p:spPr>
          <a:xfrm>
            <a:off x="5984240" y="39725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1502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D06C50D2-456E-E74C-ACFC-55F69C172304}"/>
              </a:ext>
            </a:extLst>
          </p:cNvPr>
          <p:cNvSpPr>
            <a:spLocks noGrp="1"/>
          </p:cNvSpPr>
          <p:nvPr>
            <p:ph type="title"/>
          </p:nvPr>
        </p:nvSpPr>
        <p:spPr>
          <a:xfrm>
            <a:off x="1143000" y="205979"/>
            <a:ext cx="6858000" cy="857250"/>
          </a:xfrm>
        </p:spPr>
        <p:txBody>
          <a:bodyPr/>
          <a:lstStyle/>
          <a:p>
            <a:r>
              <a:rPr lang="en-US" altLang="en-US" b="1" dirty="0"/>
              <a:t>Air Quality Management 101+</a:t>
            </a:r>
          </a:p>
        </p:txBody>
      </p:sp>
      <p:sp>
        <p:nvSpPr>
          <p:cNvPr id="3" name="Content Placeholder 2">
            <a:extLst>
              <a:ext uri="{FF2B5EF4-FFF2-40B4-BE49-F238E27FC236}">
                <a16:creationId xmlns:a16="http://schemas.microsoft.com/office/drawing/2014/main" id="{92A63034-9450-1A47-AFAC-7D9D856A730B}"/>
              </a:ext>
            </a:extLst>
          </p:cNvPr>
          <p:cNvSpPr>
            <a:spLocks noGrp="1"/>
          </p:cNvSpPr>
          <p:nvPr>
            <p:ph idx="1"/>
          </p:nvPr>
        </p:nvSpPr>
        <p:spPr>
          <a:xfrm>
            <a:off x="533400" y="1276111"/>
            <a:ext cx="7988300" cy="420609"/>
          </a:xfrm>
        </p:spPr>
        <p:txBody>
          <a:bodyPr/>
          <a:lstStyle/>
          <a:p>
            <a:pPr>
              <a:defRPr/>
            </a:pPr>
            <a:r>
              <a:rPr lang="en-US" sz="2100" dirty="0">
                <a:solidFill>
                  <a:schemeClr val="bg1"/>
                </a:solidFill>
              </a:rPr>
              <a:t>2020:  the 50</a:t>
            </a:r>
            <a:r>
              <a:rPr lang="en-US" sz="2100" baseline="30000" dirty="0">
                <a:solidFill>
                  <a:schemeClr val="bg1"/>
                </a:solidFill>
              </a:rPr>
              <a:t>th</a:t>
            </a:r>
            <a:r>
              <a:rPr lang="en-US" sz="2100" dirty="0">
                <a:solidFill>
                  <a:schemeClr val="bg1"/>
                </a:solidFill>
              </a:rPr>
              <a:t> anniversary of Earth Day, EPA, and the Clean Air Act</a:t>
            </a:r>
          </a:p>
          <a:p>
            <a:pPr lvl="1">
              <a:spcBef>
                <a:spcPts val="0"/>
              </a:spcBef>
              <a:defRPr/>
            </a:pPr>
            <a:endParaRPr lang="en-US" dirty="0"/>
          </a:p>
          <a:p>
            <a:pPr lvl="1">
              <a:defRPr/>
            </a:pPr>
            <a:endParaRPr lang="en-US" dirty="0"/>
          </a:p>
        </p:txBody>
      </p:sp>
      <p:sp>
        <p:nvSpPr>
          <p:cNvPr id="2" name="Rectangle 1">
            <a:extLst>
              <a:ext uri="{FF2B5EF4-FFF2-40B4-BE49-F238E27FC236}">
                <a16:creationId xmlns:a16="http://schemas.microsoft.com/office/drawing/2014/main" id="{1847EA43-5493-5946-A2AC-4DC8E7FAD098}"/>
              </a:ext>
            </a:extLst>
          </p:cNvPr>
          <p:cNvSpPr/>
          <p:nvPr/>
        </p:nvSpPr>
        <p:spPr>
          <a:xfrm>
            <a:off x="533400" y="1733550"/>
            <a:ext cx="7543800" cy="415498"/>
          </a:xfrm>
          <a:prstGeom prst="rect">
            <a:avLst/>
          </a:prstGeom>
        </p:spPr>
        <p:txBody>
          <a:bodyPr wrap="square">
            <a:spAutoFit/>
          </a:bodyPr>
          <a:lstStyle/>
          <a:p>
            <a:pPr marL="342900" indent="-342900">
              <a:buFont typeface="Arial" panose="020B0604020202020204" pitchFamily="34" charset="0"/>
              <a:buChar char="•"/>
              <a:defRPr/>
            </a:pPr>
            <a:r>
              <a:rPr lang="en-US" sz="2100" dirty="0">
                <a:solidFill>
                  <a:schemeClr val="bg1"/>
                </a:solidFill>
              </a:rPr>
              <a:t>A look at the the origins, development, evolution of U.S. AQM</a:t>
            </a:r>
          </a:p>
        </p:txBody>
      </p:sp>
      <p:sp>
        <p:nvSpPr>
          <p:cNvPr id="4" name="Rectangle 3">
            <a:extLst>
              <a:ext uri="{FF2B5EF4-FFF2-40B4-BE49-F238E27FC236}">
                <a16:creationId xmlns:a16="http://schemas.microsoft.com/office/drawing/2014/main" id="{11B2D1CC-CFD4-6343-BBD0-35ECC449FECA}"/>
              </a:ext>
            </a:extLst>
          </p:cNvPr>
          <p:cNvSpPr/>
          <p:nvPr/>
        </p:nvSpPr>
        <p:spPr>
          <a:xfrm>
            <a:off x="457200" y="2114550"/>
            <a:ext cx="7391400" cy="1477328"/>
          </a:xfrm>
          <a:prstGeom prst="rect">
            <a:avLst/>
          </a:prstGeom>
        </p:spPr>
        <p:txBody>
          <a:bodyPr wrap="square">
            <a:spAutoFit/>
          </a:bodyPr>
          <a:lstStyle/>
          <a:p>
            <a:pPr lvl="1">
              <a:spcBef>
                <a:spcPts val="0"/>
              </a:spcBef>
              <a:defRPr/>
            </a:pPr>
            <a:r>
              <a:rPr lang="en-US" dirty="0">
                <a:solidFill>
                  <a:schemeClr val="bg1"/>
                </a:solidFill>
              </a:rPr>
              <a:t>-  Legislation, policies, and politics</a:t>
            </a:r>
          </a:p>
          <a:p>
            <a:pPr lvl="1">
              <a:spcBef>
                <a:spcPts val="0"/>
              </a:spcBef>
              <a:defRPr/>
            </a:pPr>
            <a:r>
              <a:rPr lang="en-US" dirty="0">
                <a:solidFill>
                  <a:schemeClr val="bg1"/>
                </a:solidFill>
              </a:rPr>
              <a:t>-  A focus on National Ambient Air Quality Standards (NAAQS)</a:t>
            </a:r>
          </a:p>
          <a:p>
            <a:pPr lvl="1">
              <a:spcBef>
                <a:spcPts val="0"/>
              </a:spcBef>
              <a:defRPr/>
            </a:pPr>
            <a:r>
              <a:rPr lang="en-US" dirty="0">
                <a:solidFill>
                  <a:schemeClr val="bg1"/>
                </a:solidFill>
              </a:rPr>
              <a:t>-  What worked and what didn’t in US Air Quality Management</a:t>
            </a:r>
          </a:p>
          <a:p>
            <a:pPr lvl="1">
              <a:spcBef>
                <a:spcPts val="0"/>
              </a:spcBef>
              <a:defRPr/>
            </a:pPr>
            <a:r>
              <a:rPr lang="en-US" dirty="0">
                <a:solidFill>
                  <a:schemeClr val="bg1"/>
                </a:solidFill>
              </a:rPr>
              <a:t>-  A look at the latest in air pollution accountability science</a:t>
            </a:r>
          </a:p>
          <a:p>
            <a:pPr lvl="1">
              <a:spcBef>
                <a:spcPts val="0"/>
              </a:spcBef>
              <a:defRPr/>
            </a:pPr>
            <a:r>
              <a:rPr lang="en-US" dirty="0">
                <a:solidFill>
                  <a:schemeClr val="bg1"/>
                </a:solidFill>
              </a:rPr>
              <a:t>-  What’s left?   Continuing challenges for air quality management</a:t>
            </a:r>
          </a:p>
        </p:txBody>
      </p:sp>
      <p:pic>
        <p:nvPicPr>
          <p:cNvPr id="6" name="Picture 5" descr="A screenshot of a cell phone&#10;&#10;Description automatically generated">
            <a:extLst>
              <a:ext uri="{FF2B5EF4-FFF2-40B4-BE49-F238E27FC236}">
                <a16:creationId xmlns:a16="http://schemas.microsoft.com/office/drawing/2014/main" id="{CB7E49B4-2B50-4A4B-9A71-4A0A1E70A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638550"/>
            <a:ext cx="3886200" cy="1337234"/>
          </a:xfrm>
          <a:prstGeom prst="rect">
            <a:avLst/>
          </a:prstGeom>
        </p:spPr>
      </p:pic>
    </p:spTree>
    <p:extLst>
      <p:ext uri="{BB962C8B-B14F-4D97-AF65-F5344CB8AC3E}">
        <p14:creationId xmlns:p14="http://schemas.microsoft.com/office/powerpoint/2010/main" val="16162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dissolve">
                                      <p:cBhvr>
                                        <p:cTn id="20" dur="500"/>
                                        <p:tgtEl>
                                          <p:spTgt spid="4">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dissolve">
                                      <p:cBhvr>
                                        <p:cTn id="23" dur="500"/>
                                        <p:tgtEl>
                                          <p:spTgt spid="4">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dissolve">
                                      <p:cBhvr>
                                        <p:cTn id="26" dur="500"/>
                                        <p:tgtEl>
                                          <p:spTgt spid="4">
                                            <p:txEl>
                                              <p:pRg st="3" end="3"/>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dissolve">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5AC92A1-24D8-B949-93E6-E8DE3B259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2" y="415356"/>
            <a:ext cx="4572000" cy="4004235"/>
          </a:xfrm>
          <a:prstGeom prst="rect">
            <a:avLst/>
          </a:prstGeom>
        </p:spPr>
      </p:pic>
      <p:sp>
        <p:nvSpPr>
          <p:cNvPr id="4" name="TextBox 16">
            <a:extLst>
              <a:ext uri="{FF2B5EF4-FFF2-40B4-BE49-F238E27FC236}">
                <a16:creationId xmlns:a16="http://schemas.microsoft.com/office/drawing/2014/main" id="{B98E8476-0C7D-3E46-AF63-4B2A8AE049E3}"/>
              </a:ext>
            </a:extLst>
          </p:cNvPr>
          <p:cNvSpPr txBox="1">
            <a:spLocks noChangeArrowheads="1"/>
          </p:cNvSpPr>
          <p:nvPr/>
        </p:nvSpPr>
        <p:spPr bwMode="auto">
          <a:xfrm>
            <a:off x="5257800" y="415356"/>
            <a:ext cx="3657601" cy="830997"/>
          </a:xfrm>
          <a:prstGeom prst="rect">
            <a:avLst/>
          </a:prstGeom>
          <a:noFill/>
          <a:ln w="9525">
            <a:noFill/>
            <a:miter lim="800000"/>
            <a:headEnd/>
            <a:tailEnd/>
          </a:ln>
        </p:spPr>
        <p:txBody>
          <a:bodyPr wrap="square">
            <a:spAutoFit/>
          </a:bodyPr>
          <a:lstStyle/>
          <a:p>
            <a:pPr eaLnBrk="1" hangingPunct="1">
              <a:defRPr/>
            </a:pPr>
            <a:r>
              <a:rPr lang="en-US" sz="2400" b="1" dirty="0">
                <a:solidFill>
                  <a:srgbClr val="FFFFE1"/>
                </a:solidFill>
                <a:latin typeface="+mj-lt"/>
              </a:rPr>
              <a:t>But what’s up about acid sulfate particle trends?</a:t>
            </a:r>
          </a:p>
        </p:txBody>
      </p:sp>
      <p:sp>
        <p:nvSpPr>
          <p:cNvPr id="5" name="TextBox 16">
            <a:extLst>
              <a:ext uri="{FF2B5EF4-FFF2-40B4-BE49-F238E27FC236}">
                <a16:creationId xmlns:a16="http://schemas.microsoft.com/office/drawing/2014/main" id="{0C5F2F5B-5400-4E4C-A6A8-D664D31DF6D1}"/>
              </a:ext>
            </a:extLst>
          </p:cNvPr>
          <p:cNvSpPr txBox="1">
            <a:spLocks noChangeArrowheads="1"/>
          </p:cNvSpPr>
          <p:nvPr/>
        </p:nvSpPr>
        <p:spPr bwMode="auto">
          <a:xfrm>
            <a:off x="457202" y="4520395"/>
            <a:ext cx="4343400" cy="415498"/>
          </a:xfrm>
          <a:prstGeom prst="rect">
            <a:avLst/>
          </a:prstGeom>
          <a:noFill/>
          <a:ln w="9525">
            <a:noFill/>
            <a:miter lim="800000"/>
            <a:headEnd/>
            <a:tailEnd/>
          </a:ln>
        </p:spPr>
        <p:txBody>
          <a:bodyPr wrap="square">
            <a:spAutoFit/>
          </a:bodyPr>
          <a:lstStyle/>
          <a:p>
            <a:pPr algn="ctr" eaLnBrk="1" hangingPunct="1">
              <a:defRPr/>
            </a:pPr>
            <a:r>
              <a:rPr lang="en-US" sz="2100" b="1" i="1" dirty="0">
                <a:solidFill>
                  <a:srgbClr val="FFFFE1"/>
                </a:solidFill>
                <a:latin typeface="+mj-lt"/>
              </a:rPr>
              <a:t> </a:t>
            </a:r>
            <a:r>
              <a:rPr lang="en-US" sz="2100" b="1" dirty="0">
                <a:solidFill>
                  <a:schemeClr val="bg1">
                    <a:lumMod val="95000"/>
                  </a:schemeClr>
                </a:solidFill>
                <a:latin typeface="+mj-lt"/>
              </a:rPr>
              <a:t>Trends in sulfate </a:t>
            </a:r>
            <a:r>
              <a:rPr lang="en-US" sz="2100" b="1" i="1" dirty="0">
                <a:solidFill>
                  <a:schemeClr val="bg1">
                    <a:lumMod val="95000"/>
                  </a:schemeClr>
                </a:solidFill>
                <a:latin typeface="+mj-lt"/>
              </a:rPr>
              <a:t>particles </a:t>
            </a:r>
            <a:r>
              <a:rPr lang="en-US" sz="2100" b="1" dirty="0">
                <a:solidFill>
                  <a:schemeClr val="bg1">
                    <a:lumMod val="95000"/>
                  </a:schemeClr>
                </a:solidFill>
                <a:latin typeface="+mj-lt"/>
              </a:rPr>
              <a:t>vs SO</a:t>
            </a:r>
            <a:r>
              <a:rPr lang="en-US" sz="2100" b="1" baseline="-25000" dirty="0">
                <a:solidFill>
                  <a:schemeClr val="bg1">
                    <a:lumMod val="95000"/>
                  </a:schemeClr>
                </a:solidFill>
                <a:latin typeface="+mj-lt"/>
              </a:rPr>
              <a:t>2 </a:t>
            </a:r>
            <a:r>
              <a:rPr lang="en-US" sz="2100" b="1" i="1" dirty="0">
                <a:solidFill>
                  <a:schemeClr val="bg1">
                    <a:lumMod val="95000"/>
                  </a:schemeClr>
                </a:solidFill>
                <a:latin typeface="+mj-lt"/>
              </a:rPr>
              <a:t>gas</a:t>
            </a:r>
            <a:endParaRPr lang="en-US" sz="2100" b="1" i="1" baseline="-25000" dirty="0">
              <a:solidFill>
                <a:schemeClr val="bg1">
                  <a:lumMod val="95000"/>
                </a:schemeClr>
              </a:solidFill>
              <a:latin typeface="+mj-lt"/>
            </a:endParaRPr>
          </a:p>
        </p:txBody>
      </p:sp>
      <p:sp>
        <p:nvSpPr>
          <p:cNvPr id="2" name="TextBox 1">
            <a:extLst>
              <a:ext uri="{FF2B5EF4-FFF2-40B4-BE49-F238E27FC236}">
                <a16:creationId xmlns:a16="http://schemas.microsoft.com/office/drawing/2014/main" id="{3F53CCB8-5832-8C48-8DDA-387DCDD8A5DC}"/>
              </a:ext>
            </a:extLst>
          </p:cNvPr>
          <p:cNvSpPr txBox="1"/>
          <p:nvPr/>
        </p:nvSpPr>
        <p:spPr>
          <a:xfrm>
            <a:off x="5257801" y="1428750"/>
            <a:ext cx="36576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While  SO</a:t>
            </a:r>
            <a:r>
              <a:rPr lang="en-US" baseline="-25000" dirty="0">
                <a:solidFill>
                  <a:schemeClr val="bg1"/>
                </a:solidFill>
              </a:rPr>
              <a:t>2</a:t>
            </a:r>
            <a:r>
              <a:rPr lang="en-US" dirty="0">
                <a:solidFill>
                  <a:schemeClr val="bg1"/>
                </a:solidFill>
              </a:rPr>
              <a:t> gas urban levels declined after 1968….</a:t>
            </a:r>
          </a:p>
          <a:p>
            <a:pPr marL="285750" indent="-285750">
              <a:buFont typeface="Arial" panose="020B0604020202020204" pitchFamily="34" charset="0"/>
              <a:buChar char="•"/>
            </a:pPr>
            <a:r>
              <a:rPr lang="en-US" dirty="0">
                <a:solidFill>
                  <a:schemeClr val="bg1"/>
                </a:solidFill>
              </a:rPr>
              <a:t>Sulfate particles formed from </a:t>
            </a:r>
            <a:r>
              <a:rPr lang="en-US" dirty="0" err="1">
                <a:solidFill>
                  <a:schemeClr val="bg1"/>
                </a:solidFill>
              </a:rPr>
              <a:t>SO</a:t>
            </a:r>
            <a:r>
              <a:rPr lang="en-US" baseline="-25000" dirty="0" err="1">
                <a:solidFill>
                  <a:schemeClr val="bg1"/>
                </a:solidFill>
              </a:rPr>
              <a:t>x</a:t>
            </a:r>
            <a:r>
              <a:rPr lang="en-US" baseline="-25000" dirty="0">
                <a:solidFill>
                  <a:schemeClr val="bg1"/>
                </a:solidFill>
              </a:rPr>
              <a:t> </a:t>
            </a:r>
            <a:r>
              <a:rPr lang="en-US" dirty="0">
                <a:solidFill>
                  <a:schemeClr val="bg1"/>
                </a:solidFill>
              </a:rPr>
              <a:t>emission increased in urban and non-urban areas</a:t>
            </a:r>
          </a:p>
          <a:p>
            <a:pPr marL="285750" indent="-285750">
              <a:buFont typeface="Arial" panose="020B0604020202020204" pitchFamily="34" charset="0"/>
              <a:buChar char="•"/>
            </a:pPr>
            <a:r>
              <a:rPr lang="en-US" dirty="0">
                <a:solidFill>
                  <a:schemeClr val="bg1"/>
                </a:solidFill>
              </a:rPr>
              <a:t>Analysis of airport visibility indicated fine particles decreased in winter and increased in summer!</a:t>
            </a:r>
          </a:p>
          <a:p>
            <a:pPr marL="285750" indent="-285750">
              <a:buFont typeface="Arial" panose="020B0604020202020204" pitchFamily="34" charset="0"/>
              <a:buChar char="•"/>
            </a:pPr>
            <a:endParaRPr lang="en-US" dirty="0">
              <a:solidFill>
                <a:schemeClr val="bg1"/>
              </a:solidFill>
            </a:endParaRPr>
          </a:p>
        </p:txBody>
      </p:sp>
      <p:pic>
        <p:nvPicPr>
          <p:cNvPr id="7" name="Picture 6" descr="Diagram&#10;&#10;Description automatically generated">
            <a:extLst>
              <a:ext uri="{FF2B5EF4-FFF2-40B4-BE49-F238E27FC236}">
                <a16:creationId xmlns:a16="http://schemas.microsoft.com/office/drawing/2014/main" id="{F3904467-55B0-9C4B-BA81-143647254522}"/>
              </a:ext>
            </a:extLst>
          </p:cNvPr>
          <p:cNvPicPr>
            <a:picLocks noChangeAspect="1"/>
          </p:cNvPicPr>
          <p:nvPr/>
        </p:nvPicPr>
        <p:blipFill rotWithShape="1">
          <a:blip r:embed="rId4">
            <a:extLst>
              <a:ext uri="{28A0092B-C50C-407E-A947-70E740481C1C}">
                <a14:useLocalDpi xmlns:a14="http://schemas.microsoft.com/office/drawing/2010/main" val="0"/>
              </a:ext>
            </a:extLst>
          </a:blip>
          <a:srcRect l="4171" b="3754"/>
          <a:stretch/>
        </p:blipFill>
        <p:spPr>
          <a:xfrm>
            <a:off x="457200" y="415356"/>
            <a:ext cx="4572000" cy="3604194"/>
          </a:xfrm>
          <a:prstGeom prst="rect">
            <a:avLst/>
          </a:prstGeom>
        </p:spPr>
      </p:pic>
      <p:sp>
        <p:nvSpPr>
          <p:cNvPr id="8" name="TextBox 7">
            <a:extLst>
              <a:ext uri="{FF2B5EF4-FFF2-40B4-BE49-F238E27FC236}">
                <a16:creationId xmlns:a16="http://schemas.microsoft.com/office/drawing/2014/main" id="{BE7CD23C-9B96-3E44-834F-7BCFB4C4EB86}"/>
              </a:ext>
            </a:extLst>
          </p:cNvPr>
          <p:cNvSpPr txBox="1"/>
          <p:nvPr/>
        </p:nvSpPr>
        <p:spPr>
          <a:xfrm>
            <a:off x="457200" y="4019550"/>
            <a:ext cx="4572000" cy="369332"/>
          </a:xfrm>
          <a:prstGeom prst="rect">
            <a:avLst/>
          </a:prstGeom>
          <a:solidFill>
            <a:schemeClr val="bg1"/>
          </a:solidFill>
          <a:ln>
            <a:noFill/>
          </a:ln>
        </p:spPr>
        <p:txBody>
          <a:bodyPr wrap="square" rtlCol="0">
            <a:spAutoFit/>
          </a:bodyPr>
          <a:lstStyle/>
          <a:p>
            <a:r>
              <a:rPr lang="en-US" dirty="0"/>
              <a:t>Extinction (inverse visibility) 1948-75</a:t>
            </a:r>
          </a:p>
        </p:txBody>
      </p:sp>
    </p:spTree>
    <p:extLst>
      <p:ext uri="{BB962C8B-B14F-4D97-AF65-F5344CB8AC3E}">
        <p14:creationId xmlns:p14="http://schemas.microsoft.com/office/powerpoint/2010/main" val="322262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B6F2DBF-2A48-2047-A577-C16833BC3D4A}"/>
              </a:ext>
            </a:extLst>
          </p:cNvPr>
          <p:cNvGraphicFramePr>
            <a:graphicFrameLocks noGrp="1"/>
          </p:cNvGraphicFramePr>
          <p:nvPr>
            <p:extLst>
              <p:ext uri="{D42A27DB-BD31-4B8C-83A1-F6EECF244321}">
                <p14:modId xmlns:p14="http://schemas.microsoft.com/office/powerpoint/2010/main" val="123182997"/>
              </p:ext>
            </p:extLst>
          </p:nvPr>
        </p:nvGraphicFramePr>
        <p:xfrm>
          <a:off x="0" y="764382"/>
          <a:ext cx="9144000" cy="4379119"/>
        </p:xfrm>
        <a:graphic>
          <a:graphicData uri="http://schemas.openxmlformats.org/drawingml/2006/chart">
            <c:chart xmlns:c="http://schemas.openxmlformats.org/drawingml/2006/chart" xmlns:r="http://schemas.openxmlformats.org/officeDocument/2006/relationships" r:id="rId3"/>
          </a:graphicData>
        </a:graphic>
      </p:graphicFrame>
      <p:sp>
        <p:nvSpPr>
          <p:cNvPr id="28676" name="TextBox 1">
            <a:extLst>
              <a:ext uri="{FF2B5EF4-FFF2-40B4-BE49-F238E27FC236}">
                <a16:creationId xmlns:a16="http://schemas.microsoft.com/office/drawing/2014/main" id="{ED8E1728-F80F-BD4B-86D5-2978DC8457C6}"/>
              </a:ext>
            </a:extLst>
          </p:cNvPr>
          <p:cNvSpPr txBox="1">
            <a:spLocks noChangeArrowheads="1"/>
          </p:cNvSpPr>
          <p:nvPr/>
        </p:nvSpPr>
        <p:spPr bwMode="auto">
          <a:xfrm>
            <a:off x="4286250" y="1352550"/>
            <a:ext cx="1200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srgbClr val="FFFFCC"/>
                </a:solidFill>
                <a:latin typeface="Arial Narrow" panose="020B0604020202020204" pitchFamily="34" charset="0"/>
              </a:rPr>
              <a:t>US enters WWII</a:t>
            </a:r>
          </a:p>
        </p:txBody>
      </p:sp>
      <p:sp>
        <p:nvSpPr>
          <p:cNvPr id="28677" name="TextBox 1">
            <a:extLst>
              <a:ext uri="{FF2B5EF4-FFF2-40B4-BE49-F238E27FC236}">
                <a16:creationId xmlns:a16="http://schemas.microsoft.com/office/drawing/2014/main" id="{78280155-2E73-8B46-864A-31CC15BB37D2}"/>
              </a:ext>
            </a:extLst>
          </p:cNvPr>
          <p:cNvSpPr txBox="1">
            <a:spLocks noChangeArrowheads="1"/>
          </p:cNvSpPr>
          <p:nvPr/>
        </p:nvSpPr>
        <p:spPr bwMode="auto">
          <a:xfrm>
            <a:off x="6096000" y="1771650"/>
            <a:ext cx="6286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dirty="0">
                <a:solidFill>
                  <a:srgbClr val="FFFFCC"/>
                </a:solidFill>
                <a:latin typeface="Arial Narrow" panose="020B0604020202020204" pitchFamily="34" charset="0"/>
              </a:rPr>
              <a:t>1970</a:t>
            </a:r>
            <a:r>
              <a:rPr lang="en-US" altLang="en-US" sz="900" dirty="0">
                <a:solidFill>
                  <a:srgbClr val="FFFFCC"/>
                </a:solidFill>
                <a:latin typeface="Arial Narrow" panose="020B0604020202020204" pitchFamily="34" charset="0"/>
              </a:rPr>
              <a:t> </a:t>
            </a:r>
            <a:r>
              <a:rPr lang="en-US" altLang="en-US" sz="1200" dirty="0">
                <a:solidFill>
                  <a:srgbClr val="FFFFCC"/>
                </a:solidFill>
                <a:latin typeface="Arial Narrow" panose="020B0604020202020204" pitchFamily="34" charset="0"/>
              </a:rPr>
              <a:t>CAAA</a:t>
            </a:r>
          </a:p>
        </p:txBody>
      </p:sp>
      <p:sp>
        <p:nvSpPr>
          <p:cNvPr id="28679" name="Title 7">
            <a:extLst>
              <a:ext uri="{FF2B5EF4-FFF2-40B4-BE49-F238E27FC236}">
                <a16:creationId xmlns:a16="http://schemas.microsoft.com/office/drawing/2014/main" id="{60C653AF-8402-6A47-B1F2-CA57F2441BE0}"/>
              </a:ext>
            </a:extLst>
          </p:cNvPr>
          <p:cNvSpPr>
            <a:spLocks noGrp="1"/>
          </p:cNvSpPr>
          <p:nvPr>
            <p:ph type="title"/>
          </p:nvPr>
        </p:nvSpPr>
        <p:spPr>
          <a:xfrm>
            <a:off x="1485900" y="0"/>
            <a:ext cx="6172200" cy="857250"/>
          </a:xfrm>
        </p:spPr>
        <p:txBody>
          <a:bodyPr/>
          <a:lstStyle/>
          <a:p>
            <a:r>
              <a:rPr lang="en-US" altLang="en-US" sz="3000" b="1">
                <a:solidFill>
                  <a:srgbClr val="FFFFCC"/>
                </a:solidFill>
                <a:cs typeface="Arial" panose="020B0604020202020204" pitchFamily="34" charset="0"/>
              </a:rPr>
              <a:t>National SO</a:t>
            </a:r>
            <a:r>
              <a:rPr lang="en-US" altLang="en-US" sz="3000" b="1" baseline="-25000">
                <a:solidFill>
                  <a:srgbClr val="FFFFCC"/>
                </a:solidFill>
                <a:cs typeface="Arial" panose="020B0604020202020204" pitchFamily="34" charset="0"/>
              </a:rPr>
              <a:t>2</a:t>
            </a:r>
            <a:r>
              <a:rPr lang="en-US" altLang="en-US" sz="3000" b="1">
                <a:solidFill>
                  <a:srgbClr val="FFFFCC"/>
                </a:solidFill>
                <a:cs typeface="Arial" panose="020B0604020202020204" pitchFamily="34" charset="0"/>
              </a:rPr>
              <a:t> and NOx trends</a:t>
            </a:r>
          </a:p>
        </p:txBody>
      </p:sp>
      <p:sp>
        <p:nvSpPr>
          <p:cNvPr id="5" name="Oval 4">
            <a:extLst>
              <a:ext uri="{FF2B5EF4-FFF2-40B4-BE49-F238E27FC236}">
                <a16:creationId xmlns:a16="http://schemas.microsoft.com/office/drawing/2014/main" id="{108C3157-AD26-5449-913B-2FD027885303}"/>
              </a:ext>
            </a:extLst>
          </p:cNvPr>
          <p:cNvSpPr/>
          <p:nvPr/>
        </p:nvSpPr>
        <p:spPr>
          <a:xfrm>
            <a:off x="6019800" y="1047750"/>
            <a:ext cx="1143000"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2818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56006"/>
            <a:ext cx="6858000" cy="4601744"/>
          </a:xfrm>
          <a:prstGeom prst="rect">
            <a:avLst/>
          </a:prstGeom>
        </p:spPr>
      </p:pic>
    </p:spTree>
    <p:extLst>
      <p:ext uri="{BB962C8B-B14F-4D97-AF65-F5344CB8AC3E}">
        <p14:creationId xmlns:p14="http://schemas.microsoft.com/office/powerpoint/2010/main" val="3663627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5034"/>
            <a:ext cx="6858000" cy="47184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023"/>
            <a:ext cx="6858000" cy="4718417"/>
          </a:xfrm>
          <a:prstGeom prst="rect">
            <a:avLst/>
          </a:prstGeom>
        </p:spPr>
      </p:pic>
      <p:grpSp>
        <p:nvGrpSpPr>
          <p:cNvPr id="9" name="Group 8">
            <a:extLst>
              <a:ext uri="{FF2B5EF4-FFF2-40B4-BE49-F238E27FC236}">
                <a16:creationId xmlns:a16="http://schemas.microsoft.com/office/drawing/2014/main" id="{FCA98E04-46EA-BF4F-87BC-BF9118AE8D22}"/>
              </a:ext>
            </a:extLst>
          </p:cNvPr>
          <p:cNvGrpSpPr/>
          <p:nvPr/>
        </p:nvGrpSpPr>
        <p:grpSpPr>
          <a:xfrm>
            <a:off x="0" y="0"/>
            <a:ext cx="9067800" cy="5086349"/>
            <a:chOff x="0" y="-1"/>
            <a:chExt cx="9144000" cy="678179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781798"/>
            </a:xfrm>
            <a:prstGeom prst="rect">
              <a:avLst/>
            </a:prstGeom>
          </p:spPr>
        </p:pic>
        <p:sp>
          <p:nvSpPr>
            <p:cNvPr id="8" name="Title 3"/>
            <p:cNvSpPr txBox="1">
              <a:spLocks/>
            </p:cNvSpPr>
            <p:nvPr/>
          </p:nvSpPr>
          <p:spPr>
            <a:xfrm>
              <a:off x="762000" y="152400"/>
              <a:ext cx="7162800"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solidFill>
                    <a:srgbClr val="0050FA"/>
                  </a:solidFill>
                </a:rPr>
                <a:t>Los Angeles Smog levels</a:t>
              </a:r>
              <a:endParaRPr lang="en-US" sz="3000" b="1" dirty="0">
                <a:solidFill>
                  <a:srgbClr val="0050FA"/>
                </a:solidFill>
              </a:endParaRPr>
            </a:p>
          </p:txBody>
        </p:sp>
        <p:sp>
          <p:nvSpPr>
            <p:cNvPr id="2" name="Rectangle 1">
              <a:extLst>
                <a:ext uri="{FF2B5EF4-FFF2-40B4-BE49-F238E27FC236}">
                  <a16:creationId xmlns:a16="http://schemas.microsoft.com/office/drawing/2014/main" id="{05DB65FE-09E6-E74D-8BC3-542954D2890D}"/>
                </a:ext>
              </a:extLst>
            </p:cNvPr>
            <p:cNvSpPr/>
            <p:nvPr/>
          </p:nvSpPr>
          <p:spPr>
            <a:xfrm>
              <a:off x="2667000" y="5715000"/>
              <a:ext cx="4572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2"/>
                  </a:solidFill>
                </a:rPr>
                <a:t>  Days above 2008 Ozone standard (0.75 ppm)*</a:t>
              </a:r>
            </a:p>
            <a:p>
              <a:pPr algn="ctr"/>
              <a:r>
                <a:rPr lang="en-US" sz="1350" dirty="0">
                  <a:solidFill>
                    <a:schemeClr val="tx2"/>
                  </a:solidFill>
                </a:rPr>
                <a:t>Maximum 8-hour ozone concentration trend</a:t>
              </a:r>
            </a:p>
          </p:txBody>
        </p:sp>
      </p:grpSp>
    </p:spTree>
    <p:extLst>
      <p:ext uri="{BB962C8B-B14F-4D97-AF65-F5344CB8AC3E}">
        <p14:creationId xmlns:p14="http://schemas.microsoft.com/office/powerpoint/2010/main" val="2449042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63" name="Picture 6" descr="O31hr.png">
            <a:extLst>
              <a:ext uri="{FF2B5EF4-FFF2-40B4-BE49-F238E27FC236}">
                <a16:creationId xmlns:a16="http://schemas.microsoft.com/office/drawing/2014/main" id="{C2452B9C-D559-954B-B4C1-5DF8D8FAE0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5750"/>
            <a:ext cx="414937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D6691307-7DFB-8B43-ABEA-2F2C00B99DC2}"/>
              </a:ext>
            </a:extLst>
          </p:cNvPr>
          <p:cNvSpPr/>
          <p:nvPr/>
        </p:nvSpPr>
        <p:spPr>
          <a:xfrm>
            <a:off x="2514600" y="1428750"/>
            <a:ext cx="1943100" cy="154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350" dirty="0"/>
              <a:t>ff</a:t>
            </a:r>
          </a:p>
        </p:txBody>
      </p:sp>
      <p:sp>
        <p:nvSpPr>
          <p:cNvPr id="5" name="Oval 4">
            <a:extLst>
              <a:ext uri="{FF2B5EF4-FFF2-40B4-BE49-F238E27FC236}">
                <a16:creationId xmlns:a16="http://schemas.microsoft.com/office/drawing/2014/main" id="{2F61A769-6219-2B46-9869-0BBEB8B78530}"/>
              </a:ext>
            </a:extLst>
          </p:cNvPr>
          <p:cNvSpPr/>
          <p:nvPr/>
        </p:nvSpPr>
        <p:spPr bwMode="auto">
          <a:xfrm>
            <a:off x="1764126" y="1804988"/>
            <a:ext cx="345782" cy="34528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350">
              <a:solidFill>
                <a:srgbClr val="000000"/>
              </a:solidFill>
              <a:latin typeface="Calibri" panose="020F0502020204030204" pitchFamily="34" charset="0"/>
            </a:endParaRPr>
          </a:p>
        </p:txBody>
      </p:sp>
      <p:sp>
        <p:nvSpPr>
          <p:cNvPr id="18" name="TextBox 17">
            <a:extLst>
              <a:ext uri="{FF2B5EF4-FFF2-40B4-BE49-F238E27FC236}">
                <a16:creationId xmlns:a16="http://schemas.microsoft.com/office/drawing/2014/main" id="{C838CC07-47C6-C14E-9732-723BB059D20E}"/>
              </a:ext>
            </a:extLst>
          </p:cNvPr>
          <p:cNvSpPr txBox="1"/>
          <p:nvPr/>
        </p:nvSpPr>
        <p:spPr>
          <a:xfrm>
            <a:off x="1600200" y="3409950"/>
            <a:ext cx="2286000" cy="553998"/>
          </a:xfrm>
          <a:prstGeom prst="rect">
            <a:avLst/>
          </a:prstGeom>
          <a:noFill/>
        </p:spPr>
        <p:txBody>
          <a:bodyPr wrap="square">
            <a:spAutoFit/>
          </a:bodyPr>
          <a:lstStyle/>
          <a:p>
            <a:pPr eaLnBrk="1" hangingPunct="1">
              <a:defRPr/>
            </a:pPr>
            <a:r>
              <a:rPr lang="en-US" sz="1500" b="1" dirty="0">
                <a:solidFill>
                  <a:srgbClr val="003399"/>
                </a:solidFill>
              </a:rPr>
              <a:t>By 1990; 100 areas did not meet the 1-hour standard</a:t>
            </a:r>
          </a:p>
        </p:txBody>
      </p:sp>
      <p:grpSp>
        <p:nvGrpSpPr>
          <p:cNvPr id="8" name="Group 7">
            <a:extLst>
              <a:ext uri="{FF2B5EF4-FFF2-40B4-BE49-F238E27FC236}">
                <a16:creationId xmlns:a16="http://schemas.microsoft.com/office/drawing/2014/main" id="{30A8AF64-0557-4C48-BD87-1526C0A47D7F}"/>
              </a:ext>
            </a:extLst>
          </p:cNvPr>
          <p:cNvGrpSpPr/>
          <p:nvPr/>
        </p:nvGrpSpPr>
        <p:grpSpPr>
          <a:xfrm>
            <a:off x="4572000" y="285750"/>
            <a:ext cx="4038600" cy="4419600"/>
            <a:chOff x="4572000" y="285750"/>
            <a:chExt cx="4038600" cy="4419600"/>
          </a:xfrm>
        </p:grpSpPr>
        <p:pic>
          <p:nvPicPr>
            <p:cNvPr id="173064" name="Picture 8" descr="O38hr.png">
              <a:extLst>
                <a:ext uri="{FF2B5EF4-FFF2-40B4-BE49-F238E27FC236}">
                  <a16:creationId xmlns:a16="http://schemas.microsoft.com/office/drawing/2014/main" id="{0CEFA706-B69F-F140-9D68-0C74A7AAB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5750"/>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A82D5E4-3079-F444-A0BC-EA2382092C98}"/>
                </a:ext>
              </a:extLst>
            </p:cNvPr>
            <p:cNvGrpSpPr/>
            <p:nvPr/>
          </p:nvGrpSpPr>
          <p:grpSpPr>
            <a:xfrm>
              <a:off x="5029200" y="1068070"/>
              <a:ext cx="3505200" cy="2623344"/>
              <a:chOff x="5029200" y="1068070"/>
              <a:chExt cx="3505200" cy="2623344"/>
            </a:xfrm>
          </p:grpSpPr>
          <p:sp>
            <p:nvSpPr>
              <p:cNvPr id="14" name="Rectangle 13">
                <a:extLst>
                  <a:ext uri="{FF2B5EF4-FFF2-40B4-BE49-F238E27FC236}">
                    <a16:creationId xmlns:a16="http://schemas.microsoft.com/office/drawing/2014/main" id="{7EFFFA99-C5FF-604E-A418-9B61D1C7035D}"/>
                  </a:ext>
                </a:extLst>
              </p:cNvPr>
              <p:cNvSpPr/>
              <p:nvPr/>
            </p:nvSpPr>
            <p:spPr>
              <a:xfrm>
                <a:off x="6553200" y="1581150"/>
                <a:ext cx="19812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sz="1400" dirty="0">
                  <a:solidFill>
                    <a:srgbClr val="0000CC"/>
                  </a:solidFill>
                </a:endParaRPr>
              </a:p>
            </p:txBody>
          </p:sp>
          <p:sp>
            <p:nvSpPr>
              <p:cNvPr id="2" name="TextBox 1">
                <a:extLst>
                  <a:ext uri="{FF2B5EF4-FFF2-40B4-BE49-F238E27FC236}">
                    <a16:creationId xmlns:a16="http://schemas.microsoft.com/office/drawing/2014/main" id="{95DD2A58-BB4D-204A-AA81-05CD6B228091}"/>
                  </a:ext>
                </a:extLst>
              </p:cNvPr>
              <p:cNvSpPr txBox="1"/>
              <p:nvPr/>
            </p:nvSpPr>
            <p:spPr>
              <a:xfrm>
                <a:off x="5029200" y="2952750"/>
                <a:ext cx="1828800" cy="738664"/>
              </a:xfrm>
              <a:prstGeom prst="rect">
                <a:avLst/>
              </a:prstGeom>
              <a:noFill/>
            </p:spPr>
            <p:txBody>
              <a:bodyPr wrap="square" rtlCol="0">
                <a:spAutoFit/>
              </a:bodyPr>
              <a:lstStyle/>
              <a:p>
                <a:r>
                  <a:rPr lang="en-US" sz="1400" b="1" dirty="0">
                    <a:solidFill>
                      <a:srgbClr val="0050FA"/>
                    </a:solidFill>
                    <a:latin typeface="Arial" panose="020B0604020202020204" pitchFamily="34" charset="0"/>
                    <a:cs typeface="Arial" panose="020B0604020202020204" pitchFamily="34" charset="0"/>
                  </a:rPr>
                  <a:t>Trends based on </a:t>
                </a:r>
              </a:p>
              <a:p>
                <a:r>
                  <a:rPr lang="en-US" sz="1400" b="1" dirty="0">
                    <a:solidFill>
                      <a:srgbClr val="0050FA"/>
                    </a:solidFill>
                    <a:latin typeface="Arial" panose="020B0604020202020204" pitchFamily="34" charset="0"/>
                    <a:cs typeface="Arial" panose="020B0604020202020204" pitchFamily="34" charset="0"/>
                  </a:rPr>
                  <a:t>1997 Updated 8-hr ozone NAAQS</a:t>
                </a:r>
              </a:p>
            </p:txBody>
          </p:sp>
          <p:sp>
            <p:nvSpPr>
              <p:cNvPr id="15" name="Oval 14">
                <a:extLst>
                  <a:ext uri="{FF2B5EF4-FFF2-40B4-BE49-F238E27FC236}">
                    <a16:creationId xmlns:a16="http://schemas.microsoft.com/office/drawing/2014/main" id="{03D29172-A2C4-434C-91A9-8E57A45A532F}"/>
                  </a:ext>
                </a:extLst>
              </p:cNvPr>
              <p:cNvSpPr/>
              <p:nvPr/>
            </p:nvSpPr>
            <p:spPr bwMode="auto">
              <a:xfrm>
                <a:off x="5867400" y="1769268"/>
                <a:ext cx="345782" cy="34528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350">
                  <a:solidFill>
                    <a:srgbClr val="000000"/>
                  </a:solidFill>
                  <a:latin typeface="Calibri" panose="020F0502020204030204" pitchFamily="34" charset="0"/>
                </a:endParaRPr>
              </a:p>
            </p:txBody>
          </p:sp>
          <p:sp>
            <p:nvSpPr>
              <p:cNvPr id="3" name="Rectangle 2">
                <a:extLst>
                  <a:ext uri="{FF2B5EF4-FFF2-40B4-BE49-F238E27FC236}">
                    <a16:creationId xmlns:a16="http://schemas.microsoft.com/office/drawing/2014/main" id="{6E5DE250-CC5C-7941-895E-417131C70D19}"/>
                  </a:ext>
                </a:extLst>
              </p:cNvPr>
              <p:cNvSpPr/>
              <p:nvPr/>
            </p:nvSpPr>
            <p:spPr>
              <a:xfrm>
                <a:off x="5928360" y="1068070"/>
                <a:ext cx="898003" cy="261610"/>
              </a:xfrm>
              <a:prstGeom prst="rect">
                <a:avLst/>
              </a:prstGeom>
            </p:spPr>
            <p:txBody>
              <a:bodyPr wrap="none">
                <a:spAutoFit/>
              </a:bodyPr>
              <a:lstStyle/>
              <a:p>
                <a:r>
                  <a:rPr lang="en-US" altLang="en-US" sz="1100" b="1" dirty="0">
                    <a:solidFill>
                      <a:srgbClr val="0000CC"/>
                    </a:solidFill>
                    <a:latin typeface="Arial" panose="020B0604020202020204" pitchFamily="34" charset="0"/>
                  </a:rPr>
                  <a:t>1988 peak </a:t>
                </a:r>
                <a:endParaRPr lang="en-US" sz="1100" dirty="0"/>
              </a:p>
            </p:txBody>
          </p:sp>
        </p:grpSp>
      </p:grpSp>
      <p:sp>
        <p:nvSpPr>
          <p:cNvPr id="173061" name="TextBox 14">
            <a:extLst>
              <a:ext uri="{FF2B5EF4-FFF2-40B4-BE49-F238E27FC236}">
                <a16:creationId xmlns:a16="http://schemas.microsoft.com/office/drawing/2014/main" id="{FDD61832-209C-E041-B0A1-C158B2D4E237}"/>
              </a:ext>
            </a:extLst>
          </p:cNvPr>
          <p:cNvSpPr txBox="1">
            <a:spLocks noChangeArrowheads="1"/>
          </p:cNvSpPr>
          <p:nvPr/>
        </p:nvSpPr>
        <p:spPr bwMode="auto">
          <a:xfrm>
            <a:off x="2514600" y="1504950"/>
            <a:ext cx="17716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rgbClr val="0000CC"/>
                </a:solidFill>
                <a:latin typeface="Arial" panose="020B0604020202020204" pitchFamily="34" charset="0"/>
              </a:rPr>
              <a:t>1988 peak a stimulus for 1990 Amendments</a:t>
            </a:r>
          </a:p>
          <a:p>
            <a:pPr eaLnBrk="1" hangingPunct="1">
              <a:spcBef>
                <a:spcPct val="0"/>
              </a:spcBef>
              <a:buFontTx/>
              <a:buNone/>
            </a:pPr>
            <a:endParaRPr lang="en-US" altLang="en-US" sz="1400" b="1" dirty="0">
              <a:solidFill>
                <a:srgbClr val="0000CC"/>
              </a:solidFill>
              <a:latin typeface="Arial" panose="020B0604020202020204" pitchFamily="34" charset="0"/>
            </a:endParaRPr>
          </a:p>
          <a:p>
            <a:pPr eaLnBrk="1" hangingPunct="1">
              <a:spcBef>
                <a:spcPct val="0"/>
              </a:spcBef>
              <a:buFontTx/>
              <a:buNone/>
            </a:pPr>
            <a:r>
              <a:rPr lang="en-US" altLang="en-US" sz="1400" b="1" dirty="0">
                <a:solidFill>
                  <a:srgbClr val="0000CC"/>
                </a:solidFill>
                <a:latin typeface="Arial" panose="020B0604020202020204" pitchFamily="34" charset="0"/>
              </a:rPr>
              <a:t>From a 1989-90 perspective, </a:t>
            </a:r>
            <a:r>
              <a:rPr lang="en-US" altLang="en-US" sz="1400" b="1" dirty="0">
                <a:solidFill>
                  <a:srgbClr val="FF0000"/>
                </a:solidFill>
                <a:latin typeface="Arial" panose="020B0604020202020204" pitchFamily="34" charset="0"/>
              </a:rPr>
              <a:t>AQM was not working </a:t>
            </a:r>
            <a:r>
              <a:rPr lang="en-US" altLang="en-US" sz="1400" b="1" dirty="0">
                <a:solidFill>
                  <a:srgbClr val="0000CC"/>
                </a:solidFill>
                <a:latin typeface="Arial" panose="020B0604020202020204" pitchFamily="34" charset="0"/>
              </a:rPr>
              <a:t>for smog</a:t>
            </a:r>
          </a:p>
        </p:txBody>
      </p:sp>
    </p:spTree>
    <p:extLst>
      <p:ext uri="{BB962C8B-B14F-4D97-AF65-F5344CB8AC3E}">
        <p14:creationId xmlns:p14="http://schemas.microsoft.com/office/powerpoint/2010/main" val="266501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a:extLst>
              <a:ext uri="{FF2B5EF4-FFF2-40B4-BE49-F238E27FC236}">
                <a16:creationId xmlns:a16="http://schemas.microsoft.com/office/drawing/2014/main" id="{07CADC0F-FC63-A647-9728-FF46C3708DC2}"/>
              </a:ext>
            </a:extLst>
          </p:cNvPr>
          <p:cNvSpPr>
            <a:spLocks noGrp="1"/>
          </p:cNvSpPr>
          <p:nvPr>
            <p:ph type="title"/>
          </p:nvPr>
        </p:nvSpPr>
        <p:spPr/>
        <p:txBody>
          <a:bodyPr/>
          <a:lstStyle/>
          <a:p>
            <a:r>
              <a:rPr lang="en-US" altLang="en-US" b="1" dirty="0"/>
              <a:t>An interim scorecard 1980-1994</a:t>
            </a:r>
          </a:p>
        </p:txBody>
      </p:sp>
      <p:sp>
        <p:nvSpPr>
          <p:cNvPr id="3" name="Content Placeholder 2">
            <a:extLst>
              <a:ext uri="{FF2B5EF4-FFF2-40B4-BE49-F238E27FC236}">
                <a16:creationId xmlns:a16="http://schemas.microsoft.com/office/drawing/2014/main" id="{B6CD2A81-44F8-584B-8E9C-C3D0B9CC961B}"/>
              </a:ext>
            </a:extLst>
          </p:cNvPr>
          <p:cNvSpPr>
            <a:spLocks noGrp="1"/>
          </p:cNvSpPr>
          <p:nvPr>
            <p:ph idx="1"/>
          </p:nvPr>
        </p:nvSpPr>
        <p:spPr>
          <a:xfrm>
            <a:off x="685800" y="1123950"/>
            <a:ext cx="8229600" cy="2362200"/>
          </a:xfrm>
        </p:spPr>
        <p:txBody>
          <a:bodyPr>
            <a:noAutofit/>
          </a:bodyPr>
          <a:lstStyle/>
          <a:p>
            <a:pPr>
              <a:defRPr/>
            </a:pPr>
            <a:r>
              <a:rPr lang="en-US" dirty="0"/>
              <a:t>Unfinished business: </a:t>
            </a:r>
          </a:p>
          <a:p>
            <a:pPr lvl="1">
              <a:buFont typeface="Wingdings" pitchFamily="2" charset="2"/>
              <a:buChar char="§"/>
              <a:defRPr/>
            </a:pPr>
            <a:r>
              <a:rPr lang="en-US" dirty="0"/>
              <a:t>Acid rain  - regional scale </a:t>
            </a:r>
            <a:r>
              <a:rPr lang="en-US" dirty="0" err="1"/>
              <a:t>SO</a:t>
            </a:r>
            <a:r>
              <a:rPr lang="en-US" baseline="-25000" dirty="0" err="1"/>
              <a:t>x</a:t>
            </a:r>
            <a:r>
              <a:rPr lang="en-US" dirty="0"/>
              <a:t> and NO</a:t>
            </a:r>
            <a:r>
              <a:rPr lang="en-US" baseline="-25000" dirty="0"/>
              <a:t>x</a:t>
            </a:r>
            <a:r>
              <a:rPr lang="en-US" dirty="0"/>
              <a:t> emissions</a:t>
            </a:r>
          </a:p>
          <a:p>
            <a:pPr lvl="1">
              <a:buFont typeface="Wingdings" pitchFamily="2" charset="2"/>
              <a:buChar char="§"/>
              <a:defRPr/>
            </a:pPr>
            <a:r>
              <a:rPr lang="en-US" dirty="0"/>
              <a:t>Ozone  - Rethinking- regional scale NO</a:t>
            </a:r>
            <a:r>
              <a:rPr lang="en-US" baseline="-25000" dirty="0"/>
              <a:t>x</a:t>
            </a:r>
            <a:r>
              <a:rPr lang="en-US" dirty="0"/>
              <a:t> and biogenic VOC</a:t>
            </a:r>
          </a:p>
          <a:p>
            <a:pPr lvl="2">
              <a:buFont typeface="Wingdings" pitchFamily="2" charset="2"/>
              <a:buChar char="§"/>
              <a:defRPr/>
            </a:pPr>
            <a:r>
              <a:rPr lang="en-US" dirty="0"/>
              <a:t>New science suggests stronger standards</a:t>
            </a:r>
          </a:p>
          <a:p>
            <a:pPr lvl="1">
              <a:buFont typeface="Wingdings" pitchFamily="2" charset="2"/>
              <a:buChar char="§"/>
              <a:defRPr/>
            </a:pPr>
            <a:r>
              <a:rPr lang="en-US" dirty="0"/>
              <a:t>PM – New fine particle health science</a:t>
            </a:r>
          </a:p>
          <a:p>
            <a:pPr lvl="2">
              <a:buFont typeface="Wingdings" pitchFamily="2" charset="2"/>
              <a:buChar char="§"/>
              <a:defRPr/>
            </a:pPr>
            <a:r>
              <a:rPr lang="en-US" dirty="0"/>
              <a:t>Regional scale </a:t>
            </a:r>
            <a:r>
              <a:rPr lang="en-US" dirty="0" err="1"/>
              <a:t>SO</a:t>
            </a:r>
            <a:r>
              <a:rPr lang="en-US" baseline="-25000" dirty="0" err="1"/>
              <a:t>x</a:t>
            </a:r>
            <a:r>
              <a:rPr lang="en-US" dirty="0"/>
              <a:t>, NO</a:t>
            </a:r>
            <a:r>
              <a:rPr lang="en-US" baseline="-25000" dirty="0"/>
              <a:t>x</a:t>
            </a:r>
            <a:r>
              <a:rPr lang="en-US" dirty="0"/>
              <a:t>, diesel emissions</a:t>
            </a:r>
          </a:p>
          <a:p>
            <a:pPr lvl="1">
              <a:buFont typeface="Wingdings" pitchFamily="2" charset="2"/>
              <a:buChar char="§"/>
              <a:defRPr/>
            </a:pPr>
            <a:endParaRPr lang="en-US" dirty="0"/>
          </a:p>
          <a:p>
            <a:pPr>
              <a:defRPr/>
            </a:pPr>
            <a:r>
              <a:rPr lang="en-US" dirty="0"/>
              <a:t>Impetus for the 1990 Clean Air Act amendments</a:t>
            </a:r>
          </a:p>
        </p:txBody>
      </p:sp>
    </p:spTree>
    <p:extLst>
      <p:ext uri="{BB962C8B-B14F-4D97-AF65-F5344CB8AC3E}">
        <p14:creationId xmlns:p14="http://schemas.microsoft.com/office/powerpoint/2010/main" val="144721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ssolv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B7DCB32-D4AC-F040-8880-13113C107E0D}"/>
              </a:ext>
            </a:extLst>
          </p:cNvPr>
          <p:cNvSpPr>
            <a:spLocks noGrp="1"/>
          </p:cNvSpPr>
          <p:nvPr>
            <p:ph type="title"/>
          </p:nvPr>
        </p:nvSpPr>
        <p:spPr>
          <a:xfrm>
            <a:off x="609600" y="514350"/>
            <a:ext cx="7048500" cy="857250"/>
          </a:xfrm>
        </p:spPr>
        <p:txBody>
          <a:bodyPr/>
          <a:lstStyle/>
          <a:p>
            <a:r>
              <a:rPr lang="en-US" altLang="en-US" b="1" dirty="0"/>
              <a:t> AQM since the 1990 Amendments</a:t>
            </a:r>
          </a:p>
        </p:txBody>
      </p:sp>
      <p:sp>
        <p:nvSpPr>
          <p:cNvPr id="3" name="Content Placeholder 2">
            <a:extLst>
              <a:ext uri="{FF2B5EF4-FFF2-40B4-BE49-F238E27FC236}">
                <a16:creationId xmlns:a16="http://schemas.microsoft.com/office/drawing/2014/main" id="{CFDD02BC-1071-1547-A2F7-66BF203C36C2}"/>
              </a:ext>
            </a:extLst>
          </p:cNvPr>
          <p:cNvSpPr>
            <a:spLocks noGrp="1"/>
          </p:cNvSpPr>
          <p:nvPr>
            <p:ph idx="1"/>
          </p:nvPr>
        </p:nvSpPr>
        <p:spPr>
          <a:xfrm>
            <a:off x="4572000" y="1581150"/>
            <a:ext cx="4191000" cy="3048000"/>
          </a:xfrm>
        </p:spPr>
        <p:txBody>
          <a:bodyPr>
            <a:normAutofit lnSpcReduction="10000"/>
          </a:bodyPr>
          <a:lstStyle/>
          <a:p>
            <a:pPr>
              <a:defRPr/>
            </a:pPr>
            <a:r>
              <a:rPr lang="en-US" sz="2100" dirty="0"/>
              <a:t>Acid Rain Implementation</a:t>
            </a:r>
          </a:p>
          <a:p>
            <a:pPr>
              <a:defRPr/>
            </a:pPr>
            <a:r>
              <a:rPr lang="en-US" sz="2100" dirty="0"/>
              <a:t>The NAAQS reviews</a:t>
            </a:r>
          </a:p>
          <a:p>
            <a:pPr lvl="1">
              <a:defRPr/>
            </a:pPr>
            <a:r>
              <a:rPr lang="en-US" sz="1800" dirty="0"/>
              <a:t>Tightening O</a:t>
            </a:r>
            <a:r>
              <a:rPr lang="en-US" sz="1800" baseline="-25000" dirty="0"/>
              <a:t>3</a:t>
            </a:r>
            <a:r>
              <a:rPr lang="en-US" sz="1800" dirty="0"/>
              <a:t>, PM</a:t>
            </a:r>
          </a:p>
          <a:p>
            <a:pPr>
              <a:defRPr/>
            </a:pPr>
            <a:r>
              <a:rPr lang="en-US" sz="2100" dirty="0"/>
              <a:t>NAAQS Implementation</a:t>
            </a:r>
          </a:p>
          <a:p>
            <a:pPr lvl="1">
              <a:defRPr/>
            </a:pPr>
            <a:r>
              <a:rPr lang="en-US" sz="1800" dirty="0"/>
              <a:t>O</a:t>
            </a:r>
            <a:r>
              <a:rPr lang="en-US" sz="1800" baseline="-25000" dirty="0"/>
              <a:t>3</a:t>
            </a:r>
            <a:r>
              <a:rPr lang="en-US" sz="1800" dirty="0"/>
              <a:t> policy catches up with science, new PM</a:t>
            </a:r>
            <a:r>
              <a:rPr lang="en-US" sz="1800" baseline="-25000" dirty="0"/>
              <a:t>2.5 </a:t>
            </a:r>
            <a:r>
              <a:rPr lang="en-US" sz="1800" dirty="0"/>
              <a:t>needs</a:t>
            </a:r>
            <a:endParaRPr lang="en-US" sz="1800" baseline="-25000" dirty="0"/>
          </a:p>
          <a:p>
            <a:pPr lvl="1">
              <a:defRPr/>
            </a:pPr>
            <a:r>
              <a:rPr lang="en-US" sz="1800" dirty="0"/>
              <a:t>New mobile regs, regional strategies</a:t>
            </a:r>
          </a:p>
          <a:p>
            <a:pPr>
              <a:defRPr/>
            </a:pPr>
            <a:r>
              <a:rPr lang="en-US" sz="2100" dirty="0"/>
              <a:t>Pressure on power generation</a:t>
            </a:r>
          </a:p>
          <a:p>
            <a:pPr>
              <a:defRPr/>
            </a:pPr>
            <a:r>
              <a:rPr lang="en-US" sz="2100" dirty="0"/>
              <a:t>Air Toxics</a:t>
            </a:r>
          </a:p>
          <a:p>
            <a:pPr>
              <a:defRPr/>
            </a:pPr>
            <a:endParaRPr lang="en-US" dirty="0"/>
          </a:p>
        </p:txBody>
      </p:sp>
      <p:pic>
        <p:nvPicPr>
          <p:cNvPr id="4" name="Picture 3" descr="A close up of a map&#10;&#10;Description automatically generated">
            <a:extLst>
              <a:ext uri="{FF2B5EF4-FFF2-40B4-BE49-F238E27FC236}">
                <a16:creationId xmlns:a16="http://schemas.microsoft.com/office/drawing/2014/main" id="{02F63B27-0158-014D-9422-5C5860E0A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57350"/>
            <a:ext cx="4049537" cy="2647950"/>
          </a:xfrm>
          <a:prstGeom prst="rect">
            <a:avLst/>
          </a:prstGeom>
        </p:spPr>
      </p:pic>
    </p:spTree>
    <p:extLst>
      <p:ext uri="{BB962C8B-B14F-4D97-AF65-F5344CB8AC3E}">
        <p14:creationId xmlns:p14="http://schemas.microsoft.com/office/powerpoint/2010/main" val="149569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257300" y="-19050"/>
            <a:ext cx="645795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FFCC"/>
                </a:solidFill>
              </a:rPr>
              <a:t>Criteria pollutants continue to improve  </a:t>
            </a:r>
          </a:p>
        </p:txBody>
      </p:sp>
      <p:pic>
        <p:nvPicPr>
          <p:cNvPr id="5" name="Picture 4" descr="A close up of a map&#10;&#10;Description automatically generated">
            <a:extLst>
              <a:ext uri="{FF2B5EF4-FFF2-40B4-BE49-F238E27FC236}">
                <a16:creationId xmlns:a16="http://schemas.microsoft.com/office/drawing/2014/main" id="{1C0B237B-4517-E043-BC15-A32B696226FE}"/>
              </a:ext>
            </a:extLst>
          </p:cNvPr>
          <p:cNvPicPr>
            <a:picLocks noChangeAspect="1"/>
          </p:cNvPicPr>
          <p:nvPr/>
        </p:nvPicPr>
        <p:blipFill rotWithShape="1">
          <a:blip r:embed="rId3">
            <a:extLst>
              <a:ext uri="{28A0092B-C50C-407E-A947-70E740481C1C}">
                <a14:useLocalDpi xmlns:a14="http://schemas.microsoft.com/office/drawing/2010/main" val="0"/>
              </a:ext>
            </a:extLst>
          </a:blip>
          <a:srcRect t="21009"/>
          <a:stretch/>
        </p:blipFill>
        <p:spPr>
          <a:xfrm>
            <a:off x="378271" y="514350"/>
            <a:ext cx="8079517" cy="4629150"/>
          </a:xfrm>
          <a:prstGeom prst="rect">
            <a:avLst/>
          </a:prstGeom>
        </p:spPr>
      </p:pic>
      <p:sp>
        <p:nvSpPr>
          <p:cNvPr id="6" name="TextBox 5">
            <a:extLst>
              <a:ext uri="{FF2B5EF4-FFF2-40B4-BE49-F238E27FC236}">
                <a16:creationId xmlns:a16="http://schemas.microsoft.com/office/drawing/2014/main" id="{3C68461D-2F30-314A-97F1-E663FB5687AF}"/>
              </a:ext>
            </a:extLst>
          </p:cNvPr>
          <p:cNvSpPr txBox="1"/>
          <p:nvPr/>
        </p:nvSpPr>
        <p:spPr>
          <a:xfrm>
            <a:off x="3505200" y="2038350"/>
            <a:ext cx="2057400" cy="338554"/>
          </a:xfrm>
          <a:prstGeom prst="rect">
            <a:avLst/>
          </a:prstGeom>
          <a:noFill/>
        </p:spPr>
        <p:txBody>
          <a:bodyPr wrap="square" rtlCol="0">
            <a:spAutoFit/>
          </a:bodyPr>
          <a:lstStyle/>
          <a:p>
            <a:r>
              <a:rPr lang="en-US" sz="1600" dirty="0">
                <a:ln>
                  <a:solidFill>
                    <a:srgbClr val="92D050"/>
                  </a:solidFill>
                </a:ln>
                <a:solidFill>
                  <a:srgbClr val="92D050"/>
                </a:solidFill>
                <a:effectLst>
                  <a:outerShdw blurRad="50800" dist="38100" dir="2700000" algn="tl" rotWithShape="0">
                    <a:prstClr val="black">
                      <a:alpha val="40000"/>
                    </a:prstClr>
                  </a:outerShdw>
                </a:effectLst>
              </a:rPr>
              <a:t>8-hr Ozone </a:t>
            </a:r>
            <a:r>
              <a:rPr lang="en-US" sz="1600" dirty="0">
                <a:solidFill>
                  <a:srgbClr val="92D050"/>
                </a:solidFill>
                <a:effectLst>
                  <a:outerShdw blurRad="50800" dist="38100" dir="2700000" algn="tl" rotWithShape="0">
                    <a:prstClr val="black">
                      <a:alpha val="40000"/>
                    </a:prstClr>
                  </a:outerShdw>
                </a:effectLst>
              </a:rPr>
              <a:t>trends</a:t>
            </a:r>
          </a:p>
        </p:txBody>
      </p:sp>
      <p:sp>
        <p:nvSpPr>
          <p:cNvPr id="7" name="Rectangle 6">
            <a:extLst>
              <a:ext uri="{FF2B5EF4-FFF2-40B4-BE49-F238E27FC236}">
                <a16:creationId xmlns:a16="http://schemas.microsoft.com/office/drawing/2014/main" id="{118B3466-7CEF-B749-BDF3-9F1D112D84E1}"/>
              </a:ext>
            </a:extLst>
          </p:cNvPr>
          <p:cNvSpPr/>
          <p:nvPr/>
        </p:nvSpPr>
        <p:spPr>
          <a:xfrm>
            <a:off x="6959701" y="2918996"/>
            <a:ext cx="1249060" cy="338554"/>
          </a:xfrm>
          <a:prstGeom prst="rect">
            <a:avLst/>
          </a:prstGeom>
        </p:spPr>
        <p:txBody>
          <a:bodyPr wrap="none">
            <a:spAutoFit/>
          </a:bodyPr>
          <a:lstStyle/>
          <a:p>
            <a:r>
              <a:rPr lang="en-US" sz="1600" dirty="0">
                <a:solidFill>
                  <a:srgbClr val="7030A0"/>
                </a:solidFill>
                <a:effectLst>
                  <a:outerShdw blurRad="50800" dist="38100" dir="2700000" algn="tl" rotWithShape="0">
                    <a:prstClr val="black">
                      <a:alpha val="40000"/>
                    </a:prstClr>
                  </a:outerShdw>
                </a:effectLst>
              </a:rPr>
              <a:t>PM</a:t>
            </a:r>
            <a:r>
              <a:rPr lang="en-US" sz="1600" baseline="-25000" dirty="0">
                <a:solidFill>
                  <a:srgbClr val="7030A0"/>
                </a:solidFill>
                <a:effectLst>
                  <a:outerShdw blurRad="50800" dist="38100" dir="2700000" algn="tl" rotWithShape="0">
                    <a:prstClr val="black">
                      <a:alpha val="40000"/>
                    </a:prstClr>
                  </a:outerShdw>
                </a:effectLst>
              </a:rPr>
              <a:t>2.5</a:t>
            </a:r>
            <a:r>
              <a:rPr lang="en-US" sz="1600" dirty="0">
                <a:solidFill>
                  <a:srgbClr val="7030A0"/>
                </a:solidFill>
                <a:effectLst>
                  <a:outerShdw blurRad="50800" dist="38100" dir="2700000" algn="tl" rotWithShape="0">
                    <a:prstClr val="black">
                      <a:alpha val="40000"/>
                    </a:prstClr>
                  </a:outerShdw>
                </a:effectLst>
              </a:rPr>
              <a:t> annual</a:t>
            </a:r>
          </a:p>
        </p:txBody>
      </p:sp>
      <p:sp>
        <p:nvSpPr>
          <p:cNvPr id="2" name="Rectangle 1">
            <a:extLst>
              <a:ext uri="{FF2B5EF4-FFF2-40B4-BE49-F238E27FC236}">
                <a16:creationId xmlns:a16="http://schemas.microsoft.com/office/drawing/2014/main" id="{6374B776-143C-4947-BF8D-7571CF13084D}"/>
              </a:ext>
            </a:extLst>
          </p:cNvPr>
          <p:cNvSpPr/>
          <p:nvPr/>
        </p:nvSpPr>
        <p:spPr>
          <a:xfrm>
            <a:off x="7112000" y="3399790"/>
            <a:ext cx="1075936" cy="338554"/>
          </a:xfrm>
          <a:prstGeom prst="rect">
            <a:avLst/>
          </a:prstGeom>
        </p:spPr>
        <p:txBody>
          <a:bodyPr wrap="none">
            <a:spAutoFit/>
          </a:bodyPr>
          <a:lstStyle/>
          <a:p>
            <a:r>
              <a:rPr lang="en-US" sz="1600" dirty="0">
                <a:solidFill>
                  <a:srgbClr val="00B050"/>
                </a:solidFill>
                <a:effectLst>
                  <a:outerShdw blurRad="50800" dist="38100" dir="2700000" algn="tl" rotWithShape="0">
                    <a:prstClr val="black">
                      <a:alpha val="40000"/>
                    </a:prstClr>
                  </a:outerShdw>
                </a:effectLst>
              </a:rPr>
              <a:t>PM</a:t>
            </a:r>
            <a:r>
              <a:rPr lang="en-US" sz="1600" baseline="-25000" dirty="0">
                <a:solidFill>
                  <a:srgbClr val="00B050"/>
                </a:solidFill>
                <a:effectLst>
                  <a:outerShdw blurRad="50800" dist="38100" dir="2700000" algn="tl" rotWithShape="0">
                    <a:prstClr val="black">
                      <a:alpha val="40000"/>
                    </a:prstClr>
                  </a:outerShdw>
                </a:effectLst>
              </a:rPr>
              <a:t>2.5</a:t>
            </a:r>
            <a:r>
              <a:rPr lang="en-US" sz="1600" dirty="0">
                <a:solidFill>
                  <a:srgbClr val="00B050"/>
                </a:solidFill>
                <a:effectLst>
                  <a:outerShdw blurRad="50800" dist="38100" dir="2700000" algn="tl" rotWithShape="0">
                    <a:prstClr val="black">
                      <a:alpha val="40000"/>
                    </a:prstClr>
                  </a:outerShdw>
                </a:effectLst>
              </a:rPr>
              <a:t> daily</a:t>
            </a:r>
          </a:p>
        </p:txBody>
      </p:sp>
    </p:spTree>
    <p:extLst>
      <p:ext uri="{BB962C8B-B14F-4D97-AF65-F5344CB8AC3E}">
        <p14:creationId xmlns:p14="http://schemas.microsoft.com/office/powerpoint/2010/main" val="125799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33350"/>
            <a:ext cx="8382000" cy="523220"/>
          </a:xfrm>
          <a:prstGeom prst="rect">
            <a:avLst/>
          </a:prstGeom>
          <a:noFill/>
        </p:spPr>
        <p:txBody>
          <a:bodyPr wrap="square" rtlCol="0">
            <a:spAutoFit/>
          </a:bodyPr>
          <a:lstStyle/>
          <a:p>
            <a:r>
              <a:rPr lang="en-US" sz="2800" b="1" dirty="0">
                <a:solidFill>
                  <a:srgbClr val="FFFFCC"/>
                </a:solidFill>
              </a:rPr>
              <a:t>A Clean Air Success Story – benefits, costs, and growth</a:t>
            </a:r>
          </a:p>
        </p:txBody>
      </p:sp>
      <p:pic>
        <p:nvPicPr>
          <p:cNvPr id="4" name="Picture 3" descr="A screenshot of a cell phone&#10;&#10;Description automatically generated">
            <a:extLst>
              <a:ext uri="{FF2B5EF4-FFF2-40B4-BE49-F238E27FC236}">
                <a16:creationId xmlns:a16="http://schemas.microsoft.com/office/drawing/2014/main" id="{A7109E58-1C11-E14F-9530-7656A2594A61}"/>
              </a:ext>
            </a:extLst>
          </p:cNvPr>
          <p:cNvPicPr>
            <a:picLocks noChangeAspect="1"/>
          </p:cNvPicPr>
          <p:nvPr/>
        </p:nvPicPr>
        <p:blipFill rotWithShape="1">
          <a:blip r:embed="rId3">
            <a:extLst>
              <a:ext uri="{28A0092B-C50C-407E-A947-70E740481C1C}">
                <a14:useLocalDpi xmlns:a14="http://schemas.microsoft.com/office/drawing/2010/main" val="0"/>
              </a:ext>
            </a:extLst>
          </a:blip>
          <a:srcRect t="23023"/>
          <a:stretch/>
        </p:blipFill>
        <p:spPr>
          <a:xfrm>
            <a:off x="152400" y="789580"/>
            <a:ext cx="8686799" cy="4353919"/>
          </a:xfrm>
          <a:prstGeom prst="rect">
            <a:avLst/>
          </a:prstGeom>
        </p:spPr>
      </p:pic>
      <p:sp>
        <p:nvSpPr>
          <p:cNvPr id="5" name="TextBox 3">
            <a:extLst>
              <a:ext uri="{FF2B5EF4-FFF2-40B4-BE49-F238E27FC236}">
                <a16:creationId xmlns:a16="http://schemas.microsoft.com/office/drawing/2014/main" id="{B7A97151-118C-5444-88FB-A654263C545A}"/>
              </a:ext>
            </a:extLst>
          </p:cNvPr>
          <p:cNvSpPr txBox="1">
            <a:spLocks noChangeArrowheads="1"/>
          </p:cNvSpPr>
          <p:nvPr/>
        </p:nvSpPr>
        <p:spPr bwMode="auto">
          <a:xfrm>
            <a:off x="762000" y="1504950"/>
            <a:ext cx="2743200" cy="738188"/>
          </a:xfrm>
          <a:prstGeom prst="rect">
            <a:avLst/>
          </a:prstGeom>
          <a:solidFill>
            <a:srgbClr val="FFFFCC"/>
          </a:solidFill>
          <a:ln w="9525">
            <a:solidFill>
              <a:schemeClr val="tx1"/>
            </a:solidFill>
            <a:miter lim="800000"/>
            <a:headEnd/>
            <a:tailEnd/>
          </a:ln>
        </p:spPr>
        <p:txBody>
          <a:bodyPr wrap="square"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rgbClr val="0000FF"/>
                </a:solidFill>
                <a:latin typeface="Arial" panose="020B0604020202020204" pitchFamily="34" charset="0"/>
              </a:rPr>
              <a:t>Cumulative benefits 1970-90</a:t>
            </a:r>
          </a:p>
          <a:p>
            <a:pPr eaLnBrk="1" hangingPunct="1">
              <a:spcBef>
                <a:spcPct val="0"/>
              </a:spcBef>
              <a:buFontTx/>
              <a:buNone/>
            </a:pPr>
            <a:r>
              <a:rPr lang="en-US" altLang="en-US" sz="1400" b="1" dirty="0">
                <a:solidFill>
                  <a:srgbClr val="0000FF"/>
                </a:solidFill>
                <a:latin typeface="Arial" panose="020B0604020202020204" pitchFamily="34" charset="0"/>
              </a:rPr>
              <a:t> $6 to $50 trillion</a:t>
            </a:r>
          </a:p>
          <a:p>
            <a:pPr eaLnBrk="1" hangingPunct="1">
              <a:spcBef>
                <a:spcPct val="0"/>
              </a:spcBef>
              <a:buFontTx/>
              <a:buNone/>
            </a:pPr>
            <a:r>
              <a:rPr lang="en-US" altLang="en-US" sz="1400" b="1" dirty="0">
                <a:solidFill>
                  <a:srgbClr val="0000FF"/>
                </a:solidFill>
                <a:latin typeface="Arial" panose="020B0604020202020204" pitchFamily="34" charset="0"/>
              </a:rPr>
              <a:t>Cumulative costs - $ 520 billion</a:t>
            </a:r>
          </a:p>
        </p:txBody>
      </p:sp>
      <p:sp>
        <p:nvSpPr>
          <p:cNvPr id="7" name="TextBox 3">
            <a:extLst>
              <a:ext uri="{FF2B5EF4-FFF2-40B4-BE49-F238E27FC236}">
                <a16:creationId xmlns:a16="http://schemas.microsoft.com/office/drawing/2014/main" id="{552ADBDC-9B89-FA48-9BBC-8B063BD1CFFA}"/>
              </a:ext>
            </a:extLst>
          </p:cNvPr>
          <p:cNvSpPr txBox="1">
            <a:spLocks noChangeArrowheads="1"/>
          </p:cNvSpPr>
          <p:nvPr/>
        </p:nvSpPr>
        <p:spPr bwMode="auto">
          <a:xfrm>
            <a:off x="762000" y="1504950"/>
            <a:ext cx="2743200" cy="738664"/>
          </a:xfrm>
          <a:prstGeom prst="rect">
            <a:avLst/>
          </a:prstGeom>
          <a:solidFill>
            <a:srgbClr val="FFFFCC"/>
          </a:solidFill>
          <a:ln w="9525">
            <a:solidFill>
              <a:schemeClr val="tx1"/>
            </a:solidFill>
            <a:miter lim="800000"/>
            <a:headEnd/>
            <a:tailEnd/>
          </a:ln>
        </p:spPr>
        <p:txBody>
          <a:bodyPr wrap="square"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solidFill>
                  <a:srgbClr val="0000FF"/>
                </a:solidFill>
                <a:latin typeface="Arial" panose="020B0604020202020204" pitchFamily="34" charset="0"/>
              </a:rPr>
              <a:t>Projected annual benefits 2020</a:t>
            </a:r>
          </a:p>
          <a:p>
            <a:pPr eaLnBrk="1" hangingPunct="1">
              <a:spcBef>
                <a:spcPct val="0"/>
              </a:spcBef>
              <a:buFontTx/>
              <a:buNone/>
            </a:pPr>
            <a:r>
              <a:rPr lang="en-US" altLang="en-US" sz="1400" b="1" dirty="0">
                <a:solidFill>
                  <a:srgbClr val="0000FF"/>
                </a:solidFill>
                <a:latin typeface="Arial" panose="020B0604020202020204" pitchFamily="34" charset="0"/>
              </a:rPr>
              <a:t>$2 trillion/</a:t>
            </a:r>
            <a:r>
              <a:rPr lang="en-US" altLang="en-US" sz="1400" b="1" dirty="0" err="1">
                <a:solidFill>
                  <a:srgbClr val="0000FF"/>
                </a:solidFill>
                <a:latin typeface="Arial" panose="020B0604020202020204" pitchFamily="34" charset="0"/>
              </a:rPr>
              <a:t>yr</a:t>
            </a:r>
            <a:endParaRPr lang="en-US" altLang="en-US" sz="1400" b="1" dirty="0">
              <a:solidFill>
                <a:srgbClr val="0000FF"/>
              </a:solidFill>
              <a:latin typeface="Arial" panose="020B0604020202020204" pitchFamily="34" charset="0"/>
            </a:endParaRPr>
          </a:p>
          <a:p>
            <a:pPr eaLnBrk="1" hangingPunct="1">
              <a:spcBef>
                <a:spcPct val="0"/>
              </a:spcBef>
              <a:buFontTx/>
              <a:buNone/>
            </a:pPr>
            <a:r>
              <a:rPr lang="en-US" altLang="en-US" sz="1400" b="1" dirty="0">
                <a:solidFill>
                  <a:srgbClr val="0000FF"/>
                </a:solidFill>
                <a:latin typeface="Arial" panose="020B0604020202020204" pitchFamily="34" charset="0"/>
              </a:rPr>
              <a:t>Annual costs - $65 billion/</a:t>
            </a:r>
            <a:r>
              <a:rPr lang="en-US" altLang="en-US" sz="1400" b="1" dirty="0" err="1">
                <a:solidFill>
                  <a:srgbClr val="0000FF"/>
                </a:solidFill>
                <a:latin typeface="Arial" panose="020B0604020202020204" pitchFamily="34" charset="0"/>
              </a:rPr>
              <a:t>yr</a:t>
            </a:r>
            <a:endParaRPr lang="en-US" altLang="en-US" sz="1400" b="1" dirty="0">
              <a:solidFill>
                <a:srgbClr val="0000FF"/>
              </a:solidFill>
              <a:latin typeface="Arial" panose="020B0604020202020204" pitchFamily="34" charset="0"/>
            </a:endParaRPr>
          </a:p>
        </p:txBody>
      </p:sp>
      <p:sp>
        <p:nvSpPr>
          <p:cNvPr id="2" name="Oval 1">
            <a:extLst>
              <a:ext uri="{FF2B5EF4-FFF2-40B4-BE49-F238E27FC236}">
                <a16:creationId xmlns:a16="http://schemas.microsoft.com/office/drawing/2014/main" id="{55139FEB-1907-C849-896B-AA72877EFAC9}"/>
              </a:ext>
            </a:extLst>
          </p:cNvPr>
          <p:cNvSpPr/>
          <p:nvPr/>
        </p:nvSpPr>
        <p:spPr>
          <a:xfrm>
            <a:off x="5562600" y="363855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0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A5F23E3F-E1F1-684C-864F-6060FF4BF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61950"/>
            <a:ext cx="3160296" cy="447675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A9612317-31AF-2B43-9BB3-7F543D091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895350"/>
            <a:ext cx="4781254" cy="835097"/>
          </a:xfrm>
          <a:prstGeom prst="rect">
            <a:avLst/>
          </a:prstGeom>
        </p:spPr>
      </p:pic>
      <p:sp>
        <p:nvSpPr>
          <p:cNvPr id="6" name="TextBox 5">
            <a:extLst>
              <a:ext uri="{FF2B5EF4-FFF2-40B4-BE49-F238E27FC236}">
                <a16:creationId xmlns:a16="http://schemas.microsoft.com/office/drawing/2014/main" id="{50105DAC-26B2-BA4A-A71D-97100F145D13}"/>
              </a:ext>
            </a:extLst>
          </p:cNvPr>
          <p:cNvSpPr txBox="1"/>
          <p:nvPr/>
        </p:nvSpPr>
        <p:spPr>
          <a:xfrm>
            <a:off x="4191000" y="285750"/>
            <a:ext cx="4191000" cy="523220"/>
          </a:xfrm>
          <a:prstGeom prst="rect">
            <a:avLst/>
          </a:prstGeom>
          <a:noFill/>
        </p:spPr>
        <p:txBody>
          <a:bodyPr wrap="square" rtlCol="0">
            <a:spAutoFit/>
          </a:bodyPr>
          <a:lstStyle/>
          <a:p>
            <a:r>
              <a:rPr lang="en-US" sz="2800" b="1" dirty="0">
                <a:solidFill>
                  <a:srgbClr val="FFFFCC"/>
                </a:solidFill>
              </a:rPr>
              <a:t>Accountability Science </a:t>
            </a:r>
          </a:p>
        </p:txBody>
      </p:sp>
      <p:sp>
        <p:nvSpPr>
          <p:cNvPr id="7" name="TextBox 6">
            <a:extLst>
              <a:ext uri="{FF2B5EF4-FFF2-40B4-BE49-F238E27FC236}">
                <a16:creationId xmlns:a16="http://schemas.microsoft.com/office/drawing/2014/main" id="{B0CB7882-86E8-DE4A-9D74-BDD7599BEB26}"/>
              </a:ext>
            </a:extLst>
          </p:cNvPr>
          <p:cNvSpPr txBox="1"/>
          <p:nvPr/>
        </p:nvSpPr>
        <p:spPr>
          <a:xfrm>
            <a:off x="3657600" y="1962150"/>
            <a:ext cx="4952061" cy="923330"/>
          </a:xfrm>
          <a:prstGeom prst="rect">
            <a:avLst/>
          </a:prstGeom>
          <a:noFill/>
        </p:spPr>
        <p:txBody>
          <a:bodyPr wrap="none" rtlCol="0">
            <a:spAutoFit/>
          </a:bodyPr>
          <a:lstStyle/>
          <a:p>
            <a:r>
              <a:rPr lang="en-US" dirty="0">
                <a:solidFill>
                  <a:schemeClr val="bg1"/>
                </a:solidFill>
              </a:rPr>
              <a:t>A massive health study using multiple advanced</a:t>
            </a:r>
          </a:p>
          <a:p>
            <a:r>
              <a:rPr lang="en-US" dirty="0">
                <a:solidFill>
                  <a:schemeClr val="bg1"/>
                </a:solidFill>
              </a:rPr>
              <a:t>causal inference methods to assess the benefits of </a:t>
            </a:r>
          </a:p>
          <a:p>
            <a:r>
              <a:rPr lang="en-US" dirty="0">
                <a:solidFill>
                  <a:schemeClr val="bg1"/>
                </a:solidFill>
              </a:rPr>
              <a:t>Reducing fine particles</a:t>
            </a:r>
          </a:p>
        </p:txBody>
      </p:sp>
      <p:sp>
        <p:nvSpPr>
          <p:cNvPr id="8" name="Rectangle 7">
            <a:extLst>
              <a:ext uri="{FF2B5EF4-FFF2-40B4-BE49-F238E27FC236}">
                <a16:creationId xmlns:a16="http://schemas.microsoft.com/office/drawing/2014/main" id="{B635795F-959A-7C4E-BA12-750CE28CE210}"/>
              </a:ext>
            </a:extLst>
          </p:cNvPr>
          <p:cNvSpPr/>
          <p:nvPr/>
        </p:nvSpPr>
        <p:spPr>
          <a:xfrm>
            <a:off x="3657600" y="2952750"/>
            <a:ext cx="5181600" cy="646331"/>
          </a:xfrm>
          <a:prstGeom prst="rect">
            <a:avLst/>
          </a:prstGeom>
        </p:spPr>
        <p:txBody>
          <a:bodyPr wrap="square">
            <a:spAutoFit/>
          </a:bodyPr>
          <a:lstStyle/>
          <a:p>
            <a:r>
              <a:rPr lang="en-US" dirty="0">
                <a:solidFill>
                  <a:schemeClr val="bg1"/>
                </a:solidFill>
              </a:rPr>
              <a:t>“</a:t>
            </a:r>
            <a:r>
              <a:rPr lang="en-US" i="1" dirty="0">
                <a:solidFill>
                  <a:schemeClr val="bg1"/>
                </a:solidFill>
              </a:rPr>
              <a:t>we conclude that long-term PM</a:t>
            </a:r>
            <a:r>
              <a:rPr lang="en-US" i="1" baseline="-25000" dirty="0">
                <a:solidFill>
                  <a:schemeClr val="bg1"/>
                </a:solidFill>
              </a:rPr>
              <a:t>2.5</a:t>
            </a:r>
            <a:r>
              <a:rPr lang="en-US" i="1" dirty="0">
                <a:solidFill>
                  <a:schemeClr val="bg1"/>
                </a:solidFill>
              </a:rPr>
              <a:t> exposure is causally related to mortality”</a:t>
            </a:r>
          </a:p>
        </p:txBody>
      </p:sp>
      <p:sp>
        <p:nvSpPr>
          <p:cNvPr id="9" name="Rectangle 8">
            <a:extLst>
              <a:ext uri="{FF2B5EF4-FFF2-40B4-BE49-F238E27FC236}">
                <a16:creationId xmlns:a16="http://schemas.microsoft.com/office/drawing/2014/main" id="{27B61B35-56C8-E140-8D7A-44C37CF7DECB}"/>
              </a:ext>
            </a:extLst>
          </p:cNvPr>
          <p:cNvSpPr/>
          <p:nvPr/>
        </p:nvSpPr>
        <p:spPr>
          <a:xfrm>
            <a:off x="3657600" y="3714750"/>
            <a:ext cx="5562600" cy="923330"/>
          </a:xfrm>
          <a:prstGeom prst="rect">
            <a:avLst/>
          </a:prstGeom>
        </p:spPr>
        <p:txBody>
          <a:bodyPr wrap="square">
            <a:spAutoFit/>
          </a:bodyPr>
          <a:lstStyle/>
          <a:p>
            <a:r>
              <a:rPr lang="en-US" dirty="0">
                <a:solidFill>
                  <a:schemeClr val="bg1"/>
                </a:solidFill>
              </a:rPr>
              <a:t>The effects estimates are in the range of those found</a:t>
            </a:r>
          </a:p>
          <a:p>
            <a:r>
              <a:rPr lang="en-US" dirty="0">
                <a:solidFill>
                  <a:schemeClr val="bg1"/>
                </a:solidFill>
              </a:rPr>
              <a:t>in past EPA Benefit-cost assessments using multiple</a:t>
            </a:r>
          </a:p>
          <a:p>
            <a:r>
              <a:rPr lang="en-US" dirty="0">
                <a:solidFill>
                  <a:schemeClr val="bg1"/>
                </a:solidFill>
              </a:rPr>
              <a:t>cohort studies. </a:t>
            </a:r>
          </a:p>
        </p:txBody>
      </p:sp>
    </p:spTree>
    <p:extLst>
      <p:ext uri="{BB962C8B-B14F-4D97-AF65-F5344CB8AC3E}">
        <p14:creationId xmlns:p14="http://schemas.microsoft.com/office/powerpoint/2010/main" val="388021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0" y="2381317"/>
            <a:ext cx="3429000" cy="507831"/>
          </a:xfrm>
          <a:prstGeom prst="rect">
            <a:avLst/>
          </a:prstGeom>
        </p:spPr>
        <p:txBody>
          <a:bodyPr>
            <a:spAutoFit/>
          </a:bodyPr>
          <a:lstStyle/>
          <a:p>
            <a:br>
              <a:rPr lang="en-US" sz="1350">
                <a:latin typeface="Times New Roman" charset="0"/>
              </a:rPr>
            </a:br>
            <a:endParaRPr lang="en-US" sz="1350">
              <a:latin typeface="Times New Roman" charset="0"/>
            </a:endParaRPr>
          </a:p>
        </p:txBody>
      </p:sp>
      <p:sp>
        <p:nvSpPr>
          <p:cNvPr id="2" name="Rectangle 1"/>
          <p:cNvSpPr/>
          <p:nvPr/>
        </p:nvSpPr>
        <p:spPr>
          <a:xfrm>
            <a:off x="1400175" y="1403827"/>
            <a:ext cx="6343650" cy="1384995"/>
          </a:xfrm>
          <a:prstGeom prst="rect">
            <a:avLst/>
          </a:prstGeom>
        </p:spPr>
        <p:txBody>
          <a:bodyPr wrap="square">
            <a:spAutoFit/>
          </a:bodyPr>
          <a:lstStyle/>
          <a:p>
            <a:r>
              <a:rPr lang="en-US" sz="2100" b="1" dirty="0">
                <a:solidFill>
                  <a:srgbClr val="FFFFCC"/>
                </a:solidFill>
              </a:rPr>
              <a:t>Strong growth of an industrializing country </a:t>
            </a:r>
            <a:r>
              <a:rPr lang="en-US" sz="2100" dirty="0">
                <a:solidFill>
                  <a:srgbClr val="FFFFCC"/>
                </a:solidFill>
              </a:rPr>
              <a:t>over nearly two centuries led to </a:t>
            </a:r>
            <a:r>
              <a:rPr lang="en-US" sz="2100" b="1" dirty="0">
                <a:solidFill>
                  <a:srgbClr val="FFFFCC"/>
                </a:solidFill>
              </a:rPr>
              <a:t>increasingly negative effects </a:t>
            </a:r>
            <a:r>
              <a:rPr lang="en-US" sz="2100" dirty="0">
                <a:solidFill>
                  <a:srgbClr val="FFFFCC"/>
                </a:solidFill>
              </a:rPr>
              <a:t>on our air, water, and land, with accompanying serious effects on people’s </a:t>
            </a:r>
            <a:r>
              <a:rPr lang="en-US" sz="2100" b="1" dirty="0">
                <a:solidFill>
                  <a:srgbClr val="FFFFCC"/>
                </a:solidFill>
              </a:rPr>
              <a:t>health and the environment</a:t>
            </a:r>
            <a:r>
              <a:rPr lang="en-US" sz="2100" dirty="0">
                <a:solidFill>
                  <a:srgbClr val="FFFFCC"/>
                </a:solidFill>
              </a:rPr>
              <a:t>.</a:t>
            </a:r>
          </a:p>
        </p:txBody>
      </p:sp>
      <p:pic>
        <p:nvPicPr>
          <p:cNvPr id="6" name="Picture 5"/>
          <p:cNvPicPr>
            <a:picLocks noChangeAspect="1"/>
          </p:cNvPicPr>
          <p:nvPr/>
        </p:nvPicPr>
        <p:blipFill>
          <a:blip r:embed="rId3"/>
          <a:stretch>
            <a:fillRect/>
          </a:stretch>
        </p:blipFill>
        <p:spPr>
          <a:xfrm>
            <a:off x="7186613" y="1036953"/>
            <a:ext cx="628650" cy="564173"/>
          </a:xfrm>
          <a:prstGeom prst="rect">
            <a:avLst/>
          </a:prstGeom>
        </p:spPr>
      </p:pic>
      <p:pic>
        <p:nvPicPr>
          <p:cNvPr id="10" name="Picture 9">
            <a:extLst>
              <a:ext uri="{FF2B5EF4-FFF2-40B4-BE49-F238E27FC236}">
                <a16:creationId xmlns:a16="http://schemas.microsoft.com/office/drawing/2014/main" id="{AACAE5FB-FACE-2941-BDA6-DD8736C4F0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51" y="361950"/>
            <a:ext cx="9128449" cy="4393066"/>
          </a:xfrm>
          <a:prstGeom prst="rect">
            <a:avLst/>
          </a:prstGeom>
        </p:spPr>
      </p:pic>
      <p:grpSp>
        <p:nvGrpSpPr>
          <p:cNvPr id="21" name="Group 20">
            <a:extLst>
              <a:ext uri="{FF2B5EF4-FFF2-40B4-BE49-F238E27FC236}">
                <a16:creationId xmlns:a16="http://schemas.microsoft.com/office/drawing/2014/main" id="{56D8B436-0B5B-B144-942B-EEDA24E134CB}"/>
              </a:ext>
            </a:extLst>
          </p:cNvPr>
          <p:cNvGrpSpPr/>
          <p:nvPr/>
        </p:nvGrpSpPr>
        <p:grpSpPr>
          <a:xfrm>
            <a:off x="4898602" y="1970432"/>
            <a:ext cx="1026335" cy="969057"/>
            <a:chOff x="4651353" y="2590800"/>
            <a:chExt cx="1368447" cy="1292076"/>
          </a:xfrm>
        </p:grpSpPr>
        <p:cxnSp>
          <p:nvCxnSpPr>
            <p:cNvPr id="11" name="Straight Arrow Connector 10"/>
            <p:cNvCxnSpPr/>
            <p:nvPr/>
          </p:nvCxnSpPr>
          <p:spPr>
            <a:xfrm>
              <a:off x="5715000" y="2976527"/>
              <a:ext cx="0" cy="90634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4651353" y="2590800"/>
              <a:ext cx="1368447" cy="400109"/>
            </a:xfrm>
            <a:prstGeom prst="rect">
              <a:avLst/>
            </a:prstGeom>
            <a:noFill/>
          </p:spPr>
          <p:txBody>
            <a:bodyPr wrap="square" rtlCol="0">
              <a:spAutoFit/>
            </a:bodyPr>
            <a:lstStyle/>
            <a:p>
              <a:r>
                <a:rPr lang="en-US" sz="1350" b="1" dirty="0">
                  <a:solidFill>
                    <a:srgbClr val="0000FF"/>
                  </a:solidFill>
                </a:rPr>
                <a:t>Los Angeles</a:t>
              </a:r>
            </a:p>
          </p:txBody>
        </p:sp>
      </p:grpSp>
      <p:grpSp>
        <p:nvGrpSpPr>
          <p:cNvPr id="20" name="Group 19">
            <a:extLst>
              <a:ext uri="{FF2B5EF4-FFF2-40B4-BE49-F238E27FC236}">
                <a16:creationId xmlns:a16="http://schemas.microsoft.com/office/drawing/2014/main" id="{EFB1E1BD-CAF1-6545-8F05-1CAFC9DAA410}"/>
              </a:ext>
            </a:extLst>
          </p:cNvPr>
          <p:cNvGrpSpPr/>
          <p:nvPr/>
        </p:nvGrpSpPr>
        <p:grpSpPr>
          <a:xfrm>
            <a:off x="4895850" y="2346374"/>
            <a:ext cx="742950" cy="744275"/>
            <a:chOff x="5003800" y="3128500"/>
            <a:chExt cx="990600" cy="992367"/>
          </a:xfrm>
        </p:grpSpPr>
        <p:cxnSp>
          <p:nvCxnSpPr>
            <p:cNvPr id="9" name="Straight Arrow Connector 8"/>
            <p:cNvCxnSpPr/>
            <p:nvPr/>
          </p:nvCxnSpPr>
          <p:spPr>
            <a:xfrm>
              <a:off x="5587196" y="3463731"/>
              <a:ext cx="28235" cy="65713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5003800" y="3128500"/>
              <a:ext cx="990600" cy="400109"/>
            </a:xfrm>
            <a:prstGeom prst="rect">
              <a:avLst/>
            </a:prstGeom>
            <a:noFill/>
          </p:spPr>
          <p:txBody>
            <a:bodyPr wrap="square" rtlCol="0">
              <a:spAutoFit/>
            </a:bodyPr>
            <a:lstStyle/>
            <a:p>
              <a:r>
                <a:rPr lang="en-US" sz="1350" b="1" dirty="0">
                  <a:solidFill>
                    <a:srgbClr val="0000FF"/>
                  </a:solidFill>
                </a:rPr>
                <a:t>Donora</a:t>
              </a:r>
            </a:p>
          </p:txBody>
        </p:sp>
      </p:grpSp>
      <p:grpSp>
        <p:nvGrpSpPr>
          <p:cNvPr id="15" name="Group 14">
            <a:extLst>
              <a:ext uri="{FF2B5EF4-FFF2-40B4-BE49-F238E27FC236}">
                <a16:creationId xmlns:a16="http://schemas.microsoft.com/office/drawing/2014/main" id="{165F127E-FCA8-3645-A767-97D83AEDD4F6}"/>
              </a:ext>
            </a:extLst>
          </p:cNvPr>
          <p:cNvGrpSpPr/>
          <p:nvPr/>
        </p:nvGrpSpPr>
        <p:grpSpPr>
          <a:xfrm>
            <a:off x="3810000" y="2599551"/>
            <a:ext cx="990600" cy="734199"/>
            <a:chOff x="3200400" y="3669268"/>
            <a:chExt cx="1320800" cy="978932"/>
          </a:xfrm>
        </p:grpSpPr>
        <p:cxnSp>
          <p:nvCxnSpPr>
            <p:cNvPr id="8" name="Straight Arrow Connector 7"/>
            <p:cNvCxnSpPr/>
            <p:nvPr/>
          </p:nvCxnSpPr>
          <p:spPr>
            <a:xfrm>
              <a:off x="3962400" y="4038600"/>
              <a:ext cx="76200" cy="60960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3200400" y="3669268"/>
              <a:ext cx="1320800" cy="400109"/>
            </a:xfrm>
            <a:prstGeom prst="rect">
              <a:avLst/>
            </a:prstGeom>
            <a:noFill/>
          </p:spPr>
          <p:txBody>
            <a:bodyPr wrap="square" rtlCol="0">
              <a:spAutoFit/>
            </a:bodyPr>
            <a:lstStyle/>
            <a:p>
              <a:r>
                <a:rPr lang="en-US" sz="1350" b="1" dirty="0">
                  <a:solidFill>
                    <a:srgbClr val="0000FF"/>
                  </a:solidFill>
                </a:rPr>
                <a:t>Pittsburgh</a:t>
              </a:r>
            </a:p>
          </p:txBody>
        </p:sp>
      </p:grpSp>
    </p:spTree>
    <p:extLst>
      <p:ext uri="{BB962C8B-B14F-4D97-AF65-F5344CB8AC3E}">
        <p14:creationId xmlns:p14="http://schemas.microsoft.com/office/powerpoint/2010/main" val="180770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520394"/>
            <a:ext cx="645795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FFCC"/>
                </a:solidFill>
              </a:rPr>
              <a:t>Major pollutants continue to decrease  </a:t>
            </a:r>
          </a:p>
        </p:txBody>
      </p:sp>
      <p:grpSp>
        <p:nvGrpSpPr>
          <p:cNvPr id="4" name="Group 3">
            <a:extLst>
              <a:ext uri="{FF2B5EF4-FFF2-40B4-BE49-F238E27FC236}">
                <a16:creationId xmlns:a16="http://schemas.microsoft.com/office/drawing/2014/main" id="{04D400B6-FCF4-B74C-95AB-FC9CAFAC0A3A}"/>
              </a:ext>
            </a:extLst>
          </p:cNvPr>
          <p:cNvGrpSpPr/>
          <p:nvPr/>
        </p:nvGrpSpPr>
        <p:grpSpPr>
          <a:xfrm>
            <a:off x="152400" y="2266950"/>
            <a:ext cx="4574801" cy="2724150"/>
            <a:chOff x="378271" y="514350"/>
            <a:chExt cx="8079644" cy="4629150"/>
          </a:xfrm>
        </p:grpSpPr>
        <p:pic>
          <p:nvPicPr>
            <p:cNvPr id="5" name="Picture 4" descr="A close up of a map&#10;&#10;Description automatically generated">
              <a:extLst>
                <a:ext uri="{FF2B5EF4-FFF2-40B4-BE49-F238E27FC236}">
                  <a16:creationId xmlns:a16="http://schemas.microsoft.com/office/drawing/2014/main" id="{1C0B237B-4517-E043-BC15-A32B696226FE}"/>
                </a:ext>
              </a:extLst>
            </p:cNvPr>
            <p:cNvPicPr>
              <a:picLocks noChangeAspect="1"/>
            </p:cNvPicPr>
            <p:nvPr/>
          </p:nvPicPr>
          <p:blipFill rotWithShape="1">
            <a:blip r:embed="rId3">
              <a:extLst>
                <a:ext uri="{28A0092B-C50C-407E-A947-70E740481C1C}">
                  <a14:useLocalDpi xmlns:a14="http://schemas.microsoft.com/office/drawing/2010/main" val="0"/>
                </a:ext>
              </a:extLst>
            </a:blip>
            <a:srcRect t="21009"/>
            <a:stretch/>
          </p:blipFill>
          <p:spPr>
            <a:xfrm>
              <a:off x="378271" y="514350"/>
              <a:ext cx="8079517" cy="4629150"/>
            </a:xfrm>
            <a:prstGeom prst="rect">
              <a:avLst/>
            </a:prstGeom>
          </p:spPr>
        </p:pic>
        <p:sp>
          <p:nvSpPr>
            <p:cNvPr id="6" name="TextBox 5">
              <a:extLst>
                <a:ext uri="{FF2B5EF4-FFF2-40B4-BE49-F238E27FC236}">
                  <a16:creationId xmlns:a16="http://schemas.microsoft.com/office/drawing/2014/main" id="{3C68461D-2F30-314A-97F1-E663FB5687AF}"/>
                </a:ext>
              </a:extLst>
            </p:cNvPr>
            <p:cNvSpPr txBox="1"/>
            <p:nvPr/>
          </p:nvSpPr>
          <p:spPr>
            <a:xfrm>
              <a:off x="3505199" y="2038351"/>
              <a:ext cx="2057400" cy="418404"/>
            </a:xfrm>
            <a:prstGeom prst="rect">
              <a:avLst/>
            </a:prstGeom>
            <a:noFill/>
          </p:spPr>
          <p:txBody>
            <a:bodyPr wrap="square" rtlCol="0">
              <a:spAutoFit/>
            </a:bodyPr>
            <a:lstStyle/>
            <a:p>
              <a:r>
                <a:rPr lang="en-US" sz="1000" dirty="0">
                  <a:ln>
                    <a:solidFill>
                      <a:srgbClr val="92D050"/>
                    </a:solidFill>
                  </a:ln>
                  <a:solidFill>
                    <a:srgbClr val="92D050"/>
                  </a:solidFill>
                  <a:effectLst>
                    <a:outerShdw blurRad="50800" dist="38100" dir="2700000" algn="tl" rotWithShape="0">
                      <a:prstClr val="black">
                        <a:alpha val="40000"/>
                      </a:prstClr>
                    </a:outerShdw>
                  </a:effectLst>
                </a:rPr>
                <a:t>8-hr Ozone </a:t>
              </a:r>
              <a:r>
                <a:rPr lang="en-US" sz="1000" dirty="0">
                  <a:solidFill>
                    <a:srgbClr val="92D050"/>
                  </a:solidFill>
                  <a:effectLst>
                    <a:outerShdw blurRad="50800" dist="38100" dir="2700000" algn="tl" rotWithShape="0">
                      <a:prstClr val="black">
                        <a:alpha val="40000"/>
                      </a:prstClr>
                    </a:outerShdw>
                  </a:effectLst>
                </a:rPr>
                <a:t>trends</a:t>
              </a:r>
            </a:p>
          </p:txBody>
        </p:sp>
        <p:sp>
          <p:nvSpPr>
            <p:cNvPr id="7" name="Rectangle 6">
              <a:extLst>
                <a:ext uri="{FF2B5EF4-FFF2-40B4-BE49-F238E27FC236}">
                  <a16:creationId xmlns:a16="http://schemas.microsoft.com/office/drawing/2014/main" id="{118B3466-7CEF-B749-BDF3-9F1D112D84E1}"/>
                </a:ext>
              </a:extLst>
            </p:cNvPr>
            <p:cNvSpPr/>
            <p:nvPr/>
          </p:nvSpPr>
          <p:spPr>
            <a:xfrm>
              <a:off x="6959700" y="2918996"/>
              <a:ext cx="1498215" cy="418404"/>
            </a:xfrm>
            <a:prstGeom prst="rect">
              <a:avLst/>
            </a:prstGeom>
          </p:spPr>
          <p:txBody>
            <a:bodyPr wrap="none">
              <a:spAutoFit/>
            </a:bodyPr>
            <a:lstStyle/>
            <a:p>
              <a:r>
                <a:rPr lang="en-US" sz="1000" dirty="0">
                  <a:solidFill>
                    <a:srgbClr val="7030A0"/>
                  </a:solidFill>
                  <a:effectLst>
                    <a:outerShdw blurRad="50800" dist="38100" dir="2700000" algn="tl" rotWithShape="0">
                      <a:prstClr val="black">
                        <a:alpha val="40000"/>
                      </a:prstClr>
                    </a:outerShdw>
                  </a:effectLst>
                </a:rPr>
                <a:t>PM</a:t>
              </a:r>
              <a:r>
                <a:rPr lang="en-US" sz="1000" baseline="-25000" dirty="0">
                  <a:solidFill>
                    <a:srgbClr val="7030A0"/>
                  </a:solidFill>
                  <a:effectLst>
                    <a:outerShdw blurRad="50800" dist="38100" dir="2700000" algn="tl" rotWithShape="0">
                      <a:prstClr val="black">
                        <a:alpha val="40000"/>
                      </a:prstClr>
                    </a:outerShdw>
                  </a:effectLst>
                </a:rPr>
                <a:t>2.5</a:t>
              </a:r>
              <a:r>
                <a:rPr lang="en-US" sz="1000" dirty="0">
                  <a:solidFill>
                    <a:srgbClr val="7030A0"/>
                  </a:solidFill>
                  <a:effectLst>
                    <a:outerShdw blurRad="50800" dist="38100" dir="2700000" algn="tl" rotWithShape="0">
                      <a:prstClr val="black">
                        <a:alpha val="40000"/>
                      </a:prstClr>
                    </a:outerShdw>
                  </a:effectLst>
                </a:rPr>
                <a:t> annual</a:t>
              </a:r>
            </a:p>
          </p:txBody>
        </p:sp>
        <p:sp>
          <p:nvSpPr>
            <p:cNvPr id="2" name="Rectangle 1">
              <a:extLst>
                <a:ext uri="{FF2B5EF4-FFF2-40B4-BE49-F238E27FC236}">
                  <a16:creationId xmlns:a16="http://schemas.microsoft.com/office/drawing/2014/main" id="{6374B776-143C-4947-BF8D-7571CF13084D}"/>
                </a:ext>
              </a:extLst>
            </p:cNvPr>
            <p:cNvSpPr/>
            <p:nvPr/>
          </p:nvSpPr>
          <p:spPr>
            <a:xfrm>
              <a:off x="7112000" y="3399790"/>
              <a:ext cx="1305701" cy="418404"/>
            </a:xfrm>
            <a:prstGeom prst="rect">
              <a:avLst/>
            </a:prstGeom>
          </p:spPr>
          <p:txBody>
            <a:bodyPr wrap="none">
              <a:spAutoFit/>
            </a:bodyPr>
            <a:lstStyle/>
            <a:p>
              <a:r>
                <a:rPr lang="en-US" sz="1000" dirty="0">
                  <a:solidFill>
                    <a:srgbClr val="00B050"/>
                  </a:solidFill>
                  <a:effectLst>
                    <a:outerShdw blurRad="50800" dist="38100" dir="2700000" algn="tl" rotWithShape="0">
                      <a:prstClr val="black">
                        <a:alpha val="40000"/>
                      </a:prstClr>
                    </a:outerShdw>
                  </a:effectLst>
                </a:rPr>
                <a:t>PM</a:t>
              </a:r>
              <a:r>
                <a:rPr lang="en-US" sz="1000" baseline="-25000" dirty="0">
                  <a:solidFill>
                    <a:srgbClr val="00B050"/>
                  </a:solidFill>
                  <a:effectLst>
                    <a:outerShdw blurRad="50800" dist="38100" dir="2700000" algn="tl" rotWithShape="0">
                      <a:prstClr val="black">
                        <a:alpha val="40000"/>
                      </a:prstClr>
                    </a:outerShdw>
                  </a:effectLst>
                </a:rPr>
                <a:t>2.5</a:t>
              </a:r>
              <a:r>
                <a:rPr lang="en-US" sz="1000" dirty="0">
                  <a:solidFill>
                    <a:srgbClr val="00B050"/>
                  </a:solidFill>
                  <a:effectLst>
                    <a:outerShdw blurRad="50800" dist="38100" dir="2700000" algn="tl" rotWithShape="0">
                      <a:prstClr val="black">
                        <a:alpha val="40000"/>
                      </a:prstClr>
                    </a:outerShdw>
                  </a:effectLst>
                </a:rPr>
                <a:t> daily</a:t>
              </a:r>
            </a:p>
          </p:txBody>
        </p:sp>
      </p:grpSp>
      <p:sp>
        <p:nvSpPr>
          <p:cNvPr id="8" name="Title 3">
            <a:extLst>
              <a:ext uri="{FF2B5EF4-FFF2-40B4-BE49-F238E27FC236}">
                <a16:creationId xmlns:a16="http://schemas.microsoft.com/office/drawing/2014/main" id="{4223D9AA-E765-7E4F-92DA-84486C4E7CD5}"/>
              </a:ext>
            </a:extLst>
          </p:cNvPr>
          <p:cNvSpPr txBox="1">
            <a:spLocks/>
          </p:cNvSpPr>
          <p:nvPr/>
        </p:nvSpPr>
        <p:spPr>
          <a:xfrm>
            <a:off x="5105400" y="1428750"/>
            <a:ext cx="3733801" cy="57080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CC"/>
                </a:solidFill>
              </a:rPr>
              <a:t>But….</a:t>
            </a:r>
          </a:p>
        </p:txBody>
      </p:sp>
      <p:sp>
        <p:nvSpPr>
          <p:cNvPr id="11" name="TextBox 10">
            <a:extLst>
              <a:ext uri="{FF2B5EF4-FFF2-40B4-BE49-F238E27FC236}">
                <a16:creationId xmlns:a16="http://schemas.microsoft.com/office/drawing/2014/main" id="{9A9DEAC8-9823-D543-9EF6-A5DB985B32CD}"/>
              </a:ext>
            </a:extLst>
          </p:cNvPr>
          <p:cNvSpPr txBox="1"/>
          <p:nvPr/>
        </p:nvSpPr>
        <p:spPr>
          <a:xfrm>
            <a:off x="5143500" y="2172381"/>
            <a:ext cx="3657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10s of thousands of premature deaths/</a:t>
            </a:r>
            <a:r>
              <a:rPr lang="en-US" dirty="0" err="1">
                <a:solidFill>
                  <a:schemeClr val="bg1"/>
                </a:solidFill>
              </a:rPr>
              <a:t>yr</a:t>
            </a:r>
            <a:r>
              <a:rPr lang="en-US" dirty="0">
                <a:solidFill>
                  <a:schemeClr val="bg1"/>
                </a:solidFill>
              </a:rPr>
              <a:t>  remain in the US</a:t>
            </a:r>
          </a:p>
          <a:p>
            <a:pPr marL="285750" indent="-285750">
              <a:buFont typeface="Arial" panose="020B0604020202020204" pitchFamily="34" charset="0"/>
              <a:buChar char="•"/>
            </a:pPr>
            <a:r>
              <a:rPr lang="en-US" dirty="0">
                <a:solidFill>
                  <a:schemeClr val="bg1"/>
                </a:solidFill>
              </a:rPr>
              <a:t>Standards should be strengthened</a:t>
            </a:r>
          </a:p>
          <a:p>
            <a:endParaRPr lang="en-US" dirty="0">
              <a:solidFill>
                <a:schemeClr val="bg1"/>
              </a:solidFill>
            </a:endParaRPr>
          </a:p>
        </p:txBody>
      </p:sp>
      <p:pic>
        <p:nvPicPr>
          <p:cNvPr id="12" name="Picture 11">
            <a:extLst>
              <a:ext uri="{FF2B5EF4-FFF2-40B4-BE49-F238E27FC236}">
                <a16:creationId xmlns:a16="http://schemas.microsoft.com/office/drawing/2014/main" id="{CD5A82B2-1C23-C441-8BB5-843A110268B4}"/>
              </a:ext>
            </a:extLst>
          </p:cNvPr>
          <p:cNvPicPr>
            <a:picLocks noChangeAspect="1"/>
          </p:cNvPicPr>
          <p:nvPr/>
        </p:nvPicPr>
        <p:blipFill>
          <a:blip r:embed="rId4"/>
          <a:stretch>
            <a:fillRect/>
          </a:stretch>
        </p:blipFill>
        <p:spPr>
          <a:xfrm>
            <a:off x="149673" y="1908119"/>
            <a:ext cx="4574728" cy="3091256"/>
          </a:xfrm>
          <a:prstGeom prst="rect">
            <a:avLst/>
          </a:prstGeom>
        </p:spPr>
      </p:pic>
      <p:sp>
        <p:nvSpPr>
          <p:cNvPr id="13" name="TextBox 12">
            <a:extLst>
              <a:ext uri="{FF2B5EF4-FFF2-40B4-BE49-F238E27FC236}">
                <a16:creationId xmlns:a16="http://schemas.microsoft.com/office/drawing/2014/main" id="{B00BED24-729C-F248-AF40-53A786854A14}"/>
              </a:ext>
            </a:extLst>
          </p:cNvPr>
          <p:cNvSpPr txBox="1"/>
          <p:nvPr/>
        </p:nvSpPr>
        <p:spPr>
          <a:xfrm>
            <a:off x="5181600" y="3409950"/>
            <a:ext cx="3657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Environmental justice – minorities 75% more likely to live near oil and gas facilities, chemical plants</a:t>
            </a:r>
          </a:p>
          <a:p>
            <a:endParaRPr lang="en-US" dirty="0">
              <a:solidFill>
                <a:schemeClr val="bg1"/>
              </a:solidFill>
            </a:endParaRPr>
          </a:p>
        </p:txBody>
      </p:sp>
    </p:spTree>
    <p:extLst>
      <p:ext uri="{BB962C8B-B14F-4D97-AF65-F5344CB8AC3E}">
        <p14:creationId xmlns:p14="http://schemas.microsoft.com/office/powerpoint/2010/main" val="59912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105DAC-26B2-BA4A-A71D-97100F145D13}"/>
              </a:ext>
            </a:extLst>
          </p:cNvPr>
          <p:cNvSpPr txBox="1"/>
          <p:nvPr/>
        </p:nvSpPr>
        <p:spPr>
          <a:xfrm>
            <a:off x="1219200" y="209550"/>
            <a:ext cx="6553200" cy="523220"/>
          </a:xfrm>
          <a:prstGeom prst="rect">
            <a:avLst/>
          </a:prstGeom>
          <a:noFill/>
        </p:spPr>
        <p:txBody>
          <a:bodyPr wrap="square" rtlCol="0">
            <a:spAutoFit/>
          </a:bodyPr>
          <a:lstStyle/>
          <a:p>
            <a:r>
              <a:rPr lang="en-US" sz="2800" b="1" dirty="0">
                <a:solidFill>
                  <a:srgbClr val="FFFFCC"/>
                </a:solidFill>
              </a:rPr>
              <a:t>Despite progress, major challenges remain</a:t>
            </a:r>
          </a:p>
        </p:txBody>
      </p:sp>
      <p:sp>
        <p:nvSpPr>
          <p:cNvPr id="10" name="Rectangle 9">
            <a:extLst>
              <a:ext uri="{FF2B5EF4-FFF2-40B4-BE49-F238E27FC236}">
                <a16:creationId xmlns:a16="http://schemas.microsoft.com/office/drawing/2014/main" id="{A524BE37-2B98-7E40-8D0D-995D958389BF}"/>
              </a:ext>
            </a:extLst>
          </p:cNvPr>
          <p:cNvSpPr/>
          <p:nvPr/>
        </p:nvSpPr>
        <p:spPr>
          <a:xfrm>
            <a:off x="4038600" y="1123950"/>
            <a:ext cx="4800600" cy="3293209"/>
          </a:xfrm>
          <a:prstGeom prst="rect">
            <a:avLst/>
          </a:prstGeom>
        </p:spPr>
        <p:txBody>
          <a:bodyPr wrap="square">
            <a:spAutoFit/>
          </a:bodyPr>
          <a:lstStyle/>
          <a:p>
            <a:pPr marL="285750" indent="-285750">
              <a:buFont typeface="Arial" panose="020B0604020202020204" pitchFamily="34" charset="0"/>
              <a:buChar char="•"/>
            </a:pPr>
            <a:r>
              <a:rPr lang="en-US" dirty="0">
                <a:solidFill>
                  <a:srgbClr val="FFFFCC"/>
                </a:solidFill>
              </a:rPr>
              <a:t>Continued improvements to maintain and increase the benefits achieved so far, and ensure they are distributed  fairly to all Americans</a:t>
            </a:r>
          </a:p>
          <a:p>
            <a:pPr marL="285750" indent="-285750">
              <a:buFont typeface="Arial" panose="020B0604020202020204" pitchFamily="34" charset="0"/>
              <a:buChar char="•"/>
            </a:pPr>
            <a:endParaRPr lang="en-US" dirty="0">
              <a:solidFill>
                <a:srgbClr val="FFFFCC"/>
              </a:solidFill>
            </a:endParaRPr>
          </a:p>
          <a:p>
            <a:pPr marL="285750" indent="-285750">
              <a:buFont typeface="Arial" panose="020B0604020202020204" pitchFamily="34" charset="0"/>
              <a:buChar char="•"/>
            </a:pPr>
            <a:r>
              <a:rPr lang="en-US" dirty="0">
                <a:solidFill>
                  <a:srgbClr val="FFFFCC"/>
                </a:solidFill>
              </a:rPr>
              <a:t>International transport/Global Burden </a:t>
            </a:r>
          </a:p>
          <a:p>
            <a:endParaRPr lang="en-US" dirty="0">
              <a:solidFill>
                <a:srgbClr val="FFFFCC"/>
              </a:solidFill>
            </a:endParaRPr>
          </a:p>
          <a:p>
            <a:pPr marL="285750" indent="-285750">
              <a:buFont typeface="Arial" panose="020B0604020202020204" pitchFamily="34" charset="0"/>
              <a:buChar char="•"/>
            </a:pPr>
            <a:r>
              <a:rPr lang="en-US" dirty="0">
                <a:solidFill>
                  <a:srgbClr val="FFFFCC"/>
                </a:solidFill>
              </a:rPr>
              <a:t>Climate change</a:t>
            </a:r>
          </a:p>
          <a:p>
            <a:pPr marL="742950" lvl="1" indent="-285750">
              <a:buFont typeface="Arial" panose="020B0604020202020204" pitchFamily="34" charset="0"/>
              <a:buChar char="•"/>
            </a:pPr>
            <a:r>
              <a:rPr lang="en-US" sz="1600" dirty="0">
                <a:solidFill>
                  <a:srgbClr val="FFFFCC"/>
                </a:solidFill>
              </a:rPr>
              <a:t>Drought/fires and PM</a:t>
            </a:r>
            <a:r>
              <a:rPr lang="en-US" sz="1600" baseline="-25000" dirty="0">
                <a:solidFill>
                  <a:srgbClr val="FFFFCC"/>
                </a:solidFill>
              </a:rPr>
              <a:t>2.5</a:t>
            </a:r>
            <a:r>
              <a:rPr lang="en-US" sz="1600" dirty="0">
                <a:solidFill>
                  <a:srgbClr val="FFFFCC"/>
                </a:solidFill>
              </a:rPr>
              <a:t> are already here</a:t>
            </a:r>
          </a:p>
          <a:p>
            <a:pPr marL="742950" lvl="1" indent="-285750">
              <a:buFont typeface="Arial" panose="020B0604020202020204" pitchFamily="34" charset="0"/>
              <a:buChar char="•"/>
            </a:pPr>
            <a:r>
              <a:rPr lang="en-US" sz="1600" dirty="0">
                <a:solidFill>
                  <a:srgbClr val="FFFFCC"/>
                </a:solidFill>
              </a:rPr>
              <a:t>Warming induced stagnation and other effects increase ozone</a:t>
            </a:r>
          </a:p>
          <a:p>
            <a:pPr marL="742950" lvl="1" indent="-285750">
              <a:buFont typeface="Arial" panose="020B0604020202020204" pitchFamily="34" charset="0"/>
              <a:buChar char="•"/>
            </a:pPr>
            <a:r>
              <a:rPr lang="en-US" sz="1600" dirty="0">
                <a:solidFill>
                  <a:srgbClr val="FFFFCC"/>
                </a:solidFill>
              </a:rPr>
              <a:t>Climate strategies benefit air quality </a:t>
            </a:r>
          </a:p>
        </p:txBody>
      </p:sp>
      <p:grpSp>
        <p:nvGrpSpPr>
          <p:cNvPr id="4" name="Group 3">
            <a:extLst>
              <a:ext uri="{FF2B5EF4-FFF2-40B4-BE49-F238E27FC236}">
                <a16:creationId xmlns:a16="http://schemas.microsoft.com/office/drawing/2014/main" id="{B4A68F57-1DD5-DD46-8DF4-B63A57F1D8B2}"/>
              </a:ext>
            </a:extLst>
          </p:cNvPr>
          <p:cNvGrpSpPr/>
          <p:nvPr/>
        </p:nvGrpSpPr>
        <p:grpSpPr>
          <a:xfrm>
            <a:off x="228600" y="861564"/>
            <a:ext cx="3287194" cy="3919986"/>
            <a:chOff x="228600" y="861564"/>
            <a:chExt cx="3287194" cy="3919986"/>
          </a:xfrm>
        </p:grpSpPr>
        <p:pic>
          <p:nvPicPr>
            <p:cNvPr id="11" name="Picture 10" descr="A sunset over a body of water&#10;&#10;Description automatically generated">
              <a:extLst>
                <a:ext uri="{FF2B5EF4-FFF2-40B4-BE49-F238E27FC236}">
                  <a16:creationId xmlns:a16="http://schemas.microsoft.com/office/drawing/2014/main" id="{CEF53E5A-F7D9-134A-859B-A9389C570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55" y="861564"/>
              <a:ext cx="3168445" cy="2110235"/>
            </a:xfrm>
            <a:prstGeom prst="rect">
              <a:avLst/>
            </a:prstGeom>
          </p:spPr>
        </p:pic>
        <p:sp>
          <p:nvSpPr>
            <p:cNvPr id="12" name="TextBox 11">
              <a:extLst>
                <a:ext uri="{FF2B5EF4-FFF2-40B4-BE49-F238E27FC236}">
                  <a16:creationId xmlns:a16="http://schemas.microsoft.com/office/drawing/2014/main" id="{EC7A0E7C-E2B4-DE43-AC0C-EF9AA66A28A2}"/>
                </a:ext>
              </a:extLst>
            </p:cNvPr>
            <p:cNvSpPr txBox="1"/>
            <p:nvPr/>
          </p:nvSpPr>
          <p:spPr>
            <a:xfrm>
              <a:off x="914400" y="2568773"/>
              <a:ext cx="1828800" cy="307777"/>
            </a:xfrm>
            <a:prstGeom prst="rect">
              <a:avLst/>
            </a:prstGeom>
            <a:noFill/>
          </p:spPr>
          <p:txBody>
            <a:bodyPr wrap="square" rtlCol="0">
              <a:spAutoFit/>
            </a:bodyPr>
            <a:lstStyle/>
            <a:p>
              <a:r>
                <a:rPr lang="en-US" sz="1400" dirty="0">
                  <a:solidFill>
                    <a:schemeClr val="bg1"/>
                  </a:solidFill>
                </a:rPr>
                <a:t>Los Angeles Oct 2019</a:t>
              </a:r>
            </a:p>
          </p:txBody>
        </p:sp>
        <p:pic>
          <p:nvPicPr>
            <p:cNvPr id="13" name="Content Placeholder 6">
              <a:extLst>
                <a:ext uri="{FF2B5EF4-FFF2-40B4-BE49-F238E27FC236}">
                  <a16:creationId xmlns:a16="http://schemas.microsoft.com/office/drawing/2014/main" id="{185A9D57-1719-0B4A-8A99-DA7A5A0F9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28600" y="3105150"/>
              <a:ext cx="3287194" cy="1676400"/>
            </a:xfrm>
            <a:prstGeom prst="rect">
              <a:avLst/>
            </a:prstGeom>
          </p:spPr>
        </p:pic>
      </p:grpSp>
      <p:grpSp>
        <p:nvGrpSpPr>
          <p:cNvPr id="5" name="Group 4">
            <a:extLst>
              <a:ext uri="{FF2B5EF4-FFF2-40B4-BE49-F238E27FC236}">
                <a16:creationId xmlns:a16="http://schemas.microsoft.com/office/drawing/2014/main" id="{D3A98998-F8B7-FD4D-A332-E5F2B287A663}"/>
              </a:ext>
            </a:extLst>
          </p:cNvPr>
          <p:cNvGrpSpPr/>
          <p:nvPr/>
        </p:nvGrpSpPr>
        <p:grpSpPr>
          <a:xfrm>
            <a:off x="253465" y="821693"/>
            <a:ext cx="3168445" cy="2152713"/>
            <a:chOff x="260555" y="851621"/>
            <a:chExt cx="3168445" cy="2152713"/>
          </a:xfrm>
        </p:grpSpPr>
        <p:pic>
          <p:nvPicPr>
            <p:cNvPr id="3" name="Picture 2" descr="A view of a city at sunset&#10;&#10;Description automatically generated">
              <a:extLst>
                <a:ext uri="{FF2B5EF4-FFF2-40B4-BE49-F238E27FC236}">
                  <a16:creationId xmlns:a16="http://schemas.microsoft.com/office/drawing/2014/main" id="{9FCF3320-526A-F04E-B4FB-A23080C0B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55" y="851621"/>
              <a:ext cx="3168445" cy="2152713"/>
            </a:xfrm>
            <a:prstGeom prst="rect">
              <a:avLst/>
            </a:prstGeom>
          </p:spPr>
        </p:pic>
        <p:sp>
          <p:nvSpPr>
            <p:cNvPr id="14" name="TextBox 13">
              <a:extLst>
                <a:ext uri="{FF2B5EF4-FFF2-40B4-BE49-F238E27FC236}">
                  <a16:creationId xmlns:a16="http://schemas.microsoft.com/office/drawing/2014/main" id="{DF27285E-93AE-3743-879A-1B5596D9508E}"/>
                </a:ext>
              </a:extLst>
            </p:cNvPr>
            <p:cNvSpPr txBox="1"/>
            <p:nvPr/>
          </p:nvSpPr>
          <p:spPr>
            <a:xfrm>
              <a:off x="583266" y="906352"/>
              <a:ext cx="2095500" cy="307777"/>
            </a:xfrm>
            <a:prstGeom prst="rect">
              <a:avLst/>
            </a:prstGeom>
            <a:noFill/>
          </p:spPr>
          <p:txBody>
            <a:bodyPr wrap="square" rtlCol="0">
              <a:spAutoFit/>
            </a:bodyPr>
            <a:lstStyle/>
            <a:p>
              <a:r>
                <a:rPr lang="en-US" sz="1400" dirty="0">
                  <a:solidFill>
                    <a:schemeClr val="bg1"/>
                  </a:solidFill>
                </a:rPr>
                <a:t>San Francisco Sept 2020</a:t>
              </a:r>
            </a:p>
          </p:txBody>
        </p:sp>
      </p:grpSp>
    </p:spTree>
    <p:extLst>
      <p:ext uri="{BB962C8B-B14F-4D97-AF65-F5344CB8AC3E}">
        <p14:creationId xmlns:p14="http://schemas.microsoft.com/office/powerpoint/2010/main" val="24242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dissolve">
                                      <p:cBhvr>
                                        <p:cTn id="17" dur="500"/>
                                        <p:tgtEl>
                                          <p:spTgt spid="10">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dissolve">
                                      <p:cBhvr>
                                        <p:cTn id="20" dur="500"/>
                                        <p:tgtEl>
                                          <p:spTgt spid="10">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dissolve">
                                      <p:cBhvr>
                                        <p:cTn id="23" dur="500"/>
                                        <p:tgtEl>
                                          <p:spTgt spid="10">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dissolve">
                                      <p:cBhvr>
                                        <p:cTn id="26" dur="500"/>
                                        <p:tgtEl>
                                          <p:spTgt spid="10">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ttsburghkids.jpg"/>
          <p:cNvPicPr>
            <a:picLocks noChangeAspect="1"/>
          </p:cNvPicPr>
          <p:nvPr/>
        </p:nvPicPr>
        <p:blipFill>
          <a:blip r:embed="rId3"/>
          <a:stretch>
            <a:fillRect/>
          </a:stretch>
        </p:blipFill>
        <p:spPr>
          <a:xfrm>
            <a:off x="912072" y="3114902"/>
            <a:ext cx="2821728" cy="1971448"/>
          </a:xfrm>
          <a:prstGeom prst="rect">
            <a:avLst/>
          </a:prstGeom>
        </p:spPr>
      </p:pic>
      <p:pic>
        <p:nvPicPr>
          <p:cNvPr id="5" name="Picture 4" descr="pitt0610.jpg"/>
          <p:cNvPicPr>
            <a:picLocks noChangeAspect="1"/>
          </p:cNvPicPr>
          <p:nvPr/>
        </p:nvPicPr>
        <p:blipFill>
          <a:blip r:embed="rId4"/>
          <a:stretch>
            <a:fillRect/>
          </a:stretch>
        </p:blipFill>
        <p:spPr>
          <a:xfrm>
            <a:off x="449310" y="628647"/>
            <a:ext cx="3894090" cy="2481834"/>
          </a:xfrm>
          <a:prstGeom prst="rect">
            <a:avLst/>
          </a:prstGeom>
        </p:spPr>
      </p:pic>
      <p:pic>
        <p:nvPicPr>
          <p:cNvPr id="6" name="Picture 5" descr="pitt190610.jpg"/>
          <p:cNvPicPr>
            <a:picLocks noChangeAspect="1"/>
          </p:cNvPicPr>
          <p:nvPr/>
        </p:nvPicPr>
        <p:blipFill>
          <a:blip r:embed="rId5"/>
          <a:stretch>
            <a:fillRect/>
          </a:stretch>
        </p:blipFill>
        <p:spPr>
          <a:xfrm>
            <a:off x="4800600" y="3013950"/>
            <a:ext cx="2563614" cy="1996200"/>
          </a:xfrm>
          <a:prstGeom prst="rect">
            <a:avLst/>
          </a:prstGeom>
        </p:spPr>
      </p:pic>
      <p:pic>
        <p:nvPicPr>
          <p:cNvPr id="7" name="Picture 6" descr="tenementspitt0610.jpg"/>
          <p:cNvPicPr>
            <a:picLocks noChangeAspect="1"/>
          </p:cNvPicPr>
          <p:nvPr/>
        </p:nvPicPr>
        <p:blipFill>
          <a:blip r:embed="rId6"/>
          <a:stretch>
            <a:fillRect/>
          </a:stretch>
        </p:blipFill>
        <p:spPr>
          <a:xfrm>
            <a:off x="4789711" y="554775"/>
            <a:ext cx="3076556" cy="2321775"/>
          </a:xfrm>
          <a:prstGeom prst="rect">
            <a:avLst/>
          </a:prstGeom>
        </p:spPr>
      </p:pic>
      <p:grpSp>
        <p:nvGrpSpPr>
          <p:cNvPr id="10" name="Group 9"/>
          <p:cNvGrpSpPr/>
          <p:nvPr/>
        </p:nvGrpSpPr>
        <p:grpSpPr>
          <a:xfrm>
            <a:off x="4717876" y="82095"/>
            <a:ext cx="3514052" cy="4979310"/>
            <a:chOff x="1314431" y="1974167"/>
            <a:chExt cx="3404928" cy="4824452"/>
          </a:xfrm>
        </p:grpSpPr>
        <p:pic>
          <p:nvPicPr>
            <p:cNvPr id="9" name="Picture 8" descr="TyphoidPitt.png"/>
            <p:cNvPicPr/>
            <p:nvPr/>
          </p:nvPicPr>
          <p:blipFill rotWithShape="1">
            <a:blip r:embed="rId7">
              <a:extLst>
                <a:ext uri="{28A0092B-C50C-407E-A947-70E740481C1C}">
                  <a14:useLocalDpi xmlns:a14="http://schemas.microsoft.com/office/drawing/2010/main" val="0"/>
                </a:ext>
              </a:extLst>
            </a:blip>
            <a:srcRect t="7339" r="57211"/>
            <a:stretch/>
          </p:blipFill>
          <p:spPr bwMode="auto">
            <a:xfrm>
              <a:off x="1314431" y="2446541"/>
              <a:ext cx="3384211" cy="4352078"/>
            </a:xfrm>
            <a:prstGeom prst="rect">
              <a:avLst/>
            </a:prstGeom>
            <a:noFill/>
            <a:ln>
              <a:noFill/>
            </a:ln>
          </p:spPr>
        </p:pic>
        <p:sp>
          <p:nvSpPr>
            <p:cNvPr id="3" name="TextBox 2"/>
            <p:cNvSpPr txBox="1"/>
            <p:nvPr/>
          </p:nvSpPr>
          <p:spPr>
            <a:xfrm>
              <a:off x="1335148" y="1974167"/>
              <a:ext cx="3384211" cy="35784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solidFill>
                    <a:srgbClr val="0000FF"/>
                  </a:solidFill>
                </a:rPr>
                <a:t>Typhoid Fever death rate </a:t>
              </a:r>
            </a:p>
          </p:txBody>
        </p:sp>
      </p:grpSp>
      <p:sp>
        <p:nvSpPr>
          <p:cNvPr id="11" name="Title 10"/>
          <p:cNvSpPr>
            <a:spLocks noGrp="1"/>
          </p:cNvSpPr>
          <p:nvPr>
            <p:ph type="title"/>
          </p:nvPr>
        </p:nvSpPr>
        <p:spPr>
          <a:xfrm>
            <a:off x="533400" y="0"/>
            <a:ext cx="3308179" cy="633569"/>
          </a:xfrm>
        </p:spPr>
        <p:txBody>
          <a:bodyPr>
            <a:normAutofit/>
          </a:bodyPr>
          <a:lstStyle/>
          <a:p>
            <a:r>
              <a:rPr lang="en-US" sz="2700" b="1" dirty="0"/>
              <a:t>Pittsburgh  </a:t>
            </a:r>
            <a:r>
              <a:rPr lang="en-US" sz="2700" dirty="0"/>
              <a:t>1906-1910</a:t>
            </a:r>
          </a:p>
        </p:txBody>
      </p:sp>
      <p:sp>
        <p:nvSpPr>
          <p:cNvPr id="12" name="TextBox 7">
            <a:extLst>
              <a:ext uri="{FF2B5EF4-FFF2-40B4-BE49-F238E27FC236}">
                <a16:creationId xmlns:a16="http://schemas.microsoft.com/office/drawing/2014/main" id="{91CBCFA1-67C2-084B-B5DD-79724A88FCC3}"/>
              </a:ext>
            </a:extLst>
          </p:cNvPr>
          <p:cNvSpPr txBox="1">
            <a:spLocks noChangeArrowheads="1"/>
          </p:cNvSpPr>
          <p:nvPr/>
        </p:nvSpPr>
        <p:spPr bwMode="auto">
          <a:xfrm>
            <a:off x="7391400" y="3078035"/>
            <a:ext cx="1905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rPr>
              <a:t>Early women’s movements for change followed by engineers – limited success</a:t>
            </a:r>
          </a:p>
          <a:p>
            <a:pPr eaLnBrk="1" hangingPunct="1">
              <a:spcBef>
                <a:spcPct val="0"/>
              </a:spcBef>
              <a:buFontTx/>
              <a:buNone/>
            </a:pPr>
            <a:endParaRPr lang="en-US" altLang="en-US" sz="1800" dirty="0">
              <a:solidFill>
                <a:schemeClr val="bg1"/>
              </a:solidFill>
            </a:endParaRPr>
          </a:p>
        </p:txBody>
      </p:sp>
    </p:spTree>
    <p:extLst>
      <p:ext uri="{BB962C8B-B14F-4D97-AF65-F5344CB8AC3E}">
        <p14:creationId xmlns:p14="http://schemas.microsoft.com/office/powerpoint/2010/main" val="41815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8"/>
          <p:cNvGraphicFramePr>
            <a:graphicFrameLocks noChangeAspect="1"/>
          </p:cNvGraphicFramePr>
          <p:nvPr/>
        </p:nvGraphicFramePr>
        <p:xfrm>
          <a:off x="357653" y="154759"/>
          <a:ext cx="3909547" cy="2493191"/>
        </p:xfrm>
        <a:graphic>
          <a:graphicData uri="http://schemas.openxmlformats.org/presentationml/2006/ole">
            <mc:AlternateContent xmlns:mc="http://schemas.openxmlformats.org/markup-compatibility/2006">
              <mc:Choice xmlns:v="urn:schemas-microsoft-com:vml" Requires="v">
                <p:oleObj spid="_x0000_s1034" name="Photo House" r:id="rId4" imgW="24025397" imgH="11860317" progId="Photohse.Document">
                  <p:embed/>
                </p:oleObj>
              </mc:Choice>
              <mc:Fallback>
                <p:oleObj name="Photo House" r:id="rId4" imgW="24025397" imgH="11860317" progId="Photohse.Document">
                  <p:embed/>
                  <p:pic>
                    <p:nvPicPr>
                      <p:cNvPr id="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53" y="154759"/>
                        <a:ext cx="3909547" cy="2493191"/>
                      </a:xfrm>
                      <a:prstGeom prst="rect">
                        <a:avLst/>
                      </a:prstGeom>
                      <a:noFill/>
                      <a:ln w="9525">
                        <a:noFill/>
                        <a:miter lim="800000"/>
                        <a:headEnd type="none" w="sm" len="sm"/>
                        <a:tailEnd type="none" w="sm" len="sm"/>
                      </a:ln>
                      <a:effectLst/>
                    </p:spPr>
                  </p:pic>
                </p:oleObj>
              </mc:Fallback>
            </mc:AlternateContent>
          </a:graphicData>
        </a:graphic>
      </p:graphicFrame>
      <p:sp>
        <p:nvSpPr>
          <p:cNvPr id="5" name="Text Box 9"/>
          <p:cNvSpPr txBox="1">
            <a:spLocks noChangeArrowheads="1"/>
          </p:cNvSpPr>
          <p:nvPr/>
        </p:nvSpPr>
        <p:spPr bwMode="auto">
          <a:xfrm>
            <a:off x="381000" y="2347868"/>
            <a:ext cx="1654969" cy="300082"/>
          </a:xfrm>
          <a:prstGeom prst="rect">
            <a:avLst/>
          </a:prstGeom>
          <a:solidFill>
            <a:srgbClr val="CCFFFF"/>
          </a:solidFill>
          <a:ln w="19050">
            <a:solidFill>
              <a:srgbClr val="FF3300"/>
            </a:solidFill>
            <a:miter lim="800000"/>
            <a:headEnd/>
            <a:tailEnd/>
          </a:ln>
          <a:effectLst/>
        </p:spPr>
        <p:txBody>
          <a:bodyPr>
            <a:spAutoFit/>
          </a:bodyPr>
          <a:lstStyle/>
          <a:p>
            <a:pPr algn="ctr" eaLnBrk="0" hangingPunct="0">
              <a:spcBef>
                <a:spcPct val="50000"/>
              </a:spcBef>
              <a:buFontTx/>
              <a:buNone/>
            </a:pPr>
            <a:r>
              <a:rPr lang="en-US" sz="1350" b="1" dirty="0">
                <a:solidFill>
                  <a:srgbClr val="000000"/>
                </a:solidFill>
                <a:latin typeface="Arial" charset="0"/>
              </a:rPr>
              <a:t>Donora PA  1948</a:t>
            </a:r>
          </a:p>
        </p:txBody>
      </p:sp>
      <p:pic>
        <p:nvPicPr>
          <p:cNvPr id="7" name="Picture 5" descr="Smoggy eyes in la"/>
          <p:cNvPicPr>
            <a:picLocks noChangeAspect="1" noChangeArrowheads="1"/>
          </p:cNvPicPr>
          <p:nvPr/>
        </p:nvPicPr>
        <p:blipFill rotWithShape="1">
          <a:blip r:embed="rId6"/>
          <a:srcRect t="7850" b="5523"/>
          <a:stretch/>
        </p:blipFill>
        <p:spPr bwMode="auto">
          <a:xfrm>
            <a:off x="5638800" y="438150"/>
            <a:ext cx="2457450" cy="1596628"/>
          </a:xfrm>
          <a:prstGeom prst="rect">
            <a:avLst/>
          </a:prstGeom>
          <a:noFill/>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749" y="2724150"/>
            <a:ext cx="3247639" cy="2286000"/>
          </a:xfrm>
          <a:prstGeom prst="rect">
            <a:avLst/>
          </a:prstGeom>
        </p:spPr>
      </p:pic>
      <p:grpSp>
        <p:nvGrpSpPr>
          <p:cNvPr id="14" name="Group 13"/>
          <p:cNvGrpSpPr/>
          <p:nvPr/>
        </p:nvGrpSpPr>
        <p:grpSpPr>
          <a:xfrm>
            <a:off x="4831128" y="2214521"/>
            <a:ext cx="3627072" cy="2871829"/>
            <a:chOff x="4917499" y="3505200"/>
            <a:chExt cx="4106207" cy="3276600"/>
          </a:xfrm>
        </p:grpSpPr>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7499" y="3505200"/>
              <a:ext cx="4106207" cy="3276600"/>
            </a:xfrm>
            <a:prstGeom prst="rect">
              <a:avLst/>
            </a:prstGeom>
          </p:spPr>
        </p:pic>
        <p:sp>
          <p:nvSpPr>
            <p:cNvPr id="9" name="Text Box 9"/>
            <p:cNvSpPr txBox="1">
              <a:spLocks noChangeArrowheads="1"/>
            </p:cNvSpPr>
            <p:nvPr/>
          </p:nvSpPr>
          <p:spPr bwMode="auto">
            <a:xfrm>
              <a:off x="6324599" y="3509481"/>
              <a:ext cx="2699107" cy="400109"/>
            </a:xfrm>
            <a:prstGeom prst="rect">
              <a:avLst/>
            </a:prstGeom>
            <a:solidFill>
              <a:srgbClr val="CCFFFF"/>
            </a:solidFill>
            <a:ln w="19050">
              <a:solidFill>
                <a:srgbClr val="FF3300"/>
              </a:solidFill>
              <a:miter lim="800000"/>
              <a:headEnd/>
              <a:tailEnd/>
            </a:ln>
            <a:effectLst/>
          </p:spPr>
          <p:txBody>
            <a:bodyPr wrap="square">
              <a:spAutoFit/>
            </a:bodyPr>
            <a:lstStyle/>
            <a:p>
              <a:pPr algn="ctr" eaLnBrk="0" hangingPunct="0">
                <a:spcBef>
                  <a:spcPct val="50000"/>
                </a:spcBef>
                <a:buFontTx/>
                <a:buNone/>
              </a:pPr>
              <a:r>
                <a:rPr lang="en-US" sz="1350" b="1" dirty="0">
                  <a:solidFill>
                    <a:srgbClr val="000000"/>
                  </a:solidFill>
                  <a:latin typeface="Arial" charset="0"/>
                </a:rPr>
                <a:t>Los Angeles 1943-55</a:t>
              </a:r>
            </a:p>
          </p:txBody>
        </p:sp>
      </p:grpSp>
    </p:spTree>
    <p:extLst>
      <p:ext uri="{BB962C8B-B14F-4D97-AF65-F5344CB8AC3E}">
        <p14:creationId xmlns:p14="http://schemas.microsoft.com/office/powerpoint/2010/main" val="187404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5709F4EE-6C4B-9244-9E06-AF585EAE2B1F}"/>
              </a:ext>
            </a:extLst>
          </p:cNvPr>
          <p:cNvSpPr>
            <a:spLocks noGrp="1"/>
          </p:cNvSpPr>
          <p:nvPr>
            <p:ph type="title"/>
          </p:nvPr>
        </p:nvSpPr>
        <p:spPr>
          <a:xfrm>
            <a:off x="1447800" y="133350"/>
            <a:ext cx="6172200" cy="857250"/>
          </a:xfrm>
        </p:spPr>
        <p:txBody>
          <a:bodyPr/>
          <a:lstStyle/>
          <a:p>
            <a:r>
              <a:rPr lang="en-US" altLang="en-US" b="1" dirty="0"/>
              <a:t>US Air Pollution Programs in 1960</a:t>
            </a:r>
          </a:p>
        </p:txBody>
      </p:sp>
      <p:sp>
        <p:nvSpPr>
          <p:cNvPr id="3" name="Content Placeholder 2">
            <a:extLst>
              <a:ext uri="{FF2B5EF4-FFF2-40B4-BE49-F238E27FC236}">
                <a16:creationId xmlns:a16="http://schemas.microsoft.com/office/drawing/2014/main" id="{68BE4C2D-580F-0947-93BB-150C77AB6767}"/>
              </a:ext>
            </a:extLst>
          </p:cNvPr>
          <p:cNvSpPr>
            <a:spLocks noGrp="1"/>
          </p:cNvSpPr>
          <p:nvPr>
            <p:ph idx="1"/>
          </p:nvPr>
        </p:nvSpPr>
        <p:spPr>
          <a:xfrm>
            <a:off x="1200150" y="1123950"/>
            <a:ext cx="6743700" cy="3394472"/>
          </a:xfrm>
        </p:spPr>
        <p:txBody>
          <a:bodyPr/>
          <a:lstStyle/>
          <a:p>
            <a:pPr>
              <a:lnSpc>
                <a:spcPts val="1800"/>
              </a:lnSpc>
              <a:spcBef>
                <a:spcPts val="0"/>
              </a:spcBef>
              <a:spcAft>
                <a:spcPts val="450"/>
              </a:spcAft>
              <a:defRPr/>
            </a:pPr>
            <a:r>
              <a:rPr lang="en-US" sz="2200" dirty="0">
                <a:solidFill>
                  <a:schemeClr val="bg1">
                    <a:lumMod val="95000"/>
                  </a:schemeClr>
                </a:solidFill>
              </a:rPr>
              <a:t>Cities maintained major air pollution responsibility</a:t>
            </a:r>
          </a:p>
          <a:p>
            <a:pPr lvl="1">
              <a:lnSpc>
                <a:spcPts val="1800"/>
              </a:lnSpc>
              <a:spcBef>
                <a:spcPts val="0"/>
              </a:spcBef>
              <a:defRPr/>
            </a:pPr>
            <a:r>
              <a:rPr lang="en-US" sz="1800" dirty="0">
                <a:solidFill>
                  <a:schemeClr val="bg1">
                    <a:lumMod val="95000"/>
                  </a:schemeClr>
                </a:solidFill>
              </a:rPr>
              <a:t>84 municipalities had air programs, only 8 state programs*</a:t>
            </a:r>
          </a:p>
          <a:p>
            <a:pPr lvl="1">
              <a:lnSpc>
                <a:spcPts val="1800"/>
              </a:lnSpc>
              <a:spcBef>
                <a:spcPts val="0"/>
              </a:spcBef>
              <a:defRPr/>
            </a:pPr>
            <a:r>
              <a:rPr lang="en-US" sz="1800" dirty="0">
                <a:solidFill>
                  <a:schemeClr val="bg1">
                    <a:lumMod val="95000"/>
                  </a:schemeClr>
                </a:solidFill>
              </a:rPr>
              <a:t>California dominated resources (60% of $10 million total city/state spending).</a:t>
            </a:r>
          </a:p>
          <a:p>
            <a:pPr lvl="1">
              <a:lnSpc>
                <a:spcPts val="1800"/>
              </a:lnSpc>
              <a:spcBef>
                <a:spcPts val="0"/>
              </a:spcBef>
              <a:defRPr/>
            </a:pPr>
            <a:endParaRPr lang="en-US" sz="1800" dirty="0">
              <a:solidFill>
                <a:schemeClr val="bg1">
                  <a:lumMod val="95000"/>
                </a:schemeClr>
              </a:solidFill>
            </a:endParaRPr>
          </a:p>
          <a:p>
            <a:pPr marL="342900" lvl="1" indent="0">
              <a:lnSpc>
                <a:spcPts val="1800"/>
              </a:lnSpc>
              <a:spcBef>
                <a:spcPts val="0"/>
              </a:spcBef>
              <a:buNone/>
              <a:defRPr/>
            </a:pPr>
            <a:endParaRPr lang="en-US" sz="1500" dirty="0">
              <a:solidFill>
                <a:schemeClr val="bg1">
                  <a:lumMod val="95000"/>
                </a:schemeClr>
              </a:solidFill>
            </a:endParaRPr>
          </a:p>
          <a:p>
            <a:pPr>
              <a:lnSpc>
                <a:spcPts val="1800"/>
              </a:lnSpc>
              <a:spcAft>
                <a:spcPts val="450"/>
              </a:spcAft>
              <a:defRPr/>
            </a:pPr>
            <a:r>
              <a:rPr lang="en-US" sz="2200" dirty="0">
                <a:solidFill>
                  <a:schemeClr val="bg1">
                    <a:lumMod val="95000"/>
                  </a:schemeClr>
                </a:solidFill>
              </a:rPr>
              <a:t>Federal involvement limited to modest research, monitoring, and state assistance programs</a:t>
            </a:r>
          </a:p>
          <a:p>
            <a:pPr lvl="1">
              <a:lnSpc>
                <a:spcPts val="1800"/>
              </a:lnSpc>
              <a:spcBef>
                <a:spcPts val="0"/>
              </a:spcBef>
              <a:defRPr/>
            </a:pPr>
            <a:r>
              <a:rPr lang="en-US" sz="1800" dirty="0">
                <a:solidFill>
                  <a:schemeClr val="bg1">
                    <a:lumMod val="95000"/>
                  </a:schemeClr>
                </a:solidFill>
              </a:rPr>
              <a:t>PHS opposed federal involvement in air control programs</a:t>
            </a:r>
          </a:p>
          <a:p>
            <a:pPr lvl="1">
              <a:lnSpc>
                <a:spcPts val="1800"/>
              </a:lnSpc>
              <a:spcBef>
                <a:spcPts val="0"/>
              </a:spcBef>
              <a:defRPr/>
            </a:pPr>
            <a:r>
              <a:rPr lang="en-US" sz="1800" dirty="0">
                <a:solidFill>
                  <a:schemeClr val="bg1">
                    <a:lumMod val="95000"/>
                  </a:schemeClr>
                </a:solidFill>
              </a:rPr>
              <a:t>New PHS Division of Air Pollution:  251 employees, $4 million</a:t>
            </a:r>
          </a:p>
          <a:p>
            <a:pPr lvl="1">
              <a:lnSpc>
                <a:spcPts val="1800"/>
              </a:lnSpc>
              <a:spcBef>
                <a:spcPts val="0"/>
              </a:spcBef>
              <a:spcAft>
                <a:spcPts val="450"/>
              </a:spcAft>
              <a:defRPr/>
            </a:pPr>
            <a:r>
              <a:rPr lang="en-US" sz="1800" b="1" dirty="0">
                <a:solidFill>
                  <a:srgbClr val="FFFFCC"/>
                </a:solidFill>
              </a:rPr>
              <a:t>National Air Sampling Network 60 urban, 20 nonurban particle (TSP) trends sites, many more non-trend sites</a:t>
            </a:r>
          </a:p>
          <a:p>
            <a:pPr marL="0" indent="0">
              <a:lnSpc>
                <a:spcPts val="2100"/>
              </a:lnSpc>
              <a:spcBef>
                <a:spcPts val="0"/>
              </a:spcBef>
              <a:buNone/>
              <a:defRPr/>
            </a:pPr>
            <a:endParaRPr lang="en-US" dirty="0">
              <a:solidFill>
                <a:schemeClr val="bg1">
                  <a:lumMod val="95000"/>
                </a:schemeClr>
              </a:solidFill>
            </a:endParaRPr>
          </a:p>
        </p:txBody>
      </p:sp>
    </p:spTree>
    <p:extLst>
      <p:ext uri="{BB962C8B-B14F-4D97-AF65-F5344CB8AC3E}">
        <p14:creationId xmlns:p14="http://schemas.microsoft.com/office/powerpoint/2010/main" val="314115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1450"/>
            <a:ext cx="8991600" cy="857250"/>
          </a:xfrm>
        </p:spPr>
        <p:txBody>
          <a:bodyPr>
            <a:noAutofit/>
          </a:bodyPr>
          <a:lstStyle/>
          <a:p>
            <a:r>
              <a:rPr lang="en-US" dirty="0"/>
              <a:t>1960s: A growing environmental consciousness</a:t>
            </a:r>
          </a:p>
        </p:txBody>
      </p:sp>
      <p:pic>
        <p:nvPicPr>
          <p:cNvPr id="4" name="Content Placeholder 3" descr="earthday_silentspring.jpg"/>
          <p:cNvPicPr>
            <a:picLocks noGrp="1" noChangeAspect="1"/>
          </p:cNvPicPr>
          <p:nvPr>
            <p:ph idx="1"/>
          </p:nvPr>
        </p:nvPicPr>
        <p:blipFill>
          <a:blip r:embed="rId3"/>
          <a:stretch>
            <a:fillRect/>
          </a:stretch>
        </p:blipFill>
        <p:spPr>
          <a:xfrm>
            <a:off x="762000" y="1123950"/>
            <a:ext cx="2514600" cy="3791242"/>
          </a:xfrm>
        </p:spPr>
      </p:pic>
      <p:sp>
        <p:nvSpPr>
          <p:cNvPr id="10" name="Rectangle 9"/>
          <p:cNvSpPr/>
          <p:nvPr/>
        </p:nvSpPr>
        <p:spPr>
          <a:xfrm>
            <a:off x="4114800" y="1717670"/>
            <a:ext cx="4724400" cy="1708160"/>
          </a:xfrm>
          <a:prstGeom prst="rect">
            <a:avLst/>
          </a:prstGeom>
        </p:spPr>
        <p:txBody>
          <a:bodyPr wrap="square">
            <a:spAutoFit/>
          </a:bodyPr>
          <a:lstStyle/>
          <a:p>
            <a:r>
              <a:rPr lang="en-US" sz="2100" dirty="0">
                <a:solidFill>
                  <a:schemeClr val="bg1"/>
                </a:solidFill>
                <a:latin typeface="Comic Sans MS" charset="0"/>
                <a:ea typeface="Comic Sans MS" charset="0"/>
                <a:cs typeface="Comic Sans MS" charset="0"/>
              </a:rPr>
              <a:t>“Only within the moment of time represented by the present century has one species -- man -- acquired significant power to alter the nature of the world. ” </a:t>
            </a:r>
          </a:p>
        </p:txBody>
      </p:sp>
    </p:spTree>
    <p:extLst>
      <p:ext uri="{BB962C8B-B14F-4D97-AF65-F5344CB8AC3E}">
        <p14:creationId xmlns:p14="http://schemas.microsoft.com/office/powerpoint/2010/main" val="3390406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BC1D2AF-07CD-1343-9E38-56EE88C74477}"/>
              </a:ext>
            </a:extLst>
          </p:cNvPr>
          <p:cNvSpPr>
            <a:spLocks noGrp="1"/>
          </p:cNvSpPr>
          <p:nvPr>
            <p:ph type="title"/>
          </p:nvPr>
        </p:nvSpPr>
        <p:spPr/>
        <p:txBody>
          <a:bodyPr/>
          <a:lstStyle/>
          <a:p>
            <a:pPr eaLnBrk="1" hangingPunct="1"/>
            <a:r>
              <a:rPr lang="en-US" altLang="en-US" b="1"/>
              <a:t>The 1960’s – who can remember?</a:t>
            </a:r>
          </a:p>
        </p:txBody>
      </p:sp>
      <p:pic>
        <p:nvPicPr>
          <p:cNvPr id="90114" name="Picture 3" descr="earthday_protest.jpg">
            <a:extLst>
              <a:ext uri="{FF2B5EF4-FFF2-40B4-BE49-F238E27FC236}">
                <a16:creationId xmlns:a16="http://schemas.microsoft.com/office/drawing/2014/main" id="{5B1E8CDC-8932-194B-B0FF-CC4934490D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257300"/>
            <a:ext cx="2216944"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4" descr="kennedy.jpg">
            <a:extLst>
              <a:ext uri="{FF2B5EF4-FFF2-40B4-BE49-F238E27FC236}">
                <a16:creationId xmlns:a16="http://schemas.microsoft.com/office/drawing/2014/main" id="{334265CD-F9EC-5B4C-89C4-CEBBB23F5F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8553" y="971550"/>
            <a:ext cx="243244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descr="180px-Martin_Luther_King_-_March_on_Washington.jpg">
            <a:extLst>
              <a:ext uri="{FF2B5EF4-FFF2-40B4-BE49-F238E27FC236}">
                <a16:creationId xmlns:a16="http://schemas.microsoft.com/office/drawing/2014/main" id="{ADF67737-C4B1-F84D-A2D8-F4D21D047E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1485901"/>
            <a:ext cx="1657350" cy="209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6" descr="smog protesters.bmp">
            <a:extLst>
              <a:ext uri="{FF2B5EF4-FFF2-40B4-BE49-F238E27FC236}">
                <a16:creationId xmlns:a16="http://schemas.microsoft.com/office/drawing/2014/main" id="{9C4BE712-1837-9D4E-81F4-753DF27B78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1138" y="3486150"/>
            <a:ext cx="2607469"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742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P_0017">
            <a:extLst>
              <a:ext uri="{FF2B5EF4-FFF2-40B4-BE49-F238E27FC236}">
                <a16:creationId xmlns:a16="http://schemas.microsoft.com/office/drawing/2014/main" id="{084C3081-8BE5-514C-B373-A2FD97DD1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953270"/>
            <a:ext cx="2881720" cy="205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5">
            <a:extLst>
              <a:ext uri="{FF2B5EF4-FFF2-40B4-BE49-F238E27FC236}">
                <a16:creationId xmlns:a16="http://schemas.microsoft.com/office/drawing/2014/main" id="{6337417E-55BA-BA49-ACA6-83F03F4106A8}"/>
              </a:ext>
            </a:extLst>
          </p:cNvPr>
          <p:cNvSpPr txBox="1">
            <a:spLocks noChangeArrowheads="1"/>
          </p:cNvSpPr>
          <p:nvPr/>
        </p:nvSpPr>
        <p:spPr bwMode="auto">
          <a:xfrm>
            <a:off x="2171701" y="114302"/>
            <a:ext cx="434606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700" b="1">
                <a:solidFill>
                  <a:srgbClr val="FFFFCC"/>
                </a:solidFill>
                <a:latin typeface="Arial" panose="020B0604020202020204" pitchFamily="34" charset="0"/>
              </a:rPr>
              <a:t>Bad scenes from the 60’s</a:t>
            </a:r>
          </a:p>
        </p:txBody>
      </p:sp>
      <p:pic>
        <p:nvPicPr>
          <p:cNvPr id="92161" name="Picture 2" descr="P_0010">
            <a:extLst>
              <a:ext uri="{FF2B5EF4-FFF2-40B4-BE49-F238E27FC236}">
                <a16:creationId xmlns:a16="http://schemas.microsoft.com/office/drawing/2014/main" id="{CC0FB6B0-9A06-A04E-9923-0B6286594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788357"/>
            <a:ext cx="291465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6">
            <a:extLst>
              <a:ext uri="{FF2B5EF4-FFF2-40B4-BE49-F238E27FC236}">
                <a16:creationId xmlns:a16="http://schemas.microsoft.com/office/drawing/2014/main" id="{6A6D96B6-FC70-8F4F-919A-C985ECC3D50D}"/>
              </a:ext>
            </a:extLst>
          </p:cNvPr>
          <p:cNvSpPr txBox="1">
            <a:spLocks noChangeArrowheads="1"/>
          </p:cNvSpPr>
          <p:nvPr/>
        </p:nvSpPr>
        <p:spPr bwMode="auto">
          <a:xfrm>
            <a:off x="5372100" y="2500268"/>
            <a:ext cx="2171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Steubenville Steel Mill</a:t>
            </a:r>
          </a:p>
        </p:txBody>
      </p:sp>
      <p:grpSp>
        <p:nvGrpSpPr>
          <p:cNvPr id="92167" name="Group 2">
            <a:extLst>
              <a:ext uri="{FF2B5EF4-FFF2-40B4-BE49-F238E27FC236}">
                <a16:creationId xmlns:a16="http://schemas.microsoft.com/office/drawing/2014/main" id="{7C873C48-4AFA-784D-8161-EA52CC60823F}"/>
              </a:ext>
            </a:extLst>
          </p:cNvPr>
          <p:cNvGrpSpPr>
            <a:grpSpLocks/>
          </p:cNvGrpSpPr>
          <p:nvPr/>
        </p:nvGrpSpPr>
        <p:grpSpPr bwMode="auto">
          <a:xfrm>
            <a:off x="685800" y="842867"/>
            <a:ext cx="3582591" cy="1957483"/>
            <a:chOff x="144" y="192"/>
            <a:chExt cx="2976" cy="1886"/>
          </a:xfrm>
        </p:grpSpPr>
        <p:pic>
          <p:nvPicPr>
            <p:cNvPr id="92168" name="Picture 3" descr="P_0013">
              <a:extLst>
                <a:ext uri="{FF2B5EF4-FFF2-40B4-BE49-F238E27FC236}">
                  <a16:creationId xmlns:a16="http://schemas.microsoft.com/office/drawing/2014/main" id="{06EB13C6-03E5-334B-B01B-1DCA3B073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914"/>
            <a:stretch>
              <a:fillRect/>
            </a:stretch>
          </p:blipFill>
          <p:spPr bwMode="auto">
            <a:xfrm>
              <a:off x="144" y="192"/>
              <a:ext cx="2976"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4">
              <a:extLst>
                <a:ext uri="{FF2B5EF4-FFF2-40B4-BE49-F238E27FC236}">
                  <a16:creationId xmlns:a16="http://schemas.microsoft.com/office/drawing/2014/main" id="{F6670076-D50C-2947-BCBC-D5D625096EC5}"/>
                </a:ext>
              </a:extLst>
            </p:cNvPr>
            <p:cNvSpPr txBox="1">
              <a:spLocks noChangeArrowheads="1"/>
            </p:cNvSpPr>
            <p:nvPr/>
          </p:nvSpPr>
          <p:spPr bwMode="auto">
            <a:xfrm>
              <a:off x="207" y="1789"/>
              <a:ext cx="258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Chattanooga munitions plant NOx</a:t>
              </a:r>
            </a:p>
          </p:txBody>
        </p:sp>
      </p:grpSp>
      <p:grpSp>
        <p:nvGrpSpPr>
          <p:cNvPr id="3" name="Group 2">
            <a:extLst>
              <a:ext uri="{FF2B5EF4-FFF2-40B4-BE49-F238E27FC236}">
                <a16:creationId xmlns:a16="http://schemas.microsoft.com/office/drawing/2014/main" id="{C650B90F-5E7F-204A-8CD2-37A939598485}"/>
              </a:ext>
            </a:extLst>
          </p:cNvPr>
          <p:cNvGrpSpPr/>
          <p:nvPr/>
        </p:nvGrpSpPr>
        <p:grpSpPr>
          <a:xfrm>
            <a:off x="5029200" y="2800350"/>
            <a:ext cx="3352800" cy="2203638"/>
            <a:chOff x="5029200" y="2730312"/>
            <a:chExt cx="3352800" cy="2203638"/>
          </a:xfrm>
        </p:grpSpPr>
        <p:pic>
          <p:nvPicPr>
            <p:cNvPr id="11" name="Picture 10">
              <a:extLst>
                <a:ext uri="{FF2B5EF4-FFF2-40B4-BE49-F238E27FC236}">
                  <a16:creationId xmlns:a16="http://schemas.microsoft.com/office/drawing/2014/main" id="{4C0ECAAD-159A-4D43-B2D3-864E14B533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2730312"/>
              <a:ext cx="3352800" cy="2203638"/>
            </a:xfrm>
            <a:prstGeom prst="rect">
              <a:avLst/>
            </a:prstGeom>
          </p:spPr>
        </p:pic>
        <p:sp>
          <p:nvSpPr>
            <p:cNvPr id="92166" name="TextBox 7">
              <a:extLst>
                <a:ext uri="{FF2B5EF4-FFF2-40B4-BE49-F238E27FC236}">
                  <a16:creationId xmlns:a16="http://schemas.microsoft.com/office/drawing/2014/main" id="{72B0A468-63BE-964D-B42F-25A838D00FA0}"/>
                </a:ext>
              </a:extLst>
            </p:cNvPr>
            <p:cNvSpPr txBox="1">
              <a:spLocks noChangeArrowheads="1"/>
            </p:cNvSpPr>
            <p:nvPr/>
          </p:nvSpPr>
          <p:spPr bwMode="auto">
            <a:xfrm>
              <a:off x="5105400" y="4633868"/>
              <a:ext cx="20574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New York episode 1966</a:t>
              </a:r>
            </a:p>
          </p:txBody>
        </p:sp>
      </p:grpSp>
      <p:sp>
        <p:nvSpPr>
          <p:cNvPr id="15" name="TextBox 6">
            <a:extLst>
              <a:ext uri="{FF2B5EF4-FFF2-40B4-BE49-F238E27FC236}">
                <a16:creationId xmlns:a16="http://schemas.microsoft.com/office/drawing/2014/main" id="{4D09CEAB-17B9-984B-B795-8000402CFB78}"/>
              </a:ext>
            </a:extLst>
          </p:cNvPr>
          <p:cNvSpPr txBox="1">
            <a:spLocks noChangeArrowheads="1"/>
          </p:cNvSpPr>
          <p:nvPr/>
        </p:nvSpPr>
        <p:spPr bwMode="auto">
          <a:xfrm>
            <a:off x="1066800" y="4705350"/>
            <a:ext cx="2171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350" dirty="0">
                <a:solidFill>
                  <a:schemeClr val="bg1"/>
                </a:solidFill>
                <a:latin typeface="Arial" panose="020B0604020202020204" pitchFamily="34" charset="0"/>
              </a:rPr>
              <a:t>Burning dump</a:t>
            </a:r>
          </a:p>
        </p:txBody>
      </p:sp>
    </p:spTree>
    <p:extLst>
      <p:ext uri="{BB962C8B-B14F-4D97-AF65-F5344CB8AC3E}">
        <p14:creationId xmlns:p14="http://schemas.microsoft.com/office/powerpoint/2010/main" val="91337829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26998</TotalTime>
  <Words>3004</Words>
  <Application>Microsoft Macintosh PowerPoint</Application>
  <PresentationFormat>On-screen Show (16:9)</PresentationFormat>
  <Paragraphs>344</Paragraphs>
  <Slides>31</Slides>
  <Notes>31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3" baseType="lpstr">
      <vt:lpstr>Arial Unicode MS</vt:lpstr>
      <vt:lpstr>Arial</vt:lpstr>
      <vt:lpstr>Arial Narrow</vt:lpstr>
      <vt:lpstr>Calibri</vt:lpstr>
      <vt:lpstr>Comic Sans MS</vt:lpstr>
      <vt:lpstr>Helvetica</vt:lpstr>
      <vt:lpstr>Tahoma</vt:lpstr>
      <vt:lpstr>Times New Roman</vt:lpstr>
      <vt:lpstr>Wingdings</vt:lpstr>
      <vt:lpstr>Office Theme</vt:lpstr>
      <vt:lpstr>Photo House</vt:lpstr>
      <vt:lpstr>Drawing</vt:lpstr>
      <vt:lpstr>PowerPoint Presentation</vt:lpstr>
      <vt:lpstr>Air Quality Management 101+</vt:lpstr>
      <vt:lpstr>PowerPoint Presentation</vt:lpstr>
      <vt:lpstr>Pittsburgh  1906-1910</vt:lpstr>
      <vt:lpstr>PowerPoint Presentation</vt:lpstr>
      <vt:lpstr>US Air Pollution Programs in 1960</vt:lpstr>
      <vt:lpstr>1960s: A growing environmental consciousness</vt:lpstr>
      <vt:lpstr>The 1960’s – who can remember?</vt:lpstr>
      <vt:lpstr>PowerPoint Presentation</vt:lpstr>
      <vt:lpstr>Meanwhile, from a distance…</vt:lpstr>
      <vt:lpstr>Earth Day  April 22, 1970</vt:lpstr>
      <vt:lpstr>How Earth Day changed my career</vt:lpstr>
      <vt:lpstr>Astute politicians took notice early</vt:lpstr>
      <vt:lpstr>PowerPoint Presentation</vt:lpstr>
      <vt:lpstr>Alternative Pollution Control Theories</vt:lpstr>
      <vt:lpstr>PowerPoint Presentation</vt:lpstr>
      <vt:lpstr>PowerPoint Presentation</vt:lpstr>
      <vt:lpstr>Results: Urban TSP Trends 1960-88</vt:lpstr>
      <vt:lpstr>PowerPoint Presentation</vt:lpstr>
      <vt:lpstr>PowerPoint Presentation</vt:lpstr>
      <vt:lpstr>National SO2 and NOx trends</vt:lpstr>
      <vt:lpstr>PowerPoint Presentation</vt:lpstr>
      <vt:lpstr>PowerPoint Presentation</vt:lpstr>
      <vt:lpstr>PowerPoint Presentation</vt:lpstr>
      <vt:lpstr>An interim scorecard 1980-1994</vt:lpstr>
      <vt:lpstr> AQM since the 1990 Amendments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Day and the Clean Air Act</dc:title>
  <dc:creator>John Bachmann</dc:creator>
  <cp:lastModifiedBy>John Bachmann</cp:lastModifiedBy>
  <cp:revision>297</cp:revision>
  <dcterms:created xsi:type="dcterms:W3CDTF">2007-04-17T21:07:28Z</dcterms:created>
  <dcterms:modified xsi:type="dcterms:W3CDTF">2020-10-06T17:46:19Z</dcterms:modified>
</cp:coreProperties>
</file>